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5.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781" r:id="rId5"/>
    <p:sldMasterId id="2147493798" r:id="rId6"/>
    <p:sldMasterId id="2147493811" r:id="rId7"/>
    <p:sldMasterId id="2147493836" r:id="rId8"/>
    <p:sldMasterId id="2147493844" r:id="rId9"/>
    <p:sldMasterId id="2147493860" r:id="rId10"/>
    <p:sldMasterId id="2147493876" r:id="rId11"/>
  </p:sldMasterIdLst>
  <p:notesMasterIdLst>
    <p:notesMasterId r:id="rId143"/>
  </p:notesMasterIdLst>
  <p:handoutMasterIdLst>
    <p:handoutMasterId r:id="rId144"/>
  </p:handoutMasterIdLst>
  <p:sldIdLst>
    <p:sldId id="854" r:id="rId12"/>
    <p:sldId id="1047" r:id="rId13"/>
    <p:sldId id="1210" r:id="rId14"/>
    <p:sldId id="1218" r:id="rId15"/>
    <p:sldId id="1224" r:id="rId16"/>
    <p:sldId id="1223" r:id="rId17"/>
    <p:sldId id="1219" r:id="rId18"/>
    <p:sldId id="1214" r:id="rId19"/>
    <p:sldId id="441" r:id="rId20"/>
    <p:sldId id="1215" r:id="rId21"/>
    <p:sldId id="442" r:id="rId22"/>
    <p:sldId id="443" r:id="rId23"/>
    <p:sldId id="444" r:id="rId24"/>
    <p:sldId id="445" r:id="rId25"/>
    <p:sldId id="446" r:id="rId26"/>
    <p:sldId id="1216" r:id="rId27"/>
    <p:sldId id="1222" r:id="rId28"/>
    <p:sldId id="447" r:id="rId29"/>
    <p:sldId id="448" r:id="rId30"/>
    <p:sldId id="449" r:id="rId31"/>
    <p:sldId id="450" r:id="rId32"/>
    <p:sldId id="451" r:id="rId33"/>
    <p:sldId id="452" r:id="rId34"/>
    <p:sldId id="453" r:id="rId35"/>
    <p:sldId id="454" r:id="rId36"/>
    <p:sldId id="455" r:id="rId37"/>
    <p:sldId id="456" r:id="rId38"/>
    <p:sldId id="457" r:id="rId39"/>
    <p:sldId id="458" r:id="rId40"/>
    <p:sldId id="459" r:id="rId41"/>
    <p:sldId id="1221" r:id="rId42"/>
    <p:sldId id="461" r:id="rId43"/>
    <p:sldId id="462" r:id="rId44"/>
    <p:sldId id="463" r:id="rId45"/>
    <p:sldId id="464" r:id="rId46"/>
    <p:sldId id="465" r:id="rId47"/>
    <p:sldId id="466" r:id="rId48"/>
    <p:sldId id="467" r:id="rId49"/>
    <p:sldId id="468" r:id="rId50"/>
    <p:sldId id="469" r:id="rId51"/>
    <p:sldId id="470" r:id="rId52"/>
    <p:sldId id="471" r:id="rId53"/>
    <p:sldId id="472" r:id="rId54"/>
    <p:sldId id="473" r:id="rId55"/>
    <p:sldId id="372" r:id="rId56"/>
    <p:sldId id="373" r:id="rId57"/>
    <p:sldId id="374" r:id="rId58"/>
    <p:sldId id="375" r:id="rId59"/>
    <p:sldId id="376" r:id="rId60"/>
    <p:sldId id="437" r:id="rId61"/>
    <p:sldId id="378" r:id="rId62"/>
    <p:sldId id="379" r:id="rId63"/>
    <p:sldId id="380" r:id="rId64"/>
    <p:sldId id="381" r:id="rId65"/>
    <p:sldId id="382" r:id="rId66"/>
    <p:sldId id="383" r:id="rId67"/>
    <p:sldId id="384" r:id="rId68"/>
    <p:sldId id="385" r:id="rId69"/>
    <p:sldId id="386" r:id="rId70"/>
    <p:sldId id="387" r:id="rId71"/>
    <p:sldId id="388" r:id="rId72"/>
    <p:sldId id="389" r:id="rId73"/>
    <p:sldId id="390" r:id="rId74"/>
    <p:sldId id="391" r:id="rId75"/>
    <p:sldId id="392" r:id="rId76"/>
    <p:sldId id="393" r:id="rId77"/>
    <p:sldId id="531" r:id="rId78"/>
    <p:sldId id="633" r:id="rId79"/>
    <p:sldId id="573" r:id="rId80"/>
    <p:sldId id="568" r:id="rId81"/>
    <p:sldId id="1152" r:id="rId82"/>
    <p:sldId id="634" r:id="rId83"/>
    <p:sldId id="636" r:id="rId84"/>
    <p:sldId id="1208" r:id="rId85"/>
    <p:sldId id="637" r:id="rId86"/>
    <p:sldId id="259" r:id="rId87"/>
    <p:sldId id="335" r:id="rId88"/>
    <p:sldId id="1209" r:id="rId89"/>
    <p:sldId id="638" r:id="rId90"/>
    <p:sldId id="348" r:id="rId91"/>
    <p:sldId id="279" r:id="rId92"/>
    <p:sldId id="284" r:id="rId93"/>
    <p:sldId id="287" r:id="rId94"/>
    <p:sldId id="642" r:id="rId95"/>
    <p:sldId id="289" r:id="rId96"/>
    <p:sldId id="1162" r:id="rId97"/>
    <p:sldId id="293" r:id="rId98"/>
    <p:sldId id="292" r:id="rId99"/>
    <p:sldId id="294" r:id="rId100"/>
    <p:sldId id="1163" r:id="rId101"/>
    <p:sldId id="1166" r:id="rId102"/>
    <p:sldId id="302" r:id="rId103"/>
    <p:sldId id="337" r:id="rId104"/>
    <p:sldId id="305" r:id="rId105"/>
    <p:sldId id="649" r:id="rId106"/>
    <p:sldId id="306" r:id="rId107"/>
    <p:sldId id="339" r:id="rId108"/>
    <p:sldId id="340" r:id="rId109"/>
    <p:sldId id="1212" r:id="rId110"/>
    <p:sldId id="1213" r:id="rId111"/>
    <p:sldId id="1207" r:id="rId112"/>
    <p:sldId id="1170" r:id="rId113"/>
    <p:sldId id="1199" r:id="rId114"/>
    <p:sldId id="1200" r:id="rId115"/>
    <p:sldId id="1201" r:id="rId116"/>
    <p:sldId id="1202" r:id="rId117"/>
    <p:sldId id="1203" r:id="rId118"/>
    <p:sldId id="1205" r:id="rId119"/>
    <p:sldId id="1206" r:id="rId120"/>
    <p:sldId id="1204" r:id="rId121"/>
    <p:sldId id="1153" r:id="rId122"/>
    <p:sldId id="877" r:id="rId123"/>
    <p:sldId id="884" r:id="rId124"/>
    <p:sldId id="1095" r:id="rId125"/>
    <p:sldId id="1089" r:id="rId126"/>
    <p:sldId id="1090" r:id="rId127"/>
    <p:sldId id="1091" r:id="rId128"/>
    <p:sldId id="1099" r:id="rId129"/>
    <p:sldId id="1101" r:id="rId130"/>
    <p:sldId id="1100" r:id="rId131"/>
    <p:sldId id="1083" r:id="rId132"/>
    <p:sldId id="1097" r:id="rId133"/>
    <p:sldId id="838" r:id="rId134"/>
    <p:sldId id="839" r:id="rId135"/>
    <p:sldId id="275" r:id="rId136"/>
    <p:sldId id="460" r:id="rId137"/>
    <p:sldId id="815" r:id="rId138"/>
    <p:sldId id="811" r:id="rId139"/>
    <p:sldId id="480" r:id="rId140"/>
    <p:sldId id="819" r:id="rId141"/>
    <p:sldId id="1217" r:id="rId142"/>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F4FF"/>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3" autoAdjust="0"/>
    <p:restoredTop sz="97000"/>
  </p:normalViewPr>
  <p:slideViewPr>
    <p:cSldViewPr snapToObjects="1">
      <p:cViewPr varScale="1">
        <p:scale>
          <a:sx n="122" d="100"/>
          <a:sy n="122" d="100"/>
        </p:scale>
        <p:origin x="72" y="216"/>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1125"/>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6.xml"/><Relationship Id="rId21" Type="http://schemas.openxmlformats.org/officeDocument/2006/relationships/slide" Target="slides/slide10.xml"/><Relationship Id="rId42" Type="http://schemas.openxmlformats.org/officeDocument/2006/relationships/slide" Target="slides/slide31.xml"/><Relationship Id="rId63" Type="http://schemas.openxmlformats.org/officeDocument/2006/relationships/slide" Target="slides/slide52.xml"/><Relationship Id="rId84" Type="http://schemas.openxmlformats.org/officeDocument/2006/relationships/slide" Target="slides/slide73.xml"/><Relationship Id="rId138" Type="http://schemas.openxmlformats.org/officeDocument/2006/relationships/slide" Target="slides/slide127.xml"/><Relationship Id="rId107" Type="http://schemas.openxmlformats.org/officeDocument/2006/relationships/slide" Target="slides/slide96.xml"/><Relationship Id="rId11" Type="http://schemas.openxmlformats.org/officeDocument/2006/relationships/slideMaster" Target="slideMasters/slideMaster8.xml"/><Relationship Id="rId32" Type="http://schemas.openxmlformats.org/officeDocument/2006/relationships/slide" Target="slides/slide21.xml"/><Relationship Id="rId53" Type="http://schemas.openxmlformats.org/officeDocument/2006/relationships/slide" Target="slides/slide42.xml"/><Relationship Id="rId74" Type="http://schemas.openxmlformats.org/officeDocument/2006/relationships/slide" Target="slides/slide63.xml"/><Relationship Id="rId128" Type="http://schemas.openxmlformats.org/officeDocument/2006/relationships/slide" Target="slides/slide117.xml"/><Relationship Id="rId5" Type="http://schemas.openxmlformats.org/officeDocument/2006/relationships/slideMaster" Target="slideMasters/slideMaster2.xml"/><Relationship Id="rId90" Type="http://schemas.openxmlformats.org/officeDocument/2006/relationships/slide" Target="slides/slide79.xml"/><Relationship Id="rId95" Type="http://schemas.openxmlformats.org/officeDocument/2006/relationships/slide" Target="slides/slide84.xml"/><Relationship Id="rId22" Type="http://schemas.openxmlformats.org/officeDocument/2006/relationships/slide" Target="slides/slide11.xml"/><Relationship Id="rId27" Type="http://schemas.openxmlformats.org/officeDocument/2006/relationships/slide" Target="slides/slide16.xml"/><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slide" Target="slides/slide53.xml"/><Relationship Id="rId69" Type="http://schemas.openxmlformats.org/officeDocument/2006/relationships/slide" Target="slides/slide58.xml"/><Relationship Id="rId113" Type="http://schemas.openxmlformats.org/officeDocument/2006/relationships/slide" Target="slides/slide102.xml"/><Relationship Id="rId118" Type="http://schemas.openxmlformats.org/officeDocument/2006/relationships/slide" Target="slides/slide107.xml"/><Relationship Id="rId134" Type="http://schemas.openxmlformats.org/officeDocument/2006/relationships/slide" Target="slides/slide123.xml"/><Relationship Id="rId139" Type="http://schemas.openxmlformats.org/officeDocument/2006/relationships/slide" Target="slides/slide128.xml"/><Relationship Id="rId80" Type="http://schemas.openxmlformats.org/officeDocument/2006/relationships/slide" Target="slides/slide69.xml"/><Relationship Id="rId85" Type="http://schemas.openxmlformats.org/officeDocument/2006/relationships/slide" Target="slides/slide74.xml"/><Relationship Id="rId12" Type="http://schemas.openxmlformats.org/officeDocument/2006/relationships/slide" Target="slides/slide1.xml"/><Relationship Id="rId17" Type="http://schemas.openxmlformats.org/officeDocument/2006/relationships/slide" Target="slides/slide6.xml"/><Relationship Id="rId33" Type="http://schemas.openxmlformats.org/officeDocument/2006/relationships/slide" Target="slides/slide22.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08" Type="http://schemas.openxmlformats.org/officeDocument/2006/relationships/slide" Target="slides/slide97.xml"/><Relationship Id="rId124" Type="http://schemas.openxmlformats.org/officeDocument/2006/relationships/slide" Target="slides/slide113.xml"/><Relationship Id="rId129" Type="http://schemas.openxmlformats.org/officeDocument/2006/relationships/slide" Target="slides/slide118.xml"/><Relationship Id="rId54" Type="http://schemas.openxmlformats.org/officeDocument/2006/relationships/slide" Target="slides/slide43.xml"/><Relationship Id="rId70" Type="http://schemas.openxmlformats.org/officeDocument/2006/relationships/slide" Target="slides/slide59.xml"/><Relationship Id="rId75" Type="http://schemas.openxmlformats.org/officeDocument/2006/relationships/slide" Target="slides/slide64.xml"/><Relationship Id="rId91" Type="http://schemas.openxmlformats.org/officeDocument/2006/relationships/slide" Target="slides/slide80.xml"/><Relationship Id="rId96" Type="http://schemas.openxmlformats.org/officeDocument/2006/relationships/slide" Target="slides/slide85.xml"/><Relationship Id="rId140" Type="http://schemas.openxmlformats.org/officeDocument/2006/relationships/slide" Target="slides/slide129.xml"/><Relationship Id="rId14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2.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slide" Target="slides/slide103.xml"/><Relationship Id="rId119" Type="http://schemas.openxmlformats.org/officeDocument/2006/relationships/slide" Target="slides/slide108.xml"/><Relationship Id="rId44" Type="http://schemas.openxmlformats.org/officeDocument/2006/relationships/slide" Target="slides/slide33.xml"/><Relationship Id="rId60" Type="http://schemas.openxmlformats.org/officeDocument/2006/relationships/slide" Target="slides/slide49.xml"/><Relationship Id="rId65" Type="http://schemas.openxmlformats.org/officeDocument/2006/relationships/slide" Target="slides/slide54.xml"/><Relationship Id="rId81" Type="http://schemas.openxmlformats.org/officeDocument/2006/relationships/slide" Target="slides/slide70.xml"/><Relationship Id="rId86" Type="http://schemas.openxmlformats.org/officeDocument/2006/relationships/slide" Target="slides/slide75.xml"/><Relationship Id="rId130" Type="http://schemas.openxmlformats.org/officeDocument/2006/relationships/slide" Target="slides/slide119.xml"/><Relationship Id="rId135" Type="http://schemas.openxmlformats.org/officeDocument/2006/relationships/slide" Target="slides/slide124.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slide" Target="slides/slide9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slide" Target="slides/slide109.xml"/><Relationship Id="rId125" Type="http://schemas.openxmlformats.org/officeDocument/2006/relationships/slide" Target="slides/slide114.xml"/><Relationship Id="rId141" Type="http://schemas.openxmlformats.org/officeDocument/2006/relationships/slide" Target="slides/slide130.xml"/><Relationship Id="rId146"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slide" Target="slides/slide104.xml"/><Relationship Id="rId131" Type="http://schemas.openxmlformats.org/officeDocument/2006/relationships/slide" Target="slides/slide120.xml"/><Relationship Id="rId136" Type="http://schemas.openxmlformats.org/officeDocument/2006/relationships/slide" Target="slides/slide125.xml"/><Relationship Id="rId61" Type="http://schemas.openxmlformats.org/officeDocument/2006/relationships/slide" Target="slides/slide50.xml"/><Relationship Id="rId82" Type="http://schemas.openxmlformats.org/officeDocument/2006/relationships/slide" Target="slides/slide71.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126" Type="http://schemas.openxmlformats.org/officeDocument/2006/relationships/slide" Target="slides/slide115.xml"/><Relationship Id="rId147"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slide" Target="slides/slide110.xml"/><Relationship Id="rId142" Type="http://schemas.openxmlformats.org/officeDocument/2006/relationships/slide" Target="slides/slide131.xml"/><Relationship Id="rId3" Type="http://schemas.openxmlformats.org/officeDocument/2006/relationships/customXml" Target="../customXml/item3.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slide" Target="slides/slide105.xml"/><Relationship Id="rId137" Type="http://schemas.openxmlformats.org/officeDocument/2006/relationships/slide" Target="slides/slide126.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slide" Target="slides/slide100.xml"/><Relationship Id="rId132" Type="http://schemas.openxmlformats.org/officeDocument/2006/relationships/slide" Target="slides/slide121.xml"/><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106" Type="http://schemas.openxmlformats.org/officeDocument/2006/relationships/slide" Target="slides/slide95.xml"/><Relationship Id="rId127" Type="http://schemas.openxmlformats.org/officeDocument/2006/relationships/slide" Target="slides/slide116.xml"/><Relationship Id="rId10" Type="http://schemas.openxmlformats.org/officeDocument/2006/relationships/slideMaster" Target="slideMasters/slideMaster7.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78" Type="http://schemas.openxmlformats.org/officeDocument/2006/relationships/slide" Target="slides/slide67.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slide" Target="slides/slide111.xml"/><Relationship Id="rId143" Type="http://schemas.openxmlformats.org/officeDocument/2006/relationships/notesMaster" Target="notesMasters/notesMaster1.xml"/><Relationship Id="rId14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5.xml"/><Relationship Id="rId47" Type="http://schemas.openxmlformats.org/officeDocument/2006/relationships/slide" Target="slides/slide36.xml"/><Relationship Id="rId68" Type="http://schemas.openxmlformats.org/officeDocument/2006/relationships/slide" Target="slides/slide57.xml"/><Relationship Id="rId89" Type="http://schemas.openxmlformats.org/officeDocument/2006/relationships/slide" Target="slides/slide78.xml"/><Relationship Id="rId112" Type="http://schemas.openxmlformats.org/officeDocument/2006/relationships/slide" Target="slides/slide101.xml"/><Relationship Id="rId133" Type="http://schemas.openxmlformats.org/officeDocument/2006/relationships/slide" Target="slides/slide122.xml"/><Relationship Id="rId16" Type="http://schemas.openxmlformats.org/officeDocument/2006/relationships/slide" Target="slides/slide5.xml"/><Relationship Id="rId37" Type="http://schemas.openxmlformats.org/officeDocument/2006/relationships/slide" Target="slides/slide26.xml"/><Relationship Id="rId58" Type="http://schemas.openxmlformats.org/officeDocument/2006/relationships/slide" Target="slides/slide47.xml"/><Relationship Id="rId79" Type="http://schemas.openxmlformats.org/officeDocument/2006/relationships/slide" Target="slides/slide68.xml"/><Relationship Id="rId102" Type="http://schemas.openxmlformats.org/officeDocument/2006/relationships/slide" Target="slides/slide91.xml"/><Relationship Id="rId123" Type="http://schemas.openxmlformats.org/officeDocument/2006/relationships/slide" Target="slides/slide112.xml"/><Relationship Id="rId144"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11/29/2021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11/29/2021</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415C7E4C-29A1-4ED6-8D81-6DB7BB775B7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6739" name="Rectangle 2"/>
          <p:cNvSpPr>
            <a:spLocks noGrp="1" noRot="1" noChangeAspect="1" noChangeArrowheads="1" noTextEdit="1"/>
          </p:cNvSpPr>
          <p:nvPr>
            <p:ph type="sldImg"/>
          </p:nvPr>
        </p:nvSpPr>
        <p:spPr>
          <a:xfrm>
            <a:off x="1177925" y="695325"/>
            <a:ext cx="4641850" cy="3481388"/>
          </a:xfrm>
          <a:ln/>
        </p:spPr>
      </p:sp>
      <p:sp>
        <p:nvSpPr>
          <p:cNvPr id="116740"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595880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8AAEC5DC-5E4F-4639-8D2D-6BB23BF9650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7763" name="Rectangle 2"/>
          <p:cNvSpPr>
            <a:spLocks noGrp="1" noRot="1" noChangeAspect="1" noChangeArrowheads="1" noTextEdit="1"/>
          </p:cNvSpPr>
          <p:nvPr>
            <p:ph type="sldImg"/>
          </p:nvPr>
        </p:nvSpPr>
        <p:spPr>
          <a:xfrm>
            <a:off x="1176338" y="693738"/>
            <a:ext cx="4643437" cy="3482975"/>
          </a:xfrm>
          <a:ln/>
        </p:spPr>
      </p:sp>
      <p:sp>
        <p:nvSpPr>
          <p:cNvPr id="117764" name="Rectangle 3"/>
          <p:cNvSpPr>
            <a:spLocks noGrp="1" noChangeArrowheads="1"/>
          </p:cNvSpPr>
          <p:nvPr>
            <p:ph type="body" idx="1"/>
          </p:nvPr>
        </p:nvSpPr>
        <p:spPr>
          <a:xfrm>
            <a:off x="931414" y="4410392"/>
            <a:ext cx="5134874" cy="417893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186217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6A48278F-1CF2-4C20-9F87-85520FC9450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1619" name="Rectangle 2"/>
          <p:cNvSpPr>
            <a:spLocks noGrp="1" noRot="1" noChangeAspect="1" noChangeArrowheads="1" noTextEdit="1"/>
          </p:cNvSpPr>
          <p:nvPr>
            <p:ph type="sldImg"/>
          </p:nvPr>
        </p:nvSpPr>
        <p:spPr>
          <a:xfrm>
            <a:off x="1177925" y="695325"/>
            <a:ext cx="4641850" cy="3481388"/>
          </a:xfrm>
          <a:ln/>
        </p:spPr>
      </p:sp>
      <p:sp>
        <p:nvSpPr>
          <p:cNvPr id="111620"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998895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97A450BD-08BE-4C06-8125-BBFA1D5AB41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8787" name="Rectangle 2"/>
          <p:cNvSpPr>
            <a:spLocks noGrp="1" noRot="1" noChangeAspect="1" noChangeArrowheads="1" noTextEdit="1"/>
          </p:cNvSpPr>
          <p:nvPr>
            <p:ph type="sldImg"/>
          </p:nvPr>
        </p:nvSpPr>
        <p:spPr>
          <a:xfrm>
            <a:off x="404813" y="695325"/>
            <a:ext cx="6188075" cy="3481388"/>
          </a:xfrm>
          <a:ln/>
        </p:spPr>
      </p:sp>
      <p:sp>
        <p:nvSpPr>
          <p:cNvPr id="118788"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505361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75701DF6-0095-49A6-9538-0F4E1D04D19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9811" name="Rectangle 2"/>
          <p:cNvSpPr>
            <a:spLocks noGrp="1" noRot="1" noChangeAspect="1" noChangeArrowheads="1" noTextEdit="1"/>
          </p:cNvSpPr>
          <p:nvPr>
            <p:ph type="sldImg"/>
          </p:nvPr>
        </p:nvSpPr>
        <p:spPr>
          <a:xfrm>
            <a:off x="1177925" y="695325"/>
            <a:ext cx="4641850" cy="3481388"/>
          </a:xfrm>
          <a:ln/>
        </p:spPr>
      </p:sp>
      <p:sp>
        <p:nvSpPr>
          <p:cNvPr id="119812"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62379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87CCD6A2-8F22-431C-9059-7B1E655B3F8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0835" name="Rectangle 2"/>
          <p:cNvSpPr>
            <a:spLocks noGrp="1" noRot="1" noChangeAspect="1" noChangeArrowheads="1" noTextEdit="1"/>
          </p:cNvSpPr>
          <p:nvPr>
            <p:ph type="sldImg"/>
          </p:nvPr>
        </p:nvSpPr>
        <p:spPr>
          <a:xfrm>
            <a:off x="1177925" y="695325"/>
            <a:ext cx="4641850" cy="3481388"/>
          </a:xfrm>
          <a:ln/>
        </p:spPr>
      </p:sp>
      <p:sp>
        <p:nvSpPr>
          <p:cNvPr id="120836"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627011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94B50642-8067-4638-B2FE-15C691E0075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1859" name="Rectangle 2"/>
          <p:cNvSpPr>
            <a:spLocks noGrp="1" noRot="1" noChangeAspect="1" noChangeArrowheads="1" noTextEdit="1"/>
          </p:cNvSpPr>
          <p:nvPr>
            <p:ph type="sldImg"/>
          </p:nvPr>
        </p:nvSpPr>
        <p:spPr>
          <a:xfrm>
            <a:off x="1177925" y="695325"/>
            <a:ext cx="4641850" cy="3481388"/>
          </a:xfrm>
          <a:ln/>
        </p:spPr>
      </p:sp>
      <p:sp>
        <p:nvSpPr>
          <p:cNvPr id="121860"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430918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2FCC9CF2-4998-4C05-A98D-CC655C38695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2883" name="Rectangle 2"/>
          <p:cNvSpPr>
            <a:spLocks noGrp="1" noRot="1" noChangeAspect="1" noChangeArrowheads="1" noTextEdit="1"/>
          </p:cNvSpPr>
          <p:nvPr>
            <p:ph type="sldImg"/>
          </p:nvPr>
        </p:nvSpPr>
        <p:spPr>
          <a:xfrm>
            <a:off x="1177925" y="695325"/>
            <a:ext cx="4641850" cy="3481388"/>
          </a:xfrm>
          <a:ln/>
        </p:spPr>
      </p:sp>
      <p:sp>
        <p:nvSpPr>
          <p:cNvPr id="122884"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86925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2601A597-9366-4E98-91B3-EC7AD41AF34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3907" name="Rectangle 2"/>
          <p:cNvSpPr>
            <a:spLocks noGrp="1" noRot="1" noChangeAspect="1" noChangeArrowheads="1" noTextEdit="1"/>
          </p:cNvSpPr>
          <p:nvPr>
            <p:ph type="sldImg"/>
          </p:nvPr>
        </p:nvSpPr>
        <p:spPr>
          <a:xfrm>
            <a:off x="1177925" y="695325"/>
            <a:ext cx="4641850" cy="3481388"/>
          </a:xfrm>
          <a:ln/>
        </p:spPr>
      </p:sp>
      <p:sp>
        <p:nvSpPr>
          <p:cNvPr id="123908"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81081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4C0684B9-9744-4E13-BCE3-67E4D5AC52B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4931" name="Rectangle 2"/>
          <p:cNvSpPr>
            <a:spLocks noGrp="1" noRot="1" noChangeAspect="1" noChangeArrowheads="1" noTextEdit="1"/>
          </p:cNvSpPr>
          <p:nvPr>
            <p:ph type="sldImg"/>
          </p:nvPr>
        </p:nvSpPr>
        <p:spPr>
          <a:xfrm>
            <a:off x="1177925" y="695325"/>
            <a:ext cx="4641850" cy="3481388"/>
          </a:xfrm>
          <a:ln/>
        </p:spPr>
      </p:sp>
      <p:sp>
        <p:nvSpPr>
          <p:cNvPr id="124932"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14507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1428307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5911C6D-C523-432C-89F4-406A63F7E4F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5955" name="Rectangle 2"/>
          <p:cNvSpPr>
            <a:spLocks noGrp="1" noRot="1" noChangeAspect="1" noChangeArrowheads="1" noTextEdit="1"/>
          </p:cNvSpPr>
          <p:nvPr>
            <p:ph type="sldImg"/>
          </p:nvPr>
        </p:nvSpPr>
        <p:spPr>
          <a:xfrm>
            <a:off x="1177925" y="695325"/>
            <a:ext cx="4641850" cy="3481388"/>
          </a:xfrm>
          <a:ln/>
        </p:spPr>
      </p:sp>
      <p:sp>
        <p:nvSpPr>
          <p:cNvPr id="125956"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773382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D954D0A1-F669-443E-ADD7-EBEE7996BBA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6979" name="Rectangle 2"/>
          <p:cNvSpPr>
            <a:spLocks noGrp="1" noRot="1" noChangeAspect="1" noChangeArrowheads="1" noTextEdit="1"/>
          </p:cNvSpPr>
          <p:nvPr>
            <p:ph type="sldImg"/>
          </p:nvPr>
        </p:nvSpPr>
        <p:spPr>
          <a:xfrm>
            <a:off x="1177925" y="695325"/>
            <a:ext cx="4641850" cy="3481388"/>
          </a:xfrm>
          <a:ln/>
        </p:spPr>
      </p:sp>
      <p:sp>
        <p:nvSpPr>
          <p:cNvPr id="126980"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665895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9163">
              <a:defRPr sz="1600">
                <a:solidFill>
                  <a:schemeClr val="tx1"/>
                </a:solidFill>
                <a:latin typeface="Helvetica" panose="020B0604020202020204" pitchFamily="34" charset="0"/>
                <a:ea typeface="MS PGothic" panose="020B0600070205080204" pitchFamily="34" charset="-128"/>
              </a:defRPr>
            </a:lvl1pPr>
            <a:lvl2pPr marL="742950" indent="-285750" defTabSz="919163">
              <a:defRPr sz="1600">
                <a:solidFill>
                  <a:schemeClr val="tx1"/>
                </a:solidFill>
                <a:latin typeface="Helvetica" panose="020B0604020202020204" pitchFamily="34" charset="0"/>
                <a:ea typeface="MS PGothic" panose="020B0600070205080204" pitchFamily="34" charset="-128"/>
              </a:defRPr>
            </a:lvl2pPr>
            <a:lvl3pPr marL="1143000" indent="-228600" defTabSz="919163">
              <a:defRPr sz="1600">
                <a:solidFill>
                  <a:schemeClr val="tx1"/>
                </a:solidFill>
                <a:latin typeface="Helvetica" panose="020B0604020202020204" pitchFamily="34" charset="0"/>
                <a:ea typeface="MS PGothic" panose="020B0600070205080204" pitchFamily="34" charset="-128"/>
              </a:defRPr>
            </a:lvl3pPr>
            <a:lvl4pPr marL="1600200" indent="-228600" defTabSz="919163">
              <a:defRPr sz="1600">
                <a:solidFill>
                  <a:schemeClr val="tx1"/>
                </a:solidFill>
                <a:latin typeface="Helvetica" panose="020B0604020202020204" pitchFamily="34" charset="0"/>
                <a:ea typeface="MS PGothic" panose="020B0600070205080204" pitchFamily="34" charset="-128"/>
              </a:defRPr>
            </a:lvl4pPr>
            <a:lvl5pPr marL="2057400" indent="-228600" defTabSz="919163">
              <a:defRPr sz="1600">
                <a:solidFill>
                  <a:schemeClr val="tx1"/>
                </a:solidFill>
                <a:latin typeface="Helvetica" panose="020B0604020202020204" pitchFamily="34" charset="0"/>
                <a:ea typeface="MS PGothic" panose="020B0600070205080204" pitchFamily="34" charset="-128"/>
              </a:defRPr>
            </a:lvl5pPr>
            <a:lvl6pPr marL="2514600" indent="-228600" defTabSz="919163"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19163"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19163"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19163"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19163" rtl="0" eaLnBrk="0" fontAlgn="base" latinLnBrk="0" hangingPunct="0">
              <a:lnSpc>
                <a:spcPct val="100000"/>
              </a:lnSpc>
              <a:spcBef>
                <a:spcPct val="0"/>
              </a:spcBef>
              <a:spcAft>
                <a:spcPct val="0"/>
              </a:spcAft>
              <a:buClrTx/>
              <a:buSzTx/>
              <a:buFontTx/>
              <a:buNone/>
              <a:tabLst/>
              <a:defRPr/>
            </a:pPr>
            <a:fld id="{9A4B0E9C-818B-4892-804B-8736909E539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19163" rtl="0" eaLnBrk="0" fontAlgn="base" latinLnBrk="0" hangingPunct="0">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8003" name="Rectangle 2"/>
          <p:cNvSpPr>
            <a:spLocks noGrp="1" noRot="1" noChangeAspect="1" noChangeArrowheads="1" noTextEdit="1"/>
          </p:cNvSpPr>
          <p:nvPr>
            <p:ph type="sldImg"/>
          </p:nvPr>
        </p:nvSpPr>
        <p:spPr>
          <a:xfrm>
            <a:off x="1177925" y="695325"/>
            <a:ext cx="4641850" cy="3481388"/>
          </a:xfrm>
          <a:ln/>
        </p:spPr>
      </p:sp>
      <p:sp>
        <p:nvSpPr>
          <p:cNvPr id="128004" name="Rectangle 3"/>
          <p:cNvSpPr>
            <a:spLocks noGrp="1" noChangeArrowheads="1"/>
          </p:cNvSpPr>
          <p:nvPr>
            <p:ph type="body" idx="1"/>
          </p:nvPr>
        </p:nvSpPr>
        <p:spPr>
          <a:xfrm>
            <a:off x="933027" y="4410392"/>
            <a:ext cx="5131647"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030996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42205F84-2065-4332-B0FA-E582A1DD723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9027" name="Rectangle 2"/>
          <p:cNvSpPr>
            <a:spLocks noGrp="1" noRot="1" noChangeAspect="1" noChangeArrowheads="1" noTextEdit="1"/>
          </p:cNvSpPr>
          <p:nvPr>
            <p:ph type="sldImg"/>
          </p:nvPr>
        </p:nvSpPr>
        <p:spPr>
          <a:xfrm>
            <a:off x="1177925" y="695325"/>
            <a:ext cx="4641850" cy="3481388"/>
          </a:xfrm>
          <a:ln/>
        </p:spPr>
      </p:sp>
      <p:sp>
        <p:nvSpPr>
          <p:cNvPr id="129028"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573282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4AA862FF-AA55-4048-85C2-DAA9D3A35A6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0051" name="Rectangle 2"/>
          <p:cNvSpPr>
            <a:spLocks noGrp="1" noRot="1" noChangeAspect="1" noChangeArrowheads="1" noTextEdit="1"/>
          </p:cNvSpPr>
          <p:nvPr>
            <p:ph type="sldImg"/>
          </p:nvPr>
        </p:nvSpPr>
        <p:spPr>
          <a:xfrm>
            <a:off x="1177925" y="695325"/>
            <a:ext cx="4641850" cy="3481388"/>
          </a:xfrm>
          <a:ln/>
        </p:spPr>
      </p:sp>
      <p:sp>
        <p:nvSpPr>
          <p:cNvPr id="130052"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903130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82C79F51-599B-4731-9C05-59A4A5345AB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1075" name="Rectangle 2"/>
          <p:cNvSpPr>
            <a:spLocks noGrp="1" noRot="1" noChangeAspect="1" noChangeArrowheads="1" noTextEdit="1"/>
          </p:cNvSpPr>
          <p:nvPr>
            <p:ph type="sldImg"/>
          </p:nvPr>
        </p:nvSpPr>
        <p:spPr>
          <a:xfrm>
            <a:off x="1177925" y="695325"/>
            <a:ext cx="4641850" cy="3481388"/>
          </a:xfrm>
          <a:ln/>
        </p:spPr>
      </p:sp>
      <p:sp>
        <p:nvSpPr>
          <p:cNvPr id="131076"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18256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2AFCC4C7-9321-4F85-AC15-C96C02999C1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2099" name="Rectangle 2"/>
          <p:cNvSpPr>
            <a:spLocks noGrp="1" noRot="1" noChangeAspect="1" noChangeArrowheads="1" noTextEdit="1"/>
          </p:cNvSpPr>
          <p:nvPr>
            <p:ph type="sldImg"/>
          </p:nvPr>
        </p:nvSpPr>
        <p:spPr>
          <a:xfrm>
            <a:off x="1177925" y="695325"/>
            <a:ext cx="4641850" cy="3481388"/>
          </a:xfrm>
          <a:ln/>
        </p:spPr>
      </p:sp>
      <p:sp>
        <p:nvSpPr>
          <p:cNvPr id="132100"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837782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EF539C29-DF58-4677-B4D9-0CC127174E2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3123" name="Rectangle 2"/>
          <p:cNvSpPr>
            <a:spLocks noGrp="1" noRot="1" noChangeAspect="1" noChangeArrowheads="1" noTextEdit="1"/>
          </p:cNvSpPr>
          <p:nvPr>
            <p:ph type="sldImg"/>
          </p:nvPr>
        </p:nvSpPr>
        <p:spPr>
          <a:xfrm>
            <a:off x="1177925" y="695325"/>
            <a:ext cx="4641850" cy="3481388"/>
          </a:xfrm>
          <a:ln/>
        </p:spPr>
      </p:sp>
      <p:sp>
        <p:nvSpPr>
          <p:cNvPr id="133124"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571396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962CACEA-96F7-41D9-A638-F44E853DC1F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4147" name="Rectangle 2"/>
          <p:cNvSpPr>
            <a:spLocks noGrp="1" noRot="1" noChangeAspect="1" noChangeArrowheads="1" noTextEdit="1"/>
          </p:cNvSpPr>
          <p:nvPr>
            <p:ph type="sldImg"/>
          </p:nvPr>
        </p:nvSpPr>
        <p:spPr>
          <a:xfrm>
            <a:off x="1177925" y="695325"/>
            <a:ext cx="4641850" cy="3481388"/>
          </a:xfrm>
          <a:ln/>
        </p:spPr>
      </p:sp>
      <p:sp>
        <p:nvSpPr>
          <p:cNvPr id="134148"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357073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9163">
              <a:defRPr sz="1600">
                <a:solidFill>
                  <a:schemeClr val="tx1"/>
                </a:solidFill>
                <a:latin typeface="Helvetica" panose="020B0604020202020204" pitchFamily="34" charset="0"/>
                <a:ea typeface="MS PGothic" panose="020B0600070205080204" pitchFamily="34" charset="-128"/>
              </a:defRPr>
            </a:lvl1pPr>
            <a:lvl2pPr marL="742950" indent="-285750" defTabSz="919163">
              <a:defRPr sz="1600">
                <a:solidFill>
                  <a:schemeClr val="tx1"/>
                </a:solidFill>
                <a:latin typeface="Helvetica" panose="020B0604020202020204" pitchFamily="34" charset="0"/>
                <a:ea typeface="MS PGothic" panose="020B0600070205080204" pitchFamily="34" charset="-128"/>
              </a:defRPr>
            </a:lvl2pPr>
            <a:lvl3pPr marL="1143000" indent="-228600" defTabSz="919163">
              <a:defRPr sz="1600">
                <a:solidFill>
                  <a:schemeClr val="tx1"/>
                </a:solidFill>
                <a:latin typeface="Helvetica" panose="020B0604020202020204" pitchFamily="34" charset="0"/>
                <a:ea typeface="MS PGothic" panose="020B0600070205080204" pitchFamily="34" charset="-128"/>
              </a:defRPr>
            </a:lvl3pPr>
            <a:lvl4pPr marL="1600200" indent="-228600" defTabSz="919163">
              <a:defRPr sz="1600">
                <a:solidFill>
                  <a:schemeClr val="tx1"/>
                </a:solidFill>
                <a:latin typeface="Helvetica" panose="020B0604020202020204" pitchFamily="34" charset="0"/>
                <a:ea typeface="MS PGothic" panose="020B0600070205080204" pitchFamily="34" charset="-128"/>
              </a:defRPr>
            </a:lvl4pPr>
            <a:lvl5pPr marL="2057400" indent="-228600" defTabSz="919163">
              <a:defRPr sz="1600">
                <a:solidFill>
                  <a:schemeClr val="tx1"/>
                </a:solidFill>
                <a:latin typeface="Helvetica" panose="020B0604020202020204" pitchFamily="34" charset="0"/>
                <a:ea typeface="MS PGothic" panose="020B0600070205080204" pitchFamily="34" charset="-128"/>
              </a:defRPr>
            </a:lvl5pPr>
            <a:lvl6pPr marL="2514600" indent="-228600" defTabSz="919163"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19163"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19163"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19163"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19163" rtl="0" eaLnBrk="0" fontAlgn="base" latinLnBrk="0" hangingPunct="0">
              <a:lnSpc>
                <a:spcPct val="100000"/>
              </a:lnSpc>
              <a:spcBef>
                <a:spcPct val="0"/>
              </a:spcBef>
              <a:spcAft>
                <a:spcPct val="0"/>
              </a:spcAft>
              <a:buClrTx/>
              <a:buSzTx/>
              <a:buFontTx/>
              <a:buNone/>
              <a:tabLst/>
              <a:defRPr/>
            </a:pPr>
            <a:fld id="{72678A41-D873-4EFC-8823-1C9E9A3093F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19163" rtl="0" eaLnBrk="0" fontAlgn="base" latinLnBrk="0" hangingPunct="0">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5171" name="Rectangle 2"/>
          <p:cNvSpPr>
            <a:spLocks noGrp="1" noRot="1" noChangeAspect="1" noChangeArrowheads="1" noTextEdit="1"/>
          </p:cNvSpPr>
          <p:nvPr>
            <p:ph type="sldImg"/>
          </p:nvPr>
        </p:nvSpPr>
        <p:spPr>
          <a:xfrm>
            <a:off x="1177925" y="695325"/>
            <a:ext cx="4641850" cy="3481388"/>
          </a:xfrm>
          <a:ln/>
        </p:spPr>
      </p:sp>
      <p:sp>
        <p:nvSpPr>
          <p:cNvPr id="135172" name="Rectangle 3"/>
          <p:cNvSpPr>
            <a:spLocks noGrp="1" noChangeArrowheads="1"/>
          </p:cNvSpPr>
          <p:nvPr>
            <p:ph type="body" idx="1"/>
          </p:nvPr>
        </p:nvSpPr>
        <p:spPr>
          <a:xfrm>
            <a:off x="933027" y="4410392"/>
            <a:ext cx="5131647"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47389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3563739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7EA18F2D-D4E4-4C99-9424-81DA77918E2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6195" name="Rectangle 2"/>
          <p:cNvSpPr>
            <a:spLocks noGrp="1" noRot="1" noChangeAspect="1" noChangeArrowheads="1" noTextEdit="1"/>
          </p:cNvSpPr>
          <p:nvPr>
            <p:ph type="sldImg"/>
          </p:nvPr>
        </p:nvSpPr>
        <p:spPr>
          <a:xfrm>
            <a:off x="1177925" y="695325"/>
            <a:ext cx="4641850" cy="3481388"/>
          </a:xfrm>
          <a:ln/>
        </p:spPr>
      </p:sp>
      <p:sp>
        <p:nvSpPr>
          <p:cNvPr id="136196"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429901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36443853-1DD4-4877-B587-65D98B96885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7219" name="Rectangle 2"/>
          <p:cNvSpPr>
            <a:spLocks noGrp="1" noRot="1" noChangeAspect="1" noChangeArrowheads="1" noTextEdit="1"/>
          </p:cNvSpPr>
          <p:nvPr>
            <p:ph type="sldImg"/>
          </p:nvPr>
        </p:nvSpPr>
        <p:spPr>
          <a:xfrm>
            <a:off x="1177925" y="695325"/>
            <a:ext cx="4641850" cy="3481388"/>
          </a:xfrm>
          <a:ln/>
        </p:spPr>
      </p:sp>
      <p:sp>
        <p:nvSpPr>
          <p:cNvPr id="137220"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601008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1A8B56BC-BF26-4697-801E-84F2929930E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8243" name="Rectangle 2"/>
          <p:cNvSpPr>
            <a:spLocks noGrp="1" noRot="1" noChangeAspect="1" noChangeArrowheads="1" noTextEdit="1"/>
          </p:cNvSpPr>
          <p:nvPr>
            <p:ph type="sldImg"/>
          </p:nvPr>
        </p:nvSpPr>
        <p:spPr>
          <a:xfrm>
            <a:off x="1177925" y="695325"/>
            <a:ext cx="4641850" cy="3481388"/>
          </a:xfrm>
          <a:ln/>
        </p:spPr>
      </p:sp>
      <p:sp>
        <p:nvSpPr>
          <p:cNvPr id="138244"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128482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9163">
              <a:defRPr sz="1600">
                <a:solidFill>
                  <a:schemeClr val="tx1"/>
                </a:solidFill>
                <a:latin typeface="Helvetica" panose="020B0604020202020204" pitchFamily="34" charset="0"/>
                <a:ea typeface="MS PGothic" panose="020B0600070205080204" pitchFamily="34" charset="-128"/>
              </a:defRPr>
            </a:lvl1pPr>
            <a:lvl2pPr marL="742950" indent="-285750" defTabSz="919163">
              <a:defRPr sz="1600">
                <a:solidFill>
                  <a:schemeClr val="tx1"/>
                </a:solidFill>
                <a:latin typeface="Helvetica" panose="020B0604020202020204" pitchFamily="34" charset="0"/>
                <a:ea typeface="MS PGothic" panose="020B0600070205080204" pitchFamily="34" charset="-128"/>
              </a:defRPr>
            </a:lvl2pPr>
            <a:lvl3pPr marL="1143000" indent="-228600" defTabSz="919163">
              <a:defRPr sz="1600">
                <a:solidFill>
                  <a:schemeClr val="tx1"/>
                </a:solidFill>
                <a:latin typeface="Helvetica" panose="020B0604020202020204" pitchFamily="34" charset="0"/>
                <a:ea typeface="MS PGothic" panose="020B0600070205080204" pitchFamily="34" charset="-128"/>
              </a:defRPr>
            </a:lvl3pPr>
            <a:lvl4pPr marL="1600200" indent="-228600" defTabSz="919163">
              <a:defRPr sz="1600">
                <a:solidFill>
                  <a:schemeClr val="tx1"/>
                </a:solidFill>
                <a:latin typeface="Helvetica" panose="020B0604020202020204" pitchFamily="34" charset="0"/>
                <a:ea typeface="MS PGothic" panose="020B0600070205080204" pitchFamily="34" charset="-128"/>
              </a:defRPr>
            </a:lvl4pPr>
            <a:lvl5pPr marL="2057400" indent="-228600" defTabSz="919163">
              <a:defRPr sz="1600">
                <a:solidFill>
                  <a:schemeClr val="tx1"/>
                </a:solidFill>
                <a:latin typeface="Helvetica" panose="020B0604020202020204" pitchFamily="34" charset="0"/>
                <a:ea typeface="MS PGothic" panose="020B0600070205080204" pitchFamily="34" charset="-128"/>
              </a:defRPr>
            </a:lvl5pPr>
            <a:lvl6pPr marL="2514600" indent="-228600" defTabSz="919163"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19163"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19163"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19163"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19163" rtl="0" eaLnBrk="0" fontAlgn="base" latinLnBrk="0" hangingPunct="0">
              <a:lnSpc>
                <a:spcPct val="100000"/>
              </a:lnSpc>
              <a:spcBef>
                <a:spcPct val="0"/>
              </a:spcBef>
              <a:spcAft>
                <a:spcPct val="0"/>
              </a:spcAft>
              <a:buClrTx/>
              <a:buSzTx/>
              <a:buFontTx/>
              <a:buNone/>
              <a:tabLst/>
              <a:defRPr/>
            </a:pPr>
            <a:fld id="{E2A4DCD6-4990-4088-8EFB-FAD2F8B8467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19163" rtl="0" eaLnBrk="0" fontAlgn="base" latinLnBrk="0" hangingPunct="0">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9267" name="Rectangle 2"/>
          <p:cNvSpPr>
            <a:spLocks noGrp="1" noRot="1" noChangeAspect="1" noChangeArrowheads="1" noTextEdit="1"/>
          </p:cNvSpPr>
          <p:nvPr>
            <p:ph type="sldImg"/>
          </p:nvPr>
        </p:nvSpPr>
        <p:spPr>
          <a:xfrm>
            <a:off x="1177925" y="695325"/>
            <a:ext cx="4641850" cy="3481388"/>
          </a:xfrm>
          <a:ln/>
        </p:spPr>
      </p:sp>
      <p:sp>
        <p:nvSpPr>
          <p:cNvPr id="139268" name="Rectangle 3"/>
          <p:cNvSpPr>
            <a:spLocks noGrp="1" noChangeArrowheads="1"/>
          </p:cNvSpPr>
          <p:nvPr>
            <p:ph type="body" idx="1"/>
          </p:nvPr>
        </p:nvSpPr>
        <p:spPr>
          <a:xfrm>
            <a:off x="933027" y="4410392"/>
            <a:ext cx="5131647"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19029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3FB97D8D-6A75-4AFA-8548-85396391880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0291" name="Rectangle 2"/>
          <p:cNvSpPr>
            <a:spLocks noGrp="1" noRot="1" noChangeAspect="1" noChangeArrowheads="1" noTextEdit="1"/>
          </p:cNvSpPr>
          <p:nvPr>
            <p:ph type="sldImg"/>
          </p:nvPr>
        </p:nvSpPr>
        <p:spPr>
          <a:xfrm>
            <a:off x="1177925" y="695325"/>
            <a:ext cx="4641850" cy="3481388"/>
          </a:xfrm>
          <a:ln/>
        </p:spPr>
      </p:sp>
      <p:sp>
        <p:nvSpPr>
          <p:cNvPr id="140292"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999697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F6DB8CD2-F9D8-4BCF-90A1-A8E625EDFB9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1315" name="Rectangle 2"/>
          <p:cNvSpPr>
            <a:spLocks noGrp="1" noRot="1" noChangeAspect="1" noChangeArrowheads="1" noTextEdit="1"/>
          </p:cNvSpPr>
          <p:nvPr>
            <p:ph type="sldImg"/>
          </p:nvPr>
        </p:nvSpPr>
        <p:spPr>
          <a:xfrm>
            <a:off x="1177925" y="695325"/>
            <a:ext cx="4641850" cy="3481388"/>
          </a:xfrm>
          <a:ln/>
        </p:spPr>
      </p:sp>
      <p:sp>
        <p:nvSpPr>
          <p:cNvPr id="141316"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673966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759040D4-3005-4847-ABB3-16A2B4BDF1C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2339" name="Rectangle 2"/>
          <p:cNvSpPr>
            <a:spLocks noGrp="1" noRot="1" noChangeAspect="1" noChangeArrowheads="1" noTextEdit="1"/>
          </p:cNvSpPr>
          <p:nvPr>
            <p:ph type="sldImg"/>
          </p:nvPr>
        </p:nvSpPr>
        <p:spPr>
          <a:xfrm>
            <a:off x="1177925" y="695325"/>
            <a:ext cx="4641850" cy="3481388"/>
          </a:xfrm>
          <a:ln/>
        </p:spPr>
      </p:sp>
      <p:sp>
        <p:nvSpPr>
          <p:cNvPr id="142340"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541580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C9B7593E-E541-408E-B62F-DEA0E60392E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3363" name="Rectangle 2"/>
          <p:cNvSpPr>
            <a:spLocks noGrp="1" noRot="1" noChangeAspect="1" noChangeArrowheads="1" noTextEdit="1"/>
          </p:cNvSpPr>
          <p:nvPr>
            <p:ph type="sldImg"/>
          </p:nvPr>
        </p:nvSpPr>
        <p:spPr>
          <a:xfrm>
            <a:off x="1177925" y="695325"/>
            <a:ext cx="4641850" cy="3481388"/>
          </a:xfrm>
          <a:ln/>
        </p:spPr>
      </p:sp>
      <p:sp>
        <p:nvSpPr>
          <p:cNvPr id="143364"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927694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FB03737A-222D-46BE-B7A9-3EA09C13F96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4387" name="Rectangle 2"/>
          <p:cNvSpPr>
            <a:spLocks noGrp="1" noRot="1" noChangeAspect="1" noChangeArrowheads="1" noTextEdit="1"/>
          </p:cNvSpPr>
          <p:nvPr>
            <p:ph type="sldImg"/>
          </p:nvPr>
        </p:nvSpPr>
        <p:spPr>
          <a:xfrm>
            <a:off x="1177925" y="695325"/>
            <a:ext cx="4641850" cy="3481388"/>
          </a:xfrm>
          <a:ln/>
        </p:spPr>
      </p:sp>
      <p:sp>
        <p:nvSpPr>
          <p:cNvPr id="144388"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874828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2B2ED6F9-53BE-4CD9-8D10-83BD677C853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5411" name="Rectangle 2"/>
          <p:cNvSpPr>
            <a:spLocks noGrp="1" noRot="1" noChangeAspect="1" noChangeArrowheads="1" noTextEdit="1"/>
          </p:cNvSpPr>
          <p:nvPr>
            <p:ph type="sldImg"/>
          </p:nvPr>
        </p:nvSpPr>
        <p:spPr>
          <a:xfrm>
            <a:off x="1177925" y="695325"/>
            <a:ext cx="4641850" cy="3481388"/>
          </a:xfrm>
          <a:ln/>
        </p:spPr>
      </p:sp>
      <p:sp>
        <p:nvSpPr>
          <p:cNvPr id="145412"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23828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1192936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C4B6CE2F-3CD3-45FE-B460-EC2ED3F0784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6435" name="Rectangle 2"/>
          <p:cNvSpPr>
            <a:spLocks noGrp="1" noRot="1" noChangeAspect="1" noChangeArrowheads="1" noTextEdit="1"/>
          </p:cNvSpPr>
          <p:nvPr>
            <p:ph type="sldImg"/>
          </p:nvPr>
        </p:nvSpPr>
        <p:spPr>
          <a:xfrm>
            <a:off x="1177925" y="695325"/>
            <a:ext cx="4641850" cy="3481388"/>
          </a:xfrm>
          <a:ln/>
        </p:spPr>
      </p:sp>
      <p:sp>
        <p:nvSpPr>
          <p:cNvPr id="146436"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4E4753A-8DE0-4CA5-9E0D-F3763DCF04F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7459" name="Rectangle 2"/>
          <p:cNvSpPr>
            <a:spLocks noGrp="1" noRot="1" noChangeAspect="1" noChangeArrowheads="1" noTextEdit="1"/>
          </p:cNvSpPr>
          <p:nvPr>
            <p:ph type="sldImg"/>
          </p:nvPr>
        </p:nvSpPr>
        <p:spPr>
          <a:xfrm>
            <a:off x="1177925" y="695325"/>
            <a:ext cx="4641850" cy="3481388"/>
          </a:xfrm>
          <a:ln/>
        </p:spPr>
      </p:sp>
      <p:sp>
        <p:nvSpPr>
          <p:cNvPr id="147460"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47E239C7-4B01-4ACB-AC64-19B9EB42973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8483" name="Rectangle 2"/>
          <p:cNvSpPr>
            <a:spLocks noGrp="1" noRot="1" noChangeAspect="1" noChangeArrowheads="1" noTextEdit="1"/>
          </p:cNvSpPr>
          <p:nvPr>
            <p:ph type="sldImg"/>
          </p:nvPr>
        </p:nvSpPr>
        <p:spPr>
          <a:xfrm>
            <a:off x="1177925" y="695325"/>
            <a:ext cx="4641850" cy="3481388"/>
          </a:xfrm>
          <a:ln/>
        </p:spPr>
      </p:sp>
      <p:sp>
        <p:nvSpPr>
          <p:cNvPr id="148484"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EAC0A48C-B033-4AC9-8924-4B331051E00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9507" name="Rectangle 2"/>
          <p:cNvSpPr>
            <a:spLocks noGrp="1" noRot="1" noChangeAspect="1" noChangeArrowheads="1" noTextEdit="1"/>
          </p:cNvSpPr>
          <p:nvPr>
            <p:ph type="sldImg"/>
          </p:nvPr>
        </p:nvSpPr>
        <p:spPr>
          <a:xfrm>
            <a:off x="1177925" y="695325"/>
            <a:ext cx="4641850" cy="3481388"/>
          </a:xfrm>
          <a:ln/>
        </p:spPr>
      </p:sp>
      <p:sp>
        <p:nvSpPr>
          <p:cNvPr id="149508"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7999FEA-463D-4EC2-9BE5-4E48B7E10B5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50531" name="Rectangle 2"/>
          <p:cNvSpPr>
            <a:spLocks noGrp="1" noRot="1" noChangeAspect="1" noChangeArrowheads="1" noTextEdit="1"/>
          </p:cNvSpPr>
          <p:nvPr>
            <p:ph type="sldImg"/>
          </p:nvPr>
        </p:nvSpPr>
        <p:spPr>
          <a:xfrm>
            <a:off x="1177925" y="695325"/>
            <a:ext cx="4641850" cy="3481388"/>
          </a:xfrm>
          <a:ln/>
        </p:spPr>
      </p:sp>
      <p:sp>
        <p:nvSpPr>
          <p:cNvPr id="150532"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38F86710-0453-46DF-9A04-3F5F631C00F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52579" name="Rectangle 2"/>
          <p:cNvSpPr>
            <a:spLocks noGrp="1" noRot="1" noChangeAspect="1" noChangeArrowheads="1" noTextEdit="1"/>
          </p:cNvSpPr>
          <p:nvPr>
            <p:ph type="sldImg"/>
          </p:nvPr>
        </p:nvSpPr>
        <p:spPr>
          <a:xfrm>
            <a:off x="1177925" y="695325"/>
            <a:ext cx="4641850" cy="3481388"/>
          </a:xfrm>
          <a:ln/>
        </p:spPr>
      </p:sp>
      <p:sp>
        <p:nvSpPr>
          <p:cNvPr id="152580"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38F86710-0453-46DF-9A04-3F5F631C00F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52579" name="Rectangle 2"/>
          <p:cNvSpPr>
            <a:spLocks noGrp="1" noRot="1" noChangeAspect="1" noChangeArrowheads="1" noTextEdit="1"/>
          </p:cNvSpPr>
          <p:nvPr>
            <p:ph type="sldImg"/>
          </p:nvPr>
        </p:nvSpPr>
        <p:spPr>
          <a:xfrm>
            <a:off x="1177925" y="695325"/>
            <a:ext cx="4641850" cy="3481388"/>
          </a:xfrm>
          <a:ln/>
        </p:spPr>
      </p:sp>
      <p:sp>
        <p:nvSpPr>
          <p:cNvPr id="152580"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C25BC543-30D6-4AA8-90B4-22C339D4693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53603" name="Rectangle 2"/>
          <p:cNvSpPr>
            <a:spLocks noGrp="1" noRot="1" noChangeAspect="1" noChangeArrowheads="1" noTextEdit="1"/>
          </p:cNvSpPr>
          <p:nvPr>
            <p:ph type="sldImg"/>
          </p:nvPr>
        </p:nvSpPr>
        <p:spPr>
          <a:xfrm>
            <a:off x="1177925" y="695325"/>
            <a:ext cx="4641850" cy="3481388"/>
          </a:xfrm>
          <a:ln/>
        </p:spPr>
      </p:sp>
      <p:sp>
        <p:nvSpPr>
          <p:cNvPr id="153604"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F020452C-B463-4E95-A665-2B99AA28B79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54627" name="Rectangle 2"/>
          <p:cNvSpPr>
            <a:spLocks noGrp="1" noRot="1" noChangeAspect="1" noChangeArrowheads="1" noTextEdit="1"/>
          </p:cNvSpPr>
          <p:nvPr>
            <p:ph type="sldImg"/>
          </p:nvPr>
        </p:nvSpPr>
        <p:spPr>
          <a:xfrm>
            <a:off x="1177925" y="695325"/>
            <a:ext cx="4641850" cy="3481388"/>
          </a:xfrm>
          <a:ln/>
        </p:spPr>
      </p:sp>
      <p:sp>
        <p:nvSpPr>
          <p:cNvPr id="154628"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9126D1A1-086F-49DE-B921-A09020A520A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55651" name="Rectangle 2"/>
          <p:cNvSpPr>
            <a:spLocks noGrp="1" noRot="1" noChangeAspect="1" noChangeArrowheads="1" noTextEdit="1"/>
          </p:cNvSpPr>
          <p:nvPr>
            <p:ph type="sldImg"/>
          </p:nvPr>
        </p:nvSpPr>
        <p:spPr>
          <a:xfrm>
            <a:off x="1177925" y="695325"/>
            <a:ext cx="4641850" cy="3481388"/>
          </a:xfrm>
          <a:ln/>
        </p:spPr>
      </p:sp>
      <p:sp>
        <p:nvSpPr>
          <p:cNvPr id="155652"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2152448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B1C003AC-91E0-4C02-A3AF-D03041938C2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56675" name="Rectangle 2"/>
          <p:cNvSpPr>
            <a:spLocks noGrp="1" noRot="1" noChangeAspect="1" noChangeArrowheads="1" noTextEdit="1"/>
          </p:cNvSpPr>
          <p:nvPr>
            <p:ph type="sldImg"/>
          </p:nvPr>
        </p:nvSpPr>
        <p:spPr>
          <a:xfrm>
            <a:off x="1177925" y="695325"/>
            <a:ext cx="4641850" cy="3481388"/>
          </a:xfrm>
          <a:ln/>
        </p:spPr>
      </p:sp>
      <p:sp>
        <p:nvSpPr>
          <p:cNvPr id="156676"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C5C3BE13-538F-4FB5-B532-CB8FA5D987F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57699" name="Rectangle 2"/>
          <p:cNvSpPr>
            <a:spLocks noGrp="1" noRot="1" noChangeAspect="1" noChangeArrowheads="1" noTextEdit="1"/>
          </p:cNvSpPr>
          <p:nvPr>
            <p:ph type="sldImg"/>
          </p:nvPr>
        </p:nvSpPr>
        <p:spPr>
          <a:xfrm>
            <a:off x="1177925" y="695325"/>
            <a:ext cx="4641850" cy="3481388"/>
          </a:xfrm>
          <a:ln/>
        </p:spPr>
      </p:sp>
      <p:sp>
        <p:nvSpPr>
          <p:cNvPr id="157700"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D756CCF-944F-475F-BC67-70F3E02FC64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58723" name="Rectangle 2"/>
          <p:cNvSpPr>
            <a:spLocks noGrp="1" noRot="1" noChangeAspect="1" noChangeArrowheads="1" noTextEdit="1"/>
          </p:cNvSpPr>
          <p:nvPr>
            <p:ph type="sldImg"/>
          </p:nvPr>
        </p:nvSpPr>
        <p:spPr>
          <a:xfrm>
            <a:off x="1177925" y="695325"/>
            <a:ext cx="4641850" cy="3481388"/>
          </a:xfrm>
          <a:ln/>
        </p:spPr>
      </p:sp>
      <p:sp>
        <p:nvSpPr>
          <p:cNvPr id="158724"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71FD356F-B370-4905-B475-36D0765F2DB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59747" name="Rectangle 2"/>
          <p:cNvSpPr>
            <a:spLocks noGrp="1" noRot="1" noChangeAspect="1" noChangeArrowheads="1" noTextEdit="1"/>
          </p:cNvSpPr>
          <p:nvPr>
            <p:ph type="sldImg"/>
          </p:nvPr>
        </p:nvSpPr>
        <p:spPr>
          <a:xfrm>
            <a:off x="1177925" y="695325"/>
            <a:ext cx="4641850" cy="3481388"/>
          </a:xfrm>
          <a:ln/>
        </p:spPr>
      </p:sp>
      <p:sp>
        <p:nvSpPr>
          <p:cNvPr id="159748"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228007FB-A4A6-412F-8092-509E2CEC8D0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0771" name="Rectangle 2"/>
          <p:cNvSpPr>
            <a:spLocks noGrp="1" noRot="1" noChangeAspect="1" noChangeArrowheads="1" noTextEdit="1"/>
          </p:cNvSpPr>
          <p:nvPr>
            <p:ph type="sldImg"/>
          </p:nvPr>
        </p:nvSpPr>
        <p:spPr>
          <a:xfrm>
            <a:off x="1177925" y="695325"/>
            <a:ext cx="4641850" cy="3481388"/>
          </a:xfrm>
          <a:ln/>
        </p:spPr>
      </p:sp>
      <p:sp>
        <p:nvSpPr>
          <p:cNvPr id="160772"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CFA8EE5B-27ED-41B6-B0F7-B62E458A125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1795" name="Rectangle 2"/>
          <p:cNvSpPr>
            <a:spLocks noGrp="1" noRot="1" noChangeAspect="1" noChangeArrowheads="1" noTextEdit="1"/>
          </p:cNvSpPr>
          <p:nvPr>
            <p:ph type="sldImg"/>
          </p:nvPr>
        </p:nvSpPr>
        <p:spPr>
          <a:xfrm>
            <a:off x="1177925" y="695325"/>
            <a:ext cx="4641850" cy="3481388"/>
          </a:xfrm>
          <a:ln/>
        </p:spPr>
      </p:sp>
      <p:sp>
        <p:nvSpPr>
          <p:cNvPr id="161796"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069B94BD-CECE-4C33-9065-62089078E88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2819" name="Rectangle 2"/>
          <p:cNvSpPr>
            <a:spLocks noGrp="1" noRot="1" noChangeAspect="1" noChangeArrowheads="1" noTextEdit="1"/>
          </p:cNvSpPr>
          <p:nvPr>
            <p:ph type="sldImg"/>
          </p:nvPr>
        </p:nvSpPr>
        <p:spPr>
          <a:xfrm>
            <a:off x="1177925" y="695325"/>
            <a:ext cx="4641850" cy="3481388"/>
          </a:xfrm>
          <a:ln/>
        </p:spPr>
      </p:sp>
      <p:sp>
        <p:nvSpPr>
          <p:cNvPr id="162820"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228526EF-2A76-46A8-A4E9-07C212D9D96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3843" name="Rectangle 2"/>
          <p:cNvSpPr>
            <a:spLocks noGrp="1" noRot="1" noChangeAspect="1" noChangeArrowheads="1" noTextEdit="1"/>
          </p:cNvSpPr>
          <p:nvPr>
            <p:ph type="sldImg"/>
          </p:nvPr>
        </p:nvSpPr>
        <p:spPr>
          <a:xfrm>
            <a:off x="1177925" y="695325"/>
            <a:ext cx="4641850" cy="3481388"/>
          </a:xfrm>
          <a:ln/>
        </p:spPr>
      </p:sp>
      <p:sp>
        <p:nvSpPr>
          <p:cNvPr id="163844"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B1C0C611-501B-4334-8DD9-2D5A8FF01FE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4867" name="Rectangle 2"/>
          <p:cNvSpPr>
            <a:spLocks noGrp="1" noRot="1" noChangeAspect="1" noChangeArrowheads="1" noTextEdit="1"/>
          </p:cNvSpPr>
          <p:nvPr>
            <p:ph type="sldImg"/>
          </p:nvPr>
        </p:nvSpPr>
        <p:spPr>
          <a:xfrm>
            <a:off x="1177925" y="695325"/>
            <a:ext cx="4641850" cy="3481388"/>
          </a:xfrm>
          <a:ln/>
        </p:spPr>
      </p:sp>
      <p:sp>
        <p:nvSpPr>
          <p:cNvPr id="164868"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D87BC9CE-BF8C-4DA1-B24E-2871B5D5AD0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5891" name="Rectangle 2"/>
          <p:cNvSpPr>
            <a:spLocks noGrp="1" noRot="1" noChangeAspect="1" noChangeArrowheads="1" noTextEdit="1"/>
          </p:cNvSpPr>
          <p:nvPr>
            <p:ph type="sldImg"/>
          </p:nvPr>
        </p:nvSpPr>
        <p:spPr>
          <a:xfrm>
            <a:off x="1177925" y="695325"/>
            <a:ext cx="4641850" cy="3481388"/>
          </a:xfrm>
          <a:ln/>
        </p:spPr>
      </p:sp>
      <p:sp>
        <p:nvSpPr>
          <p:cNvPr id="165892"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844FD9B-FA56-471A-AC29-AFD38B1326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2643" name="Rectangle 2"/>
          <p:cNvSpPr>
            <a:spLocks noGrp="1" noRot="1" noChangeAspect="1" noChangeArrowheads="1" noTextEdit="1"/>
          </p:cNvSpPr>
          <p:nvPr>
            <p:ph type="sldImg"/>
          </p:nvPr>
        </p:nvSpPr>
        <p:spPr>
          <a:xfrm>
            <a:off x="404813" y="695325"/>
            <a:ext cx="6188075" cy="3481388"/>
          </a:xfrm>
          <a:ln/>
        </p:spPr>
      </p:sp>
      <p:sp>
        <p:nvSpPr>
          <p:cNvPr id="112644"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821718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4ABC47A9-62C0-457E-AB19-17B7324B601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6915" name="Rectangle 2"/>
          <p:cNvSpPr>
            <a:spLocks noGrp="1" noRot="1" noChangeAspect="1" noChangeArrowheads="1" noTextEdit="1"/>
          </p:cNvSpPr>
          <p:nvPr>
            <p:ph type="sldImg"/>
          </p:nvPr>
        </p:nvSpPr>
        <p:spPr>
          <a:xfrm>
            <a:off x="1177925" y="695325"/>
            <a:ext cx="4641850" cy="3481388"/>
          </a:xfrm>
          <a:ln/>
        </p:spPr>
      </p:sp>
      <p:sp>
        <p:nvSpPr>
          <p:cNvPr id="166916"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4B37B9D3-CFBC-4A9A-892E-C5B737D9207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7939" name="Rectangle 2"/>
          <p:cNvSpPr>
            <a:spLocks noGrp="1" noRot="1" noChangeAspect="1" noChangeArrowheads="1" noTextEdit="1"/>
          </p:cNvSpPr>
          <p:nvPr>
            <p:ph type="sldImg"/>
          </p:nvPr>
        </p:nvSpPr>
        <p:spPr>
          <a:xfrm>
            <a:off x="1177925" y="695325"/>
            <a:ext cx="4641850" cy="3481388"/>
          </a:xfrm>
          <a:ln/>
        </p:spPr>
      </p:sp>
      <p:sp>
        <p:nvSpPr>
          <p:cNvPr id="167940"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1088644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133567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7161860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FDF6E270-062A-4B6B-9E73-A7EE028C78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18BB0E7-2398-4769-8733-666D1E41A67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195" name="Rectangle 2">
            <a:extLst>
              <a:ext uri="{FF2B5EF4-FFF2-40B4-BE49-F238E27FC236}">
                <a16:creationId xmlns:a16="http://schemas.microsoft.com/office/drawing/2014/main" id="{D9F3026B-AB87-4F2D-894D-708EB8DEFE63}"/>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F984C1A4-2D0A-4235-82CF-89A1FC1FB9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046859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E6A61727-5893-4388-9008-C2143E22BCE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F81E613-5591-4D23-A0A6-D6157730738E}"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C8BFB265-E11E-47B2-BE6B-C8A9F6A3E1F5}"/>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F62FBC9D-FE5C-4325-9C3D-F324D70ADD1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5584272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5548085A-D25E-4939-827D-300A7A3392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9029481-F7C6-4D7E-8CCD-B0BD4343132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291" name="Rectangle 2">
            <a:extLst>
              <a:ext uri="{FF2B5EF4-FFF2-40B4-BE49-F238E27FC236}">
                <a16:creationId xmlns:a16="http://schemas.microsoft.com/office/drawing/2014/main" id="{01124E80-D0DC-4932-B542-DFB399744235}"/>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166882AB-D16E-4B3F-A02D-193DE371DF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8227357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DE17B393-09EE-42C6-A794-9E1A41A4973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0C90ED3-6162-407E-8955-73C5104A025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339" name="Rectangle 2">
            <a:extLst>
              <a:ext uri="{FF2B5EF4-FFF2-40B4-BE49-F238E27FC236}">
                <a16:creationId xmlns:a16="http://schemas.microsoft.com/office/drawing/2014/main" id="{35DAEE99-CE43-408C-877F-41745DB239C8}"/>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AD60ADDD-A532-4486-9CBB-71BEDF5B0C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5425205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4B95BF98-7E43-4891-90E1-9BAA59B9C3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C56A9B6-8725-447A-9321-4854013A78C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6387" name="Rectangle 2">
            <a:extLst>
              <a:ext uri="{FF2B5EF4-FFF2-40B4-BE49-F238E27FC236}">
                <a16:creationId xmlns:a16="http://schemas.microsoft.com/office/drawing/2014/main" id="{FDC555F4-958C-4FD7-9960-339F2A0591F9}"/>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EB175AFF-3A9E-4C16-BE72-C67C1E34A7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319207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87E32EFA-99EE-40E3-9AB5-36B847B8CD1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3667" name="Rectangle 2"/>
          <p:cNvSpPr>
            <a:spLocks noGrp="1" noRot="1" noChangeAspect="1" noChangeArrowheads="1" noTextEdit="1"/>
          </p:cNvSpPr>
          <p:nvPr>
            <p:ph type="sldImg"/>
          </p:nvPr>
        </p:nvSpPr>
        <p:spPr>
          <a:xfrm>
            <a:off x="1177925" y="695325"/>
            <a:ext cx="4641850" cy="3481388"/>
          </a:xfrm>
          <a:ln/>
        </p:spPr>
      </p:sp>
      <p:sp>
        <p:nvSpPr>
          <p:cNvPr id="113668"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675411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1B018FC6-A18B-483C-BE16-4EB57B0978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DCEE227-C4C1-4C1C-8DC1-0B7584949BF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8435" name="Rectangle 2">
            <a:extLst>
              <a:ext uri="{FF2B5EF4-FFF2-40B4-BE49-F238E27FC236}">
                <a16:creationId xmlns:a16="http://schemas.microsoft.com/office/drawing/2014/main" id="{DEE88452-27C0-4AD7-9B5D-2515CDDD1440}"/>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CE65C40A-9510-4842-BAD9-86FA0C417D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04491142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1B018FC6-A18B-483C-BE16-4EB57B0978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DCEE227-C4C1-4C1C-8DC1-0B7584949BF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8435" name="Rectangle 2">
            <a:extLst>
              <a:ext uri="{FF2B5EF4-FFF2-40B4-BE49-F238E27FC236}">
                <a16:creationId xmlns:a16="http://schemas.microsoft.com/office/drawing/2014/main" id="{DEE88452-27C0-4AD7-9B5D-2515CDDD1440}"/>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CE65C40A-9510-4842-BAD9-86FA0C417D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22505983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431BE85-134C-45C2-841D-83F2DF7DEBEC}"/>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169180C-7763-4278-9D11-7BC6EC1EC51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2531" name="Rectangle 2">
            <a:extLst>
              <a:ext uri="{FF2B5EF4-FFF2-40B4-BE49-F238E27FC236}">
                <a16:creationId xmlns:a16="http://schemas.microsoft.com/office/drawing/2014/main" id="{0BA0B7EA-541F-493F-AD5E-6A7E36288B46}"/>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80C7B06E-F917-45BD-A079-6C73087A5B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49419707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F14EB24E-1992-449A-AD28-FF477E1F2C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3E36D8E-1942-4B6F-B492-DC8CBE44093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1203" name="Rectangle 2">
            <a:extLst>
              <a:ext uri="{FF2B5EF4-FFF2-40B4-BE49-F238E27FC236}">
                <a16:creationId xmlns:a16="http://schemas.microsoft.com/office/drawing/2014/main" id="{2FD7109D-2297-4F46-9A8F-16F23C6FAADF}"/>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D63074D6-C005-48DF-B89D-3BD9BDA79E4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66581336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F949F206-950D-48E9-A149-D64511CA3C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18B398B-457E-4D99-B1F7-A3F80D27FC0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3251" name="Rectangle 2">
            <a:extLst>
              <a:ext uri="{FF2B5EF4-FFF2-40B4-BE49-F238E27FC236}">
                <a16:creationId xmlns:a16="http://schemas.microsoft.com/office/drawing/2014/main" id="{D0B54FF7-6A74-49C7-BED8-B43DFD708D36}"/>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EF36A1EB-50EB-4DF7-BA49-AB53A82631C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50226744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A73E5832-2ABE-4BFE-BB50-28F915EA88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CB8EA5F-502C-43A9-830F-42CE989F4625}"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1443" name="Rectangle 2">
            <a:extLst>
              <a:ext uri="{FF2B5EF4-FFF2-40B4-BE49-F238E27FC236}">
                <a16:creationId xmlns:a16="http://schemas.microsoft.com/office/drawing/2014/main" id="{9902172E-A11B-4483-A0E5-C19110049EC9}"/>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D621418C-DB3C-4B2B-8C64-6143806C6F7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84965108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556A1349-140A-4CD0-8290-0C85EC64B2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428B150-66F0-48B2-8723-F0B4B4E21AD8}"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5539" name="Rectangle 2">
            <a:extLst>
              <a:ext uri="{FF2B5EF4-FFF2-40B4-BE49-F238E27FC236}">
                <a16:creationId xmlns:a16="http://schemas.microsoft.com/office/drawing/2014/main" id="{DC72631A-11CF-4A9F-9276-90C504DE0948}"/>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C41B2CCA-6AB4-45BC-A730-EE771BA6C6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82966282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02A0F754-33C5-4C0A-B518-576CF71D45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1CA34F9-AEED-4B4E-B7D2-FBF59CD7A95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7587" name="Rectangle 2">
            <a:extLst>
              <a:ext uri="{FF2B5EF4-FFF2-40B4-BE49-F238E27FC236}">
                <a16:creationId xmlns:a16="http://schemas.microsoft.com/office/drawing/2014/main" id="{FC6D0380-CE7D-4DCC-A871-D153A3DC612E}"/>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26D12600-61F5-4F10-A72D-B27075AD72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1996639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AA579BEF-3A24-4B50-889B-A595EFD451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A463BFB-5BAE-446A-BC00-D651D93EA26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9635" name="Rectangle 2">
            <a:extLst>
              <a:ext uri="{FF2B5EF4-FFF2-40B4-BE49-F238E27FC236}">
                <a16:creationId xmlns:a16="http://schemas.microsoft.com/office/drawing/2014/main" id="{63F9ACA6-3F1E-4CEC-B741-656C2F9A5172}"/>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459FC99F-9019-4083-A1D8-FA9D7FC91D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02071291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851F700A-7B2B-4836-88B1-F9CACD8E5A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D2A4DCB-5A1D-4D5C-82F2-DF14D924F19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1683" name="Rectangle 2">
            <a:extLst>
              <a:ext uri="{FF2B5EF4-FFF2-40B4-BE49-F238E27FC236}">
                <a16:creationId xmlns:a16="http://schemas.microsoft.com/office/drawing/2014/main" id="{CB231B14-6D7F-47FC-8278-5EDCD36CE62A}"/>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B5287FC9-2084-42BE-9146-A9C0EAD44E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7883978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921C07DE-DA20-4217-B91C-55FA724E7BD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4691" name="Rectangle 2"/>
          <p:cNvSpPr>
            <a:spLocks noGrp="1" noRot="1" noChangeAspect="1" noChangeArrowheads="1" noTextEdit="1"/>
          </p:cNvSpPr>
          <p:nvPr>
            <p:ph type="sldImg"/>
          </p:nvPr>
        </p:nvSpPr>
        <p:spPr>
          <a:xfrm>
            <a:off x="1177925" y="695325"/>
            <a:ext cx="4641850" cy="3481388"/>
          </a:xfrm>
          <a:ln/>
        </p:spPr>
      </p:sp>
      <p:sp>
        <p:nvSpPr>
          <p:cNvPr id="114692"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5034276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0661E089-8628-442E-ACBE-9D54FD07AA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3E82FC5-DED1-4F9E-A1AD-02661FDD5AA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3731" name="Rectangle 2">
            <a:extLst>
              <a:ext uri="{FF2B5EF4-FFF2-40B4-BE49-F238E27FC236}">
                <a16:creationId xmlns:a16="http://schemas.microsoft.com/office/drawing/2014/main" id="{1349231C-8B31-41F8-897F-ABC2DFA651C6}"/>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AB9608B6-72A7-4DBD-9892-0B47392016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74747795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916D6A6B-3D6A-4502-86D4-1C5C10FE96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51F64DF-0F73-4F11-A473-987EDFB7EBD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5779" name="Rectangle 2">
            <a:extLst>
              <a:ext uri="{FF2B5EF4-FFF2-40B4-BE49-F238E27FC236}">
                <a16:creationId xmlns:a16="http://schemas.microsoft.com/office/drawing/2014/main" id="{4489731F-BC84-422E-B581-3B4768EC5725}"/>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13066965-8C02-4467-BCC4-3BB0E0A026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02097775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36A39A31-1CC5-4EEF-B14A-A3A6474251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8DAD197-26E9-4498-9B31-5B905F4B37D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7827" name="Rectangle 2">
            <a:extLst>
              <a:ext uri="{FF2B5EF4-FFF2-40B4-BE49-F238E27FC236}">
                <a16:creationId xmlns:a16="http://schemas.microsoft.com/office/drawing/2014/main" id="{16C85EC2-1C14-4D55-8F48-98B0119F3038}"/>
              </a:ext>
            </a:extLst>
          </p:cNvPr>
          <p:cNvSpPr>
            <a:spLocks noGrp="1" noRot="1" noChangeAspect="1" noChangeArrowheads="1" noTextEdit="1"/>
          </p:cNvSpPr>
          <p:nvPr>
            <p:ph type="sldImg"/>
          </p:nvPr>
        </p:nvSpPr>
        <p:spPr>
          <a:ln/>
        </p:spPr>
      </p:sp>
      <p:sp>
        <p:nvSpPr>
          <p:cNvPr id="77828" name="Rectangle 3">
            <a:extLst>
              <a:ext uri="{FF2B5EF4-FFF2-40B4-BE49-F238E27FC236}">
                <a16:creationId xmlns:a16="http://schemas.microsoft.com/office/drawing/2014/main" id="{B5456B7D-F458-49BC-BEE4-37E1A290D2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96684726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C0FE7339-DC65-49D2-A655-B3EDFE070B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877F1E5-9A6B-46E3-9126-D4752AF9E70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0115" name="Rectangle 2">
            <a:extLst>
              <a:ext uri="{FF2B5EF4-FFF2-40B4-BE49-F238E27FC236}">
                <a16:creationId xmlns:a16="http://schemas.microsoft.com/office/drawing/2014/main" id="{F888EA74-F32C-4E49-A95D-3091B2086665}"/>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AD886AE4-BDE3-40CF-A981-1D1FE4BAAB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5770062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86EA7C32-3CD6-4A7B-8313-39AF8B8470F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17758C1-1925-4887-847D-E1170C9BEA4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2163" name="Rectangle 2">
            <a:extLst>
              <a:ext uri="{FF2B5EF4-FFF2-40B4-BE49-F238E27FC236}">
                <a16:creationId xmlns:a16="http://schemas.microsoft.com/office/drawing/2014/main" id="{E3526EB3-5356-43D9-9E8E-C62C6257E803}"/>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71B7110A-8059-4AF8-9431-3AF6F8F336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88218770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F794B59E-23F9-4AF1-87EC-4AAEF380C6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FBD636F-715A-4B25-A681-97DEEED8DD2F}"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1379" name="Rectangle 2">
            <a:extLst>
              <a:ext uri="{FF2B5EF4-FFF2-40B4-BE49-F238E27FC236}">
                <a16:creationId xmlns:a16="http://schemas.microsoft.com/office/drawing/2014/main" id="{1F8D85A2-D5DE-4B5C-842A-4ED3B9385DD0}"/>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ADE88C13-5FDC-4080-B024-79E0712BC6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80455351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A9C31A9A-21DA-4EBE-B19A-8621513DC4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EED8CD4-9F16-4E96-8301-190BFE22429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3427" name="Rectangle 2">
            <a:extLst>
              <a:ext uri="{FF2B5EF4-FFF2-40B4-BE49-F238E27FC236}">
                <a16:creationId xmlns:a16="http://schemas.microsoft.com/office/drawing/2014/main" id="{4E27E3FF-FE69-461B-A41B-ED037C499465}"/>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396EEB19-736D-49D7-907E-7285BCB7CA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03090892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411A0C94-7116-4D9F-B032-0B7D5CAEFD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A087AEF-BCD3-4E14-90AC-36F21F61B7CD}"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5475" name="Rectangle 2">
            <a:extLst>
              <a:ext uri="{FF2B5EF4-FFF2-40B4-BE49-F238E27FC236}">
                <a16:creationId xmlns:a16="http://schemas.microsoft.com/office/drawing/2014/main" id="{5A1EACEC-D3BA-440B-B162-960DEBF63F41}"/>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65FC041A-1CDA-4E0D-899C-36B41A2D1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66032507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EB4A74A6-6BAE-48D5-887A-08ECE2B9DE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2CF5737-26BD-43D3-AD5F-CA57BF00685E}"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7523" name="Rectangle 2">
            <a:extLst>
              <a:ext uri="{FF2B5EF4-FFF2-40B4-BE49-F238E27FC236}">
                <a16:creationId xmlns:a16="http://schemas.microsoft.com/office/drawing/2014/main" id="{1A2D4F9E-523D-4D83-9CCA-0A0A3EDC3C9F}"/>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4C17232C-71C3-4C8F-94CC-B46F85BCC03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404676381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9537D33B-516E-4E1D-8155-1BB8818AF6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5C4ADFA-7B9A-45C2-ACE0-D65735EC089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9571" name="Rectangle 2">
            <a:extLst>
              <a:ext uri="{FF2B5EF4-FFF2-40B4-BE49-F238E27FC236}">
                <a16:creationId xmlns:a16="http://schemas.microsoft.com/office/drawing/2014/main" id="{DD97AD53-BD51-4766-B4CC-07042C973C96}"/>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1F53E999-D5D9-4EE0-BF00-9FF2703BFF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933502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D17C4D0E-10BE-41E0-A0AF-FD2B0011F8A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5715" name="Rectangle 2"/>
          <p:cNvSpPr>
            <a:spLocks noGrp="1" noRot="1" noChangeAspect="1" noChangeArrowheads="1" noTextEdit="1"/>
          </p:cNvSpPr>
          <p:nvPr>
            <p:ph type="sldImg"/>
          </p:nvPr>
        </p:nvSpPr>
        <p:spPr>
          <a:xfrm>
            <a:off x="1177925" y="695325"/>
            <a:ext cx="4641850" cy="3481388"/>
          </a:xfrm>
          <a:ln/>
        </p:spPr>
      </p:sp>
      <p:sp>
        <p:nvSpPr>
          <p:cNvPr id="115716"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6818469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42110E80-B291-467E-B6C9-4151025D1D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4694927-76E6-4EA2-BC0D-83CC70E039B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1619" name="Rectangle 2">
            <a:extLst>
              <a:ext uri="{FF2B5EF4-FFF2-40B4-BE49-F238E27FC236}">
                <a16:creationId xmlns:a16="http://schemas.microsoft.com/office/drawing/2014/main" id="{263D960F-547C-4311-9DFB-F0B9B7184DE1}"/>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B4D7C663-09D8-4E58-BD41-5E440BEEA8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74762079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99</a:t>
            </a:fld>
            <a:endParaRPr lang="en-US" altLang="en-US"/>
          </a:p>
        </p:txBody>
      </p:sp>
    </p:spTree>
    <p:extLst>
      <p:ext uri="{BB962C8B-B14F-4D97-AF65-F5344CB8AC3E}">
        <p14:creationId xmlns:p14="http://schemas.microsoft.com/office/powerpoint/2010/main" val="361472729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102</a:t>
            </a:fld>
            <a:endParaRPr lang="en-US" altLang="en-US"/>
          </a:p>
        </p:txBody>
      </p:sp>
    </p:spTree>
    <p:extLst>
      <p:ext uri="{BB962C8B-B14F-4D97-AF65-F5344CB8AC3E}">
        <p14:creationId xmlns:p14="http://schemas.microsoft.com/office/powerpoint/2010/main" val="43010895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111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2694546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114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61467145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121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4709710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DA3F274-ADFB-4FD5-B757-CBCB08A81F9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3197975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www.db-book.com/" TargetMode="External"/><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www.db-book.com/" TargetMode="External"/><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www.db-book.com/" TargetMode="External"/><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www.db-book.com/" TargetMode="External"/><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1330545468"/>
      </p:ext>
    </p:extLst>
  </p:cSld>
  <p:clrMapOvr>
    <a:masterClrMapping/>
  </p:clrMapOvr>
  <p:transition spd="med">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Sub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32399"/>
          </a:xfrm>
        </p:spPr>
        <p:txBody>
          <a:bodyPr wrap="square" anchor="t"/>
          <a:lstStyle>
            <a:lvl1pPr>
              <a:lnSpc>
                <a:spcPct val="90000"/>
              </a:lnSpc>
              <a:defRPr sz="2400" b="0">
                <a:solidFill>
                  <a:schemeClr val="accent1"/>
                </a:solidFill>
                <a:latin typeface="Museo For Dell" pitchFamily="2" charset="0"/>
              </a:defRPr>
            </a:lvl1pPr>
          </a:lstStyle>
          <a:p>
            <a:r>
              <a:rPr lang="en-US" dirty="0"/>
              <a:t>Click to edit master title</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
        <p:nvSpPr>
          <p:cNvPr id="5" name="Content Placeholder 8"/>
          <p:cNvSpPr>
            <a:spLocks noGrp="1"/>
          </p:cNvSpPr>
          <p:nvPr>
            <p:ph sz="quarter" idx="10" hasCustomPrompt="1"/>
          </p:nvPr>
        </p:nvSpPr>
        <p:spPr>
          <a:xfrm>
            <a:off x="428625" y="580150"/>
            <a:ext cx="8286750" cy="276999"/>
          </a:xfrm>
        </p:spPr>
        <p:txBody>
          <a:bodyPr anchor="t"/>
          <a:lstStyle>
            <a:lvl1pPr marL="0" indent="0">
              <a:buNone/>
              <a:defRPr sz="2000" b="1">
                <a:solidFill>
                  <a:schemeClr val="bg1"/>
                </a:solidFill>
              </a:defRPr>
            </a:lvl1pPr>
          </a:lstStyle>
          <a:p>
            <a:pPr lvl="0"/>
            <a:r>
              <a:rPr lang="en-US" dirty="0"/>
              <a:t>Subtitle</a:t>
            </a:r>
          </a:p>
        </p:txBody>
      </p:sp>
      <p:sp>
        <p:nvSpPr>
          <p:cNvPr id="6" name="Content Placeholder 2"/>
          <p:cNvSpPr>
            <a:spLocks noGrp="1"/>
          </p:cNvSpPr>
          <p:nvPr>
            <p:ph sz="half" idx="1" hasCustomPrompt="1"/>
          </p:nvPr>
        </p:nvSpPr>
        <p:spPr>
          <a:xfrm>
            <a:off x="457200" y="969264"/>
            <a:ext cx="8267140" cy="946413"/>
          </a:xfrm>
        </p:spPr>
        <p:txBody>
          <a:bodyPr lIns="0" tIns="0" rIns="0" bIns="0">
            <a:spAutoFit/>
          </a:bodyPr>
          <a:lstStyle>
            <a:lvl1pPr>
              <a:spcBef>
                <a:spcPts val="1200"/>
              </a:spcBef>
              <a:spcAft>
                <a:spcPts val="0"/>
              </a:spcAft>
              <a:defRPr sz="1800">
                <a:solidFill>
                  <a:schemeClr val="tx1"/>
                </a:solidFill>
                <a:latin typeface="Museo Sans For Dell" pitchFamily="2" charset="0"/>
              </a:defRPr>
            </a:lvl1pPr>
            <a:lvl2pPr>
              <a:spcBef>
                <a:spcPts val="300"/>
              </a:spcBef>
              <a:spcAft>
                <a:spcPts val="0"/>
              </a:spcAft>
              <a:buFont typeface="Museo Sans For Dell" pitchFamily="2" charset="0"/>
              <a:buChar char="–"/>
              <a:defRPr sz="1600">
                <a:solidFill>
                  <a:schemeClr val="tx1"/>
                </a:solidFill>
                <a:latin typeface="Museo Sans For Dell" pitchFamily="2" charset="0"/>
              </a:defRPr>
            </a:lvl2pPr>
            <a:lvl3pPr>
              <a:spcBef>
                <a:spcPts val="300"/>
              </a:spcBef>
              <a:spcAft>
                <a:spcPts val="0"/>
              </a:spcAft>
              <a:defRPr sz="1400">
                <a:solidFill>
                  <a:schemeClr val="tx1"/>
                </a:solidFill>
                <a:latin typeface="Museo Sans For Dell" pitchFamily="2" charset="0"/>
              </a:defRPr>
            </a:lvl3pPr>
            <a:lvl4pPr>
              <a:spcBef>
                <a:spcPts val="300"/>
              </a:spcBef>
              <a:spcAft>
                <a:spcPts val="0"/>
              </a:spcAft>
              <a:defRPr sz="1200" baseline="0">
                <a:solidFill>
                  <a:schemeClr val="tx1"/>
                </a:solidFill>
                <a:latin typeface="Museo Sans For Dell" pitchFamily="2"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3701480"/>
      </p:ext>
    </p:extLst>
  </p:cSld>
  <p:clrMapOvr>
    <a:masterClrMapping/>
  </p:clrMapOvr>
  <p:transition spd="med">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Sub_and_Content">
    <p:spTree>
      <p:nvGrpSpPr>
        <p:cNvPr id="1" name=""/>
        <p:cNvGrpSpPr/>
        <p:nvPr/>
      </p:nvGrpSpPr>
      <p:grpSpPr>
        <a:xfrm>
          <a:off x="0" y="0"/>
          <a:ext cx="0" cy="0"/>
          <a:chOff x="0" y="0"/>
          <a:chExt cx="0" cy="0"/>
        </a:xfrm>
      </p:grpSpPr>
      <p:sp>
        <p:nvSpPr>
          <p:cNvPr id="6" name="Content Placeholder 8"/>
          <p:cNvSpPr>
            <a:spLocks noGrp="1"/>
          </p:cNvSpPr>
          <p:nvPr>
            <p:ph sz="quarter" idx="10" hasCustomPrompt="1"/>
          </p:nvPr>
        </p:nvSpPr>
        <p:spPr>
          <a:xfrm>
            <a:off x="428625" y="894475"/>
            <a:ext cx="8286750" cy="276999"/>
          </a:xfrm>
        </p:spPr>
        <p:txBody>
          <a:bodyPr anchor="t"/>
          <a:lstStyle>
            <a:lvl1pPr marL="0" indent="0">
              <a:buNone/>
              <a:defRPr sz="2000" b="1">
                <a:solidFill>
                  <a:schemeClr val="bg1"/>
                </a:solidFill>
              </a:defRPr>
            </a:lvl1pPr>
          </a:lstStyle>
          <a:p>
            <a:pPr lvl="0"/>
            <a:r>
              <a:rPr lang="en-US" dirty="0"/>
              <a:t>Subtitle</a:t>
            </a:r>
          </a:p>
        </p:txBody>
      </p:sp>
      <p:sp>
        <p:nvSpPr>
          <p:cNvPr id="2" name="Title 1"/>
          <p:cNvSpPr>
            <a:spLocks noGrp="1"/>
          </p:cNvSpPr>
          <p:nvPr>
            <p:ph type="title" hasCustomPrompt="1"/>
          </p:nvPr>
        </p:nvSpPr>
        <p:spPr>
          <a:xfrm>
            <a:off x="425904" y="196172"/>
            <a:ext cx="8279946" cy="664797"/>
          </a:xfrm>
        </p:spPr>
        <p:txBody>
          <a:bodyPr wrap="square" anchor="t"/>
          <a:lstStyle>
            <a:lvl1pPr>
              <a:lnSpc>
                <a:spcPct val="90000"/>
              </a:lnSpc>
              <a:defRPr sz="2400" b="0">
                <a:solidFill>
                  <a:schemeClr val="accent1"/>
                </a:solidFill>
                <a:latin typeface="Museo For Dell" pitchFamily="2" charset="0"/>
              </a:defRPr>
            </a:lvl1pPr>
          </a:lstStyle>
          <a:p>
            <a:r>
              <a:rPr lang="en-US" dirty="0"/>
              <a:t>Click to edit master title </a:t>
            </a:r>
            <a:br>
              <a:rPr lang="en-US" dirty="0"/>
            </a:br>
            <a:r>
              <a:rPr lang="en-US" dirty="0"/>
              <a:t>Click to edit master title</a:t>
            </a:r>
          </a:p>
        </p:txBody>
      </p:sp>
      <p:sp>
        <p:nvSpPr>
          <p:cNvPr id="3" name="Content Placeholder 2"/>
          <p:cNvSpPr>
            <a:spLocks noGrp="1"/>
          </p:cNvSpPr>
          <p:nvPr>
            <p:ph sz="half" idx="1" hasCustomPrompt="1"/>
          </p:nvPr>
        </p:nvSpPr>
        <p:spPr>
          <a:xfrm>
            <a:off x="457200" y="1276350"/>
            <a:ext cx="8267140" cy="946413"/>
          </a:xfrm>
        </p:spPr>
        <p:txBody>
          <a:bodyPr wrap="square" lIns="0" tIns="0" rIns="0" bIns="0">
            <a:spAutoFit/>
          </a:bodyPr>
          <a:lstStyle>
            <a:lvl1pPr>
              <a:spcBef>
                <a:spcPts val="1200"/>
              </a:spcBef>
              <a:spcAft>
                <a:spcPts val="0"/>
              </a:spcAft>
              <a:defRPr sz="1800">
                <a:solidFill>
                  <a:schemeClr val="tx1"/>
                </a:solidFill>
                <a:latin typeface="Museo Sans For Dell" pitchFamily="2" charset="0"/>
              </a:defRPr>
            </a:lvl1pPr>
            <a:lvl2pPr>
              <a:spcBef>
                <a:spcPts val="300"/>
              </a:spcBef>
              <a:spcAft>
                <a:spcPts val="0"/>
              </a:spcAft>
              <a:buFont typeface="Museo Sans For Dell" pitchFamily="2" charset="0"/>
              <a:buChar char="–"/>
              <a:defRPr sz="1600">
                <a:solidFill>
                  <a:schemeClr val="tx1"/>
                </a:solidFill>
                <a:latin typeface="Museo Sans For Dell" pitchFamily="2" charset="0"/>
              </a:defRPr>
            </a:lvl2pPr>
            <a:lvl3pPr>
              <a:spcBef>
                <a:spcPts val="300"/>
              </a:spcBef>
              <a:spcAft>
                <a:spcPts val="0"/>
              </a:spcAft>
              <a:defRPr sz="1400">
                <a:solidFill>
                  <a:schemeClr val="tx1"/>
                </a:solidFill>
                <a:latin typeface="Museo Sans For Dell" pitchFamily="2" charset="0"/>
              </a:defRPr>
            </a:lvl3pPr>
            <a:lvl4pPr>
              <a:spcBef>
                <a:spcPts val="300"/>
              </a:spcBef>
              <a:spcAft>
                <a:spcPts val="0"/>
              </a:spcAft>
              <a:defRPr sz="1200" baseline="0">
                <a:solidFill>
                  <a:schemeClr val="tx1"/>
                </a:solidFill>
                <a:latin typeface="Museo Sans For Dell" pitchFamily="2"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3304337520"/>
      </p:ext>
    </p:extLst>
  </p:cSld>
  <p:clrMapOvr>
    <a:masterClrMapping/>
  </p:clrMapOvr>
  <p:transition spd="med">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sp>
        <p:nvSpPr>
          <p:cNvPr id="12" name="Content Placeholder 2"/>
          <p:cNvSpPr>
            <a:spLocks noGrp="1"/>
          </p:cNvSpPr>
          <p:nvPr>
            <p:ph sz="half" idx="10" hasCustomPrompt="1"/>
          </p:nvPr>
        </p:nvSpPr>
        <p:spPr>
          <a:xfrm>
            <a:off x="4772025" y="969264"/>
            <a:ext cx="3922278" cy="741742"/>
          </a:xfrm>
        </p:spPr>
        <p:txBody>
          <a:bodyPr wrap="square" lIns="0" tIns="0" rIns="0" bIns="0">
            <a:spAutoFit/>
          </a:bodyPr>
          <a:lstStyle>
            <a:lvl1pPr>
              <a:spcBef>
                <a:spcPts val="1200"/>
              </a:spcBef>
              <a:defRPr sz="1800" b="0">
                <a:solidFill>
                  <a:schemeClr val="tx1"/>
                </a:solidFill>
                <a:latin typeface="Museo Sans For Dell" pitchFamily="2" charset="0"/>
              </a:defRPr>
            </a:lvl1pPr>
            <a:lvl2pPr marL="574675" indent="-231775">
              <a:spcBef>
                <a:spcPts val="300"/>
              </a:spcBef>
              <a:defRPr sz="1600" b="0">
                <a:solidFill>
                  <a:schemeClr val="tx1"/>
                </a:solidFill>
                <a:latin typeface="Museo Sans For Dell" pitchFamily="2" charset="0"/>
              </a:defRPr>
            </a:lvl2pPr>
            <a:lvl3pPr>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
        <p:nvSpPr>
          <p:cNvPr id="10" name="Content Placeholder 2"/>
          <p:cNvSpPr>
            <a:spLocks noGrp="1"/>
          </p:cNvSpPr>
          <p:nvPr>
            <p:ph sz="half" idx="11" hasCustomPrompt="1"/>
          </p:nvPr>
        </p:nvSpPr>
        <p:spPr>
          <a:xfrm>
            <a:off x="457200" y="969264"/>
            <a:ext cx="3938136" cy="741742"/>
          </a:xfrm>
        </p:spPr>
        <p:txBody>
          <a:bodyPr wrap="square" lIns="0" tIns="0" rIns="0" bIns="0">
            <a:spAutoFit/>
          </a:bodyPr>
          <a:lstStyle>
            <a:lvl1pPr>
              <a:spcBef>
                <a:spcPts val="1200"/>
              </a:spcBef>
              <a:defRPr sz="1800" b="0">
                <a:solidFill>
                  <a:schemeClr val="tx1"/>
                </a:solidFill>
                <a:latin typeface="Museo Sans For Dell" pitchFamily="2" charset="0"/>
              </a:defRPr>
            </a:lvl1pPr>
            <a:lvl2pPr marL="574675" indent="-231775">
              <a:spcBef>
                <a:spcPts val="300"/>
              </a:spcBef>
              <a:defRPr sz="1600" b="0">
                <a:solidFill>
                  <a:schemeClr val="tx1"/>
                </a:solidFill>
                <a:latin typeface="Museo Sans For Dell" pitchFamily="2" charset="0"/>
              </a:defRPr>
            </a:lvl2pPr>
            <a:lvl3pPr>
              <a:spcBef>
                <a:spcPts val="300"/>
              </a:spcBef>
              <a:defRPr sz="1400" b="0">
                <a:solidFill>
                  <a:schemeClr val="tx1"/>
                </a:solidFill>
                <a:latin typeface="Museo Sans For Dell" pitchFamily="2" charset="0"/>
              </a:defRPr>
            </a:lvl3pPr>
            <a:lvl4pPr>
              <a:buNone/>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
        <p:nvSpPr>
          <p:cNvPr id="15" name="Title 1"/>
          <p:cNvSpPr>
            <a:spLocks noGrp="1"/>
          </p:cNvSpPr>
          <p:nvPr>
            <p:ph type="title" hasCustomPrompt="1"/>
          </p:nvPr>
        </p:nvSpPr>
        <p:spPr>
          <a:xfrm>
            <a:off x="425904" y="196172"/>
            <a:ext cx="8279946" cy="332399"/>
          </a:xfrm>
        </p:spPr>
        <p:txBody>
          <a:bodyPr wrap="square" anchor="t"/>
          <a:lstStyle>
            <a:lvl1pPr>
              <a:lnSpc>
                <a:spcPct val="90000"/>
              </a:lnSpc>
              <a:defRPr sz="2400" b="0">
                <a:solidFill>
                  <a:schemeClr val="accent1"/>
                </a:solidFill>
                <a:latin typeface="Museo For Dell" pitchFamily="2" charset="0"/>
              </a:defRPr>
            </a:lvl1pPr>
          </a:lstStyle>
          <a:p>
            <a:r>
              <a:rPr lang="en-US" dirty="0"/>
              <a:t>Click to edit master title</a:t>
            </a:r>
          </a:p>
        </p:txBody>
      </p:sp>
      <p:cxnSp>
        <p:nvCxnSpPr>
          <p:cNvPr id="11" name="Straight Connector 10"/>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908709963"/>
      </p:ext>
    </p:extLst>
  </p:cSld>
  <p:clrMapOvr>
    <a:masterClrMapping/>
  </p:clrMapOvr>
  <p:transition spd="med">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443198"/>
          </a:xfrm>
        </p:spPr>
        <p:txBody>
          <a:bodyPr wrap="square" anchor="t"/>
          <a:lstStyle>
            <a:lvl1pPr>
              <a:lnSpc>
                <a:spcPct val="90000"/>
              </a:lnSpc>
              <a:defRPr sz="3200" b="0">
                <a:solidFill>
                  <a:schemeClr val="accent1"/>
                </a:solidFill>
                <a:latin typeface="Museo For Dell" pitchFamily="2" charset="0"/>
              </a:defRPr>
            </a:lvl1pPr>
          </a:lstStyle>
          <a:p>
            <a:r>
              <a:rPr lang="en-US" dirty="0"/>
              <a:t>Click to edit master title</a:t>
            </a:r>
          </a:p>
        </p:txBody>
      </p:sp>
      <p:cxnSp>
        <p:nvCxnSpPr>
          <p:cNvPr id="8" name="Straight Connector 7"/>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3317455995"/>
      </p:ext>
    </p:extLst>
  </p:cSld>
  <p:clrMapOvr>
    <a:masterClrMapping/>
  </p:clrMapOvr>
  <p:transition spd="med">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3256485353"/>
      </p:ext>
    </p:extLst>
  </p:cSld>
  <p:clrMapOvr>
    <a:masterClrMapping/>
  </p:clrMapOvr>
  <p:transition spd="med">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7" name="Straight Connector 6"/>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4249662231"/>
      </p:ext>
    </p:extLst>
  </p:cSld>
  <p:clrMapOvr>
    <a:masterClrMapping/>
  </p:clrMapOvr>
  <p:transition spd="med">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5944011"/>
      </p:ext>
    </p:extLst>
  </p:cSld>
  <p:clrMapOvr>
    <a:masterClrMapping/>
  </p:clrMapOvr>
  <p:transition spd="med">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1848042377"/>
      </p:ext>
    </p:extLst>
  </p:cSld>
  <p:clrMapOvr>
    <a:masterClrMapping/>
  </p:clrMapOvr>
  <p:transition spd="med">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466464044"/>
      </p:ext>
    </p:extLst>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1613722330"/>
      </p:ext>
    </p:extLst>
  </p:cSld>
  <p:clrMapOvr>
    <a:masterClrMapping/>
  </p:clrMapOvr>
  <p:transition spd="med">
    <p:wipe dir="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324637396"/>
      </p:ext>
    </p:extLst>
  </p:cSld>
  <p:clrMapOvr>
    <a:masterClrMapping/>
  </p:clrMapOvr>
  <p:transition spd="med">
    <p:wipe dir="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228600" tIns="228600" rIns="228600" bIns="228600" anchor="t">
            <a:normAutofit/>
          </a:bodyPr>
          <a:lstStyle>
            <a:lvl1pPr>
              <a:defRPr sz="28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586106673"/>
      </p:ext>
    </p:extLst>
  </p:cSld>
  <p:clrMapOvr>
    <a:masterClrMapping/>
  </p:clrMapOvr>
  <p:transition spd="med">
    <p:wipe dir="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Round Same Side Corner Rectangle 1"/>
          <p:cNvSpPr/>
          <p:nvPr userDrawn="1"/>
        </p:nvSpPr>
        <p:spPr>
          <a:xfrm rot="5400000">
            <a:off x="-1314926" y="2247105"/>
            <a:ext cx="3544570" cy="929957"/>
          </a:xfrm>
          <a:prstGeom prst="round2SameRect">
            <a:avLst>
              <a:gd name="adj1" fmla="val 13993"/>
              <a:gd name="adj2" fmla="val 0"/>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rgbClr val="FFFFFF"/>
              </a:solidFill>
              <a:latin typeface="Museo Sans For Dell"/>
            </a:endParaRPr>
          </a:p>
        </p:txBody>
      </p:sp>
      <p:sp>
        <p:nvSpPr>
          <p:cNvPr id="11" name="Round Same Side Corner Rectangle 10"/>
          <p:cNvSpPr/>
          <p:nvPr userDrawn="1"/>
        </p:nvSpPr>
        <p:spPr>
          <a:xfrm rot="16200000">
            <a:off x="3447415" y="-1212215"/>
            <a:ext cx="3544570" cy="7848600"/>
          </a:xfrm>
          <a:prstGeom prst="round2SameRect">
            <a:avLst>
              <a:gd name="adj1" fmla="val 4108"/>
              <a:gd name="adj2" fmla="val 0"/>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rgbClr val="FFFFFF"/>
              </a:solidFill>
              <a:latin typeface="Century Schoolbook" charset="0"/>
              <a:ea typeface="Century Schoolbook" charset="0"/>
              <a:cs typeface="Century Schoolbook" charset="0"/>
            </a:endParaRPr>
          </a:p>
        </p:txBody>
      </p:sp>
      <p:sp>
        <p:nvSpPr>
          <p:cNvPr id="4" name="Text Placeholder 3"/>
          <p:cNvSpPr>
            <a:spLocks noGrp="1"/>
          </p:cNvSpPr>
          <p:nvPr>
            <p:ph type="body" sz="quarter" idx="10"/>
          </p:nvPr>
        </p:nvSpPr>
        <p:spPr>
          <a:xfrm>
            <a:off x="1829754" y="1797685"/>
            <a:ext cx="5508625" cy="1218795"/>
          </a:xfrm>
        </p:spPr>
        <p:txBody>
          <a:bodyPr/>
          <a:lstStyle>
            <a:lvl1pPr marL="0" indent="0">
              <a:buNone/>
              <a:defRPr sz="4400">
                <a:solidFill>
                  <a:schemeClr val="tx2"/>
                </a:solidFill>
                <a:latin typeface="Century Schoolbook" charset="0"/>
                <a:ea typeface="Century Schoolbook" charset="0"/>
                <a:cs typeface="Century Schoolbook" charset="0"/>
              </a:defRPr>
            </a:lvl1pPr>
          </a:lstStyle>
          <a:p>
            <a:pPr lvl="0"/>
            <a:r>
              <a:rPr lang="en-US" dirty="0"/>
              <a:t>Click to edit Master text styles</a:t>
            </a:r>
          </a:p>
        </p:txBody>
      </p:sp>
      <p:sp>
        <p:nvSpPr>
          <p:cNvPr id="81" name="Text Placeholder 3"/>
          <p:cNvSpPr>
            <a:spLocks noGrp="1"/>
          </p:cNvSpPr>
          <p:nvPr>
            <p:ph type="body" sz="quarter" idx="11"/>
          </p:nvPr>
        </p:nvSpPr>
        <p:spPr>
          <a:xfrm>
            <a:off x="1829754" y="3039745"/>
            <a:ext cx="5508625" cy="276999"/>
          </a:xfrm>
        </p:spPr>
        <p:txBody>
          <a:bodyPr/>
          <a:lstStyle>
            <a:lvl1pPr marL="0" indent="0">
              <a:buNone/>
              <a:defRPr sz="2000">
                <a:solidFill>
                  <a:schemeClr val="tx2"/>
                </a:solidFill>
                <a:latin typeface="Century Schoolbook" charset="0"/>
                <a:ea typeface="Century Schoolbook" charset="0"/>
                <a:cs typeface="Century Schoolbook" charset="0"/>
              </a:defRPr>
            </a:lvl1pPr>
          </a:lstStyle>
          <a:p>
            <a:pPr lvl="0"/>
            <a:r>
              <a:rPr lang="en-US" dirty="0"/>
              <a:t>Click to edit Master text styles</a:t>
            </a:r>
          </a:p>
        </p:txBody>
      </p:sp>
      <p:sp>
        <p:nvSpPr>
          <p:cNvPr id="5" name="TextBox 4"/>
          <p:cNvSpPr txBox="1"/>
          <p:nvPr userDrawn="1"/>
        </p:nvSpPr>
        <p:spPr>
          <a:xfrm>
            <a:off x="1829754" y="4153784"/>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900" dirty="0">
                <a:solidFill>
                  <a:schemeClr val="tx2"/>
                </a:solidFill>
                <a:latin typeface="Arial" charset="0"/>
                <a:ea typeface="Arial" charset="0"/>
                <a:cs typeface="Arial" charset="0"/>
              </a:rPr>
              <a:t>© Donald</a:t>
            </a:r>
            <a:r>
              <a:rPr lang="en-US" sz="900" baseline="0" dirty="0">
                <a:solidFill>
                  <a:schemeClr val="tx2"/>
                </a:solidFill>
                <a:latin typeface="Arial" charset="0"/>
                <a:ea typeface="Arial" charset="0"/>
                <a:cs typeface="Arial" charset="0"/>
              </a:rPr>
              <a:t> F. Ferguson, 2017. All rights reserved.</a:t>
            </a:r>
            <a:endParaRPr lang="en-US" sz="900" dirty="0">
              <a:solidFill>
                <a:schemeClr val="tx2"/>
              </a:solidFill>
              <a:latin typeface="Arial" charset="0"/>
              <a:ea typeface="Arial" charset="0"/>
              <a:cs typeface="Arial" charset="0"/>
            </a:endParaRPr>
          </a:p>
        </p:txBody>
      </p:sp>
    </p:spTree>
    <p:extLst>
      <p:ext uri="{BB962C8B-B14F-4D97-AF65-F5344CB8AC3E}">
        <p14:creationId xmlns:p14="http://schemas.microsoft.com/office/powerpoint/2010/main" val="2543313879"/>
      </p:ext>
    </p:extLst>
  </p:cSld>
  <p:clrMapOvr>
    <a:masterClrMapping/>
  </p:clrMapOvr>
  <p:transition spd="med">
    <p:wipe dir="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Blank Layout">
    <p:spTree>
      <p:nvGrpSpPr>
        <p:cNvPr id="1" name=""/>
        <p:cNvGrpSpPr/>
        <p:nvPr/>
      </p:nvGrpSpPr>
      <p:grpSpPr>
        <a:xfrm>
          <a:off x="0" y="0"/>
          <a:ext cx="0" cy="0"/>
          <a:chOff x="0" y="0"/>
          <a:chExt cx="0" cy="0"/>
        </a:xfrm>
      </p:grpSpPr>
      <p:cxnSp>
        <p:nvCxnSpPr>
          <p:cNvPr id="6" name="Straight Connector 5"/>
          <p:cNvCxnSpPr>
            <a:cxnSpLocks noChangeShapeType="1"/>
          </p:cNvCxnSpPr>
          <p:nvPr/>
        </p:nvCxnSpPr>
        <p:spPr bwMode="auto">
          <a:xfrm>
            <a:off x="457208" y="4629150"/>
            <a:ext cx="8229600" cy="0"/>
          </a:xfrm>
          <a:prstGeom prst="line">
            <a:avLst/>
          </a:prstGeom>
          <a:noFill/>
          <a:ln w="9525">
            <a:solidFill>
              <a:srgbClr val="AAAAAA"/>
            </a:solidFill>
            <a:round/>
            <a:headEnd/>
            <a:tailEnd/>
          </a:ln>
        </p:spPr>
      </p:cxnSp>
      <p:cxnSp>
        <p:nvCxnSpPr>
          <p:cNvPr id="3" name="Straight Connector 2"/>
          <p:cNvCxnSpPr>
            <a:cxnSpLocks noChangeShapeType="1"/>
          </p:cNvCxnSpPr>
          <p:nvPr userDrawn="1"/>
        </p:nvCxnSpPr>
        <p:spPr bwMode="auto">
          <a:xfrm>
            <a:off x="457208"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1207203788"/>
      </p:ext>
    </p:extLst>
  </p:cSld>
  <p:clrMapOvr>
    <a:masterClrMapping/>
  </p:clrMapOvr>
  <p:transition spd="med">
    <p:wipe dir="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5811649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33326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4927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11/29/2021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40766207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11/29/2021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52684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11/29/2021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7776545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11/29/2021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4272895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11/29/2021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5220830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29730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2680333850"/>
      </p:ext>
    </p:extLst>
  </p:cSld>
  <p:clrMapOvr>
    <a:masterClrMapping/>
  </p:clrMapOvr>
  <p:transition spd="med">
    <p:wipe dir="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2712863733"/>
      </p:ext>
    </p:extLst>
  </p:cSld>
  <p:clrMapOvr>
    <a:masterClrMapping/>
  </p:clrMapOvr>
  <p:transition spd="med">
    <p:wipe dir="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pPr>
              <a:defRPr/>
            </a:pPr>
            <a:fld id="{BDFDF77F-67A1-48F6-8358-97C70542CB22}" type="slidenum">
              <a:rPr lang="en-US" altLang="en-US" smtClean="0"/>
              <a:pPr>
                <a:defRPr/>
              </a:pPr>
              <a:t>‹#›</a:t>
            </a:fld>
            <a:endParaRPr lang="en-US" altLang="en-US"/>
          </a:p>
        </p:txBody>
      </p:sp>
    </p:spTree>
    <p:extLst>
      <p:ext uri="{BB962C8B-B14F-4D97-AF65-F5344CB8AC3E}">
        <p14:creationId xmlns:p14="http://schemas.microsoft.com/office/powerpoint/2010/main" val="11345656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37880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13409752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11/29/2021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1963975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11/29/2021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11/29/2021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34947781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11/29/2021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126401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11/29/2021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29236805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2224192417"/>
      </p:ext>
    </p:extLst>
  </p:cSld>
  <p:clrMapOvr>
    <a:masterClrMapping/>
  </p:clrMapOvr>
  <p:transition spd="med">
    <p:wipe dir="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11/29/2021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38337601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6290DBB-0BCD-459F-8E4F-FA120878EA0D}"/>
              </a:ext>
            </a:extLst>
          </p:cNvPr>
          <p:cNvSpPr>
            <a:spLocks noGrp="1" noChangeArrowheads="1"/>
          </p:cNvSpPr>
          <p:nvPr>
            <p:ph type="sldNum" sz="quarter" idx="10"/>
          </p:nvPr>
        </p:nvSpPr>
        <p:spPr>
          <a:ln/>
        </p:spPr>
        <p:txBody>
          <a:bodyPr/>
          <a:lstStyle>
            <a:lvl1pPr>
              <a:defRPr/>
            </a:lvl1pPr>
          </a:lstStyle>
          <a:p>
            <a:pPr>
              <a:defRPr/>
            </a:pPr>
            <a:fld id="{B6589094-62D5-4D43-96BD-D3CB3B0121DA}" type="slidenum">
              <a:rPr lang="en-US" altLang="en-US"/>
              <a:pPr>
                <a:defRPr/>
              </a:pPr>
              <a:t>‹#›</a:t>
            </a:fld>
            <a:endParaRPr lang="en-US" altLang="en-US"/>
          </a:p>
        </p:txBody>
      </p:sp>
    </p:spTree>
    <p:extLst>
      <p:ext uri="{BB962C8B-B14F-4D97-AF65-F5344CB8AC3E}">
        <p14:creationId xmlns:p14="http://schemas.microsoft.com/office/powerpoint/2010/main" val="73917428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009758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155447173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11/29/2021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374042563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11/29/2021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2016437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11/29/2021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11/29/2021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42073164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11/29/2021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37234281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571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119542735"/>
      </p:ext>
    </p:extLst>
  </p:cSld>
  <p:clrMapOvr>
    <a:masterClrMapping/>
  </p:clrMapOvr>
  <p:transition spd="med">
    <p:wipe dir="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sz="2100">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441F42D0-7627-45E8-BCAB-6293FCFFA666}"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Cover-6Ed">
            <a:extLst>
              <a:ext uri="{FF2B5EF4-FFF2-40B4-BE49-F238E27FC236}">
                <a16:creationId xmlns:a16="http://schemas.microsoft.com/office/drawing/2014/main" id="{5B23C462-273B-47CE-B464-FA0DEA18F60D}"/>
              </a:ext>
            </a:extLst>
          </p:cNvPr>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315981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Content Placeholder 2"/>
          <p:cNvSpPr>
            <a:spLocks noGrp="1"/>
          </p:cNvSpPr>
          <p:nvPr>
            <p:ph idx="1"/>
          </p:nvPr>
        </p:nvSpPr>
        <p:spPr>
          <a:xfrm>
            <a:off x="831273" y="826873"/>
            <a:ext cx="8014277"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5CC1BFAE-C44B-49AE-8C45-A7AABAAB5FEE}" type="slidenum">
              <a:rPr lang="en-US" altLang="en-US" smtClean="0"/>
              <a:pPr>
                <a:defRPr/>
              </a:pPr>
              <a:t>‹#›</a:t>
            </a:fld>
            <a:endParaRPr lang="en-US" altLang="en-US"/>
          </a:p>
        </p:txBody>
      </p:sp>
    </p:spTree>
    <p:extLst>
      <p:ext uri="{BB962C8B-B14F-4D97-AF65-F5344CB8AC3E}">
        <p14:creationId xmlns:p14="http://schemas.microsoft.com/office/powerpoint/2010/main" val="395073848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pPr>
              <a:defRPr/>
            </a:pPr>
            <a:fld id="{12BBE0E1-96FA-42C8-A339-7F81B98D396B}" type="slidenum">
              <a:rPr lang="en-US" altLang="en-US" smtClean="0"/>
              <a:pPr>
                <a:defRPr/>
              </a:pPr>
              <a:t>‹#›</a:t>
            </a:fld>
            <a:endParaRPr lang="en-US" altLang="en-US"/>
          </a:p>
        </p:txBody>
      </p:sp>
    </p:spTree>
    <p:extLst>
      <p:ext uri="{BB962C8B-B14F-4D97-AF65-F5344CB8AC3E}">
        <p14:creationId xmlns:p14="http://schemas.microsoft.com/office/powerpoint/2010/main" val="22624562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pPr>
              <a:defRPr/>
            </a:pPr>
            <a:fld id="{D13E6E76-F12E-4D1B-9B56-009C721BF777}" type="slidenum">
              <a:rPr lang="en-US" altLang="en-US" smtClean="0"/>
              <a:pPr>
                <a:defRPr/>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826873"/>
            <a:ext cx="3985352"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77893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pPr>
              <a:defRPr/>
            </a:pPr>
            <a:fld id="{12023997-F532-4D5B-B2F3-9E05A41D497B}" type="slidenum">
              <a:rPr lang="en-US" altLang="en-US" smtClean="0"/>
              <a:pPr>
                <a:defRPr/>
              </a:pPr>
              <a:t>‹#›</a:t>
            </a:fld>
            <a:endParaRPr lang="en-US" altLang="en-US"/>
          </a:p>
        </p:txBody>
      </p:sp>
    </p:spTree>
    <p:extLst>
      <p:ext uri="{BB962C8B-B14F-4D97-AF65-F5344CB8AC3E}">
        <p14:creationId xmlns:p14="http://schemas.microsoft.com/office/powerpoint/2010/main" val="342885585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pPr>
              <a:defRPr/>
            </a:pPr>
            <a:fld id="{96649892-EB20-4383-9D6A-6D1ED2147F7F}" type="slidenum">
              <a:rPr lang="en-US" altLang="en-US" smtClean="0"/>
              <a:pPr>
                <a:defRPr/>
              </a:pPr>
              <a:t>‹#›</a:t>
            </a:fld>
            <a:endParaRPr lang="en-US" altLang="en-US"/>
          </a:p>
        </p:txBody>
      </p:sp>
    </p:spTree>
    <p:extLst>
      <p:ext uri="{BB962C8B-B14F-4D97-AF65-F5344CB8AC3E}">
        <p14:creationId xmlns:p14="http://schemas.microsoft.com/office/powerpoint/2010/main" val="341596139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pPr>
              <a:defRPr/>
            </a:pPr>
            <a:fld id="{3B271689-3C51-413B-9388-DDBA7E74E1E4}" type="slidenum">
              <a:rPr lang="en-US" altLang="en-US" smtClean="0"/>
              <a:pPr>
                <a:defRPr/>
              </a:pPr>
              <a:t>‹#›</a:t>
            </a:fld>
            <a:endParaRPr lang="en-US" altLang="en-US"/>
          </a:p>
        </p:txBody>
      </p:sp>
    </p:spTree>
    <p:extLst>
      <p:ext uri="{BB962C8B-B14F-4D97-AF65-F5344CB8AC3E}">
        <p14:creationId xmlns:p14="http://schemas.microsoft.com/office/powerpoint/2010/main" val="3449810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11/29/2021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pPr>
              <a:defRPr/>
            </a:pPr>
            <a:fld id="{E9CD7985-991B-46C7-A32A-6942E2DB1188}" type="slidenum">
              <a:rPr lang="en-US" altLang="en-US" smtClean="0"/>
              <a:pPr>
                <a:defRPr/>
              </a:pPr>
              <a:t>‹#›</a:t>
            </a:fld>
            <a:endParaRPr lang="en-US" altLang="en-US"/>
          </a:p>
        </p:txBody>
      </p:sp>
    </p:spTree>
    <p:extLst>
      <p:ext uri="{BB962C8B-B14F-4D97-AF65-F5344CB8AC3E}">
        <p14:creationId xmlns:p14="http://schemas.microsoft.com/office/powerpoint/2010/main" val="215201268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pPr>
              <a:defRPr/>
            </a:pPr>
            <a:fld id="{F779FD90-85FD-43B3-9F6B-6E3DF5251AE4}" type="slidenum">
              <a:rPr lang="en-US" altLang="en-US" smtClean="0"/>
              <a:pPr>
                <a:defRPr/>
              </a:pPr>
              <a:t>‹#›</a:t>
            </a:fld>
            <a:endParaRPr lang="en-US" altLang="en-US"/>
          </a:p>
        </p:txBody>
      </p:sp>
    </p:spTree>
    <p:extLst>
      <p:ext uri="{BB962C8B-B14F-4D97-AF65-F5344CB8AC3E}">
        <p14:creationId xmlns:p14="http://schemas.microsoft.com/office/powerpoint/2010/main" val="33663730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pPr>
              <a:defRPr/>
            </a:pPr>
            <a:fld id="{17078238-A850-4F7F-9FB2-C7F3ED51152A}" type="slidenum">
              <a:rPr lang="en-US" altLang="en-US" smtClean="0"/>
              <a:pPr>
                <a:defRPr/>
              </a:pPr>
              <a:t>‹#›</a:t>
            </a:fld>
            <a:endParaRPr lang="en-US" altLang="en-US"/>
          </a:p>
        </p:txBody>
      </p:sp>
    </p:spTree>
    <p:extLst>
      <p:ext uri="{BB962C8B-B14F-4D97-AF65-F5344CB8AC3E}">
        <p14:creationId xmlns:p14="http://schemas.microsoft.com/office/powerpoint/2010/main" val="141088282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lvl1pPr>
              <a:defRPr sz="2100"/>
            </a:lvl1pPr>
          </a:lstStyle>
          <a:p>
            <a:r>
              <a:rPr lang="en-US" dirty="0"/>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lvl1pPr>
              <a:defRPr sz="1275"/>
            </a:lvl1pPr>
            <a:lvl2pPr>
              <a:defRPr sz="1275"/>
            </a:lvl2pPr>
            <a:lvl3pPr>
              <a:defRPr sz="1275"/>
            </a:lvl3pPr>
            <a:lvl4pPr>
              <a:defRPr sz="1275"/>
            </a:lvl4pPr>
            <a:lvl5pPr>
              <a:defRPr sz="127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pPr>
              <a:defRPr/>
            </a:pPr>
            <a:fld id="{03875237-B0F8-4D27-B8AA-EA0E8F7832E5}" type="slidenum">
              <a:rPr lang="en-US" altLang="en-US" smtClean="0"/>
              <a:pPr>
                <a:defRPr/>
              </a:pPr>
              <a:t>‹#›</a:t>
            </a:fld>
            <a:endParaRPr lang="en-US" altLang="en-US"/>
          </a:p>
        </p:txBody>
      </p:sp>
    </p:spTree>
    <p:extLst>
      <p:ext uri="{BB962C8B-B14F-4D97-AF65-F5344CB8AC3E}">
        <p14:creationId xmlns:p14="http://schemas.microsoft.com/office/powerpoint/2010/main" val="115860850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lvl1pPr>
              <a:defRPr sz="2100"/>
            </a:lvl1pPr>
          </a:lstStyle>
          <a:p>
            <a:r>
              <a:rPr lang="en-US"/>
              <a:t>Click to edit Master title style</a:t>
            </a:r>
          </a:p>
        </p:txBody>
      </p:sp>
      <p:sp>
        <p:nvSpPr>
          <p:cNvPr id="3" name="Text Placeholder 2"/>
          <p:cNvSpPr>
            <a:spLocks noGrp="1"/>
          </p:cNvSpPr>
          <p:nvPr>
            <p:ph type="body"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pPr>
              <a:defRPr/>
            </a:pPr>
            <a:fld id="{D13E6E76-F12E-4D1B-9B56-009C721BF777}" type="slidenum">
              <a:rPr lang="en-US" altLang="en-US" smtClean="0"/>
              <a:pPr>
                <a:defRPr/>
              </a:pPr>
              <a:t>‹#›</a:t>
            </a:fld>
            <a:endParaRPr lang="en-US" altLang="en-US"/>
          </a:p>
        </p:txBody>
      </p:sp>
    </p:spTree>
    <p:extLst>
      <p:ext uri="{BB962C8B-B14F-4D97-AF65-F5344CB8AC3E}">
        <p14:creationId xmlns:p14="http://schemas.microsoft.com/office/powerpoint/2010/main" val="163119889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7" name="Rectangle 4">
            <a:extLst>
              <a:ext uri="{FF2B5EF4-FFF2-40B4-BE49-F238E27FC236}">
                <a16:creationId xmlns:a16="http://schemas.microsoft.com/office/drawing/2014/main" id="{4053C40E-D8FC-4564-9F45-CF1A70873460}"/>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r>
              <a:rPr lang="en-US" dirty="0"/>
              <a:t>7</a:t>
            </a:r>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D13E6E76-F12E-4D1B-9B56-009C721BF777}"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651474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7" name="Rectangle 4">
            <a:extLst>
              <a:ext uri="{FF2B5EF4-FFF2-40B4-BE49-F238E27FC236}">
                <a16:creationId xmlns:a16="http://schemas.microsoft.com/office/drawing/2014/main" id="{51BECEEC-3BC9-4D4E-99DA-2E5AA4578487}"/>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441F42D0-7627-45E8-BCAB-6293FCFFA666}"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714026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44770" y="4366022"/>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75284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919731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462879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11/29/2021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99516508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7952373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417810521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83528775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56761777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67336333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69732555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67659862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9731349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sz="2100">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441F42D0-7627-45E8-BCAB-6293FCFFA666}"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Cover-6Ed">
            <a:extLst>
              <a:ext uri="{FF2B5EF4-FFF2-40B4-BE49-F238E27FC236}">
                <a16:creationId xmlns:a16="http://schemas.microsoft.com/office/drawing/2014/main" id="{5B23C462-273B-47CE-B464-FA0DEA18F60D}"/>
              </a:ext>
            </a:extLst>
          </p:cNvPr>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9923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717380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Content Placeholder 2"/>
          <p:cNvSpPr>
            <a:spLocks noGrp="1"/>
          </p:cNvSpPr>
          <p:nvPr>
            <p:ph idx="1"/>
          </p:nvPr>
        </p:nvSpPr>
        <p:spPr>
          <a:xfrm>
            <a:off x="831273" y="826873"/>
            <a:ext cx="8014277"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5CC1BFAE-C44B-49AE-8C45-A7AABAAB5FEE}" type="slidenum">
              <a:rPr lang="en-US" altLang="en-US" smtClean="0"/>
              <a:pPr>
                <a:defRPr/>
              </a:pPr>
              <a:t>‹#›</a:t>
            </a:fld>
            <a:endParaRPr lang="en-US" altLang="en-US"/>
          </a:p>
        </p:txBody>
      </p:sp>
    </p:spTree>
    <p:extLst>
      <p:ext uri="{BB962C8B-B14F-4D97-AF65-F5344CB8AC3E}">
        <p14:creationId xmlns:p14="http://schemas.microsoft.com/office/powerpoint/2010/main" val="154103154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pPr>
              <a:defRPr/>
            </a:pPr>
            <a:fld id="{12BBE0E1-96FA-42C8-A339-7F81B98D396B}" type="slidenum">
              <a:rPr lang="en-US" altLang="en-US" smtClean="0"/>
              <a:pPr>
                <a:defRPr/>
              </a:pPr>
              <a:t>‹#›</a:t>
            </a:fld>
            <a:endParaRPr lang="en-US" altLang="en-US"/>
          </a:p>
        </p:txBody>
      </p:sp>
    </p:spTree>
    <p:extLst>
      <p:ext uri="{BB962C8B-B14F-4D97-AF65-F5344CB8AC3E}">
        <p14:creationId xmlns:p14="http://schemas.microsoft.com/office/powerpoint/2010/main" val="216507565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pPr>
              <a:defRPr/>
            </a:pPr>
            <a:fld id="{D13E6E76-F12E-4D1B-9B56-009C721BF777}" type="slidenum">
              <a:rPr lang="en-US" altLang="en-US" smtClean="0"/>
              <a:pPr>
                <a:defRPr/>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826873"/>
            <a:ext cx="3985352"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198192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pPr>
              <a:defRPr/>
            </a:pPr>
            <a:fld id="{12023997-F532-4D5B-B2F3-9E05A41D497B}" type="slidenum">
              <a:rPr lang="en-US" altLang="en-US" smtClean="0"/>
              <a:pPr>
                <a:defRPr/>
              </a:pPr>
              <a:t>‹#›</a:t>
            </a:fld>
            <a:endParaRPr lang="en-US" altLang="en-US"/>
          </a:p>
        </p:txBody>
      </p:sp>
    </p:spTree>
    <p:extLst>
      <p:ext uri="{BB962C8B-B14F-4D97-AF65-F5344CB8AC3E}">
        <p14:creationId xmlns:p14="http://schemas.microsoft.com/office/powerpoint/2010/main" val="401869139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pPr>
              <a:defRPr/>
            </a:pPr>
            <a:fld id="{96649892-EB20-4383-9D6A-6D1ED2147F7F}" type="slidenum">
              <a:rPr lang="en-US" altLang="en-US" smtClean="0"/>
              <a:pPr>
                <a:defRPr/>
              </a:pPr>
              <a:t>‹#›</a:t>
            </a:fld>
            <a:endParaRPr lang="en-US" altLang="en-US"/>
          </a:p>
        </p:txBody>
      </p:sp>
    </p:spTree>
    <p:extLst>
      <p:ext uri="{BB962C8B-B14F-4D97-AF65-F5344CB8AC3E}">
        <p14:creationId xmlns:p14="http://schemas.microsoft.com/office/powerpoint/2010/main" val="100865412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pPr>
              <a:defRPr/>
            </a:pPr>
            <a:fld id="{3B271689-3C51-413B-9388-DDBA7E74E1E4}" type="slidenum">
              <a:rPr lang="en-US" altLang="en-US" smtClean="0"/>
              <a:pPr>
                <a:defRPr/>
              </a:pPr>
              <a:t>‹#›</a:t>
            </a:fld>
            <a:endParaRPr lang="en-US" altLang="en-US"/>
          </a:p>
        </p:txBody>
      </p:sp>
    </p:spTree>
    <p:extLst>
      <p:ext uri="{BB962C8B-B14F-4D97-AF65-F5344CB8AC3E}">
        <p14:creationId xmlns:p14="http://schemas.microsoft.com/office/powerpoint/2010/main" val="99011548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pPr>
              <a:defRPr/>
            </a:pPr>
            <a:fld id="{E9CD7985-991B-46C7-A32A-6942E2DB1188}" type="slidenum">
              <a:rPr lang="en-US" altLang="en-US" smtClean="0"/>
              <a:pPr>
                <a:defRPr/>
              </a:pPr>
              <a:t>‹#›</a:t>
            </a:fld>
            <a:endParaRPr lang="en-US" altLang="en-US"/>
          </a:p>
        </p:txBody>
      </p:sp>
    </p:spTree>
    <p:extLst>
      <p:ext uri="{BB962C8B-B14F-4D97-AF65-F5344CB8AC3E}">
        <p14:creationId xmlns:p14="http://schemas.microsoft.com/office/powerpoint/2010/main" val="296773870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pPr>
              <a:defRPr/>
            </a:pPr>
            <a:fld id="{F779FD90-85FD-43B3-9F6B-6E3DF5251AE4}" type="slidenum">
              <a:rPr lang="en-US" altLang="en-US" smtClean="0"/>
              <a:pPr>
                <a:defRPr/>
              </a:pPr>
              <a:t>‹#›</a:t>
            </a:fld>
            <a:endParaRPr lang="en-US" altLang="en-US"/>
          </a:p>
        </p:txBody>
      </p:sp>
    </p:spTree>
    <p:extLst>
      <p:ext uri="{BB962C8B-B14F-4D97-AF65-F5344CB8AC3E}">
        <p14:creationId xmlns:p14="http://schemas.microsoft.com/office/powerpoint/2010/main" val="42723845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pPr>
              <a:defRPr/>
            </a:pPr>
            <a:fld id="{17078238-A850-4F7F-9FB2-C7F3ED51152A}" type="slidenum">
              <a:rPr lang="en-US" altLang="en-US" smtClean="0"/>
              <a:pPr>
                <a:defRPr/>
              </a:pPr>
              <a:t>‹#›</a:t>
            </a:fld>
            <a:endParaRPr lang="en-US" altLang="en-US"/>
          </a:p>
        </p:txBody>
      </p:sp>
    </p:spTree>
    <p:extLst>
      <p:ext uri="{BB962C8B-B14F-4D97-AF65-F5344CB8AC3E}">
        <p14:creationId xmlns:p14="http://schemas.microsoft.com/office/powerpoint/2010/main" val="43898600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lvl1pPr>
              <a:defRPr sz="2100"/>
            </a:lvl1pPr>
          </a:lstStyle>
          <a:p>
            <a:r>
              <a:rPr lang="en-US" dirty="0"/>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lvl1pPr>
              <a:defRPr sz="1275"/>
            </a:lvl1pPr>
            <a:lvl2pPr>
              <a:defRPr sz="1275"/>
            </a:lvl2pPr>
            <a:lvl3pPr>
              <a:defRPr sz="1275"/>
            </a:lvl3pPr>
            <a:lvl4pPr>
              <a:defRPr sz="1275"/>
            </a:lvl4pPr>
            <a:lvl5pPr>
              <a:defRPr sz="127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pPr>
              <a:defRPr/>
            </a:pPr>
            <a:fld id="{03875237-B0F8-4D27-B8AA-EA0E8F7832E5}" type="slidenum">
              <a:rPr lang="en-US" altLang="en-US" smtClean="0"/>
              <a:pPr>
                <a:defRPr/>
              </a:pPr>
              <a:t>‹#›</a:t>
            </a:fld>
            <a:endParaRPr lang="en-US" altLang="en-US"/>
          </a:p>
        </p:txBody>
      </p:sp>
    </p:spTree>
    <p:extLst>
      <p:ext uri="{BB962C8B-B14F-4D97-AF65-F5344CB8AC3E}">
        <p14:creationId xmlns:p14="http://schemas.microsoft.com/office/powerpoint/2010/main" val="1805693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438150" y="2376835"/>
            <a:ext cx="5962650" cy="387798"/>
          </a:xfrm>
        </p:spPr>
        <p:txBody>
          <a:bodyPr anchor="b" anchorCtr="0"/>
          <a:lstStyle>
            <a:lvl1pPr algn="l">
              <a:lnSpc>
                <a:spcPct val="90000"/>
              </a:lnSpc>
              <a:defRPr sz="2800" b="0" i="0" smtClean="0">
                <a:solidFill>
                  <a:schemeClr val="accent1"/>
                </a:solidFill>
                <a:latin typeface="Museo For Dell" pitchFamily="2" charset="0"/>
                <a:ea typeface="Museo For Dell" pitchFamily="2" charset="0"/>
              </a:defRPr>
            </a:lvl1pPr>
          </a:lstStyle>
          <a:p>
            <a:r>
              <a:rPr lang="en-US" dirty="0"/>
              <a:t>Click to edit title</a:t>
            </a:r>
          </a:p>
        </p:txBody>
      </p:sp>
      <p:sp>
        <p:nvSpPr>
          <p:cNvPr id="361477" name="Text Placeholder 12"/>
          <p:cNvSpPr>
            <a:spLocks noGrp="1"/>
          </p:cNvSpPr>
          <p:nvPr>
            <p:ph type="subTitle" idx="1" hasCustomPrompt="1"/>
          </p:nvPr>
        </p:nvSpPr>
        <p:spPr>
          <a:xfrm>
            <a:off x="438711" y="3124044"/>
            <a:ext cx="5953125" cy="276999"/>
          </a:xfrm>
        </p:spPr>
        <p:txBody>
          <a:bodyPr lIns="0" tIns="0" rIns="0" bIns="0" anchor="t" anchorCtr="0">
            <a:sp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en-US" dirty="0"/>
              <a:t>Click to edit subtitle</a:t>
            </a:r>
          </a:p>
        </p:txBody>
      </p:sp>
      <p:cxnSp>
        <p:nvCxnSpPr>
          <p:cNvPr id="8" name="Straight Connector 7"/>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10" name="Rectangle 9"/>
          <p:cNvSpPr/>
          <p:nvPr/>
        </p:nvSpPr>
        <p:spPr bwMode="gray">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sp>
        <p:nvSpPr>
          <p:cNvPr id="14" name="Rectangle 13"/>
          <p:cNvSpPr/>
          <p:nvPr/>
        </p:nvSpPr>
        <p:spPr bwMode="hidden">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sp>
        <p:nvSpPr>
          <p:cNvPr id="19" name="Rectangle 18"/>
          <p:cNvSpPr/>
          <p:nvPr/>
        </p:nvSpPr>
        <p:spPr bwMode="hidden">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7265540" y="1947733"/>
            <a:ext cx="1399035" cy="1399035"/>
          </a:xfrm>
          <a:prstGeom prst="rect">
            <a:avLst/>
          </a:prstGeom>
        </p:spPr>
      </p:pic>
    </p:spTree>
    <p:extLst>
      <p:ext uri="{BB962C8B-B14F-4D97-AF65-F5344CB8AC3E}">
        <p14:creationId xmlns:p14="http://schemas.microsoft.com/office/powerpoint/2010/main" val="4146488840"/>
      </p:ext>
    </p:extLst>
  </p:cSld>
  <p:clrMapOvr>
    <a:masterClrMapping/>
  </p:clrMapOvr>
  <p:transition spd="med">
    <p:wipe dir="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lvl1pPr>
              <a:defRPr sz="2100"/>
            </a:lvl1pPr>
          </a:lstStyle>
          <a:p>
            <a:r>
              <a:rPr lang="en-US"/>
              <a:t>Click to edit Master title style</a:t>
            </a:r>
          </a:p>
        </p:txBody>
      </p:sp>
      <p:sp>
        <p:nvSpPr>
          <p:cNvPr id="3" name="Text Placeholder 2"/>
          <p:cNvSpPr>
            <a:spLocks noGrp="1"/>
          </p:cNvSpPr>
          <p:nvPr>
            <p:ph type="body"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pPr>
              <a:defRPr/>
            </a:pPr>
            <a:fld id="{D13E6E76-F12E-4D1B-9B56-009C721BF777}" type="slidenum">
              <a:rPr lang="en-US" altLang="en-US" smtClean="0"/>
              <a:pPr>
                <a:defRPr/>
              </a:pPr>
              <a:t>‹#›</a:t>
            </a:fld>
            <a:endParaRPr lang="en-US" altLang="en-US"/>
          </a:p>
        </p:txBody>
      </p:sp>
    </p:spTree>
    <p:extLst>
      <p:ext uri="{BB962C8B-B14F-4D97-AF65-F5344CB8AC3E}">
        <p14:creationId xmlns:p14="http://schemas.microsoft.com/office/powerpoint/2010/main" val="332824804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7" name="Rectangle 4">
            <a:extLst>
              <a:ext uri="{FF2B5EF4-FFF2-40B4-BE49-F238E27FC236}">
                <a16:creationId xmlns:a16="http://schemas.microsoft.com/office/drawing/2014/main" id="{4053C40E-D8FC-4564-9F45-CF1A70873460}"/>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r>
              <a:rPr lang="en-US" dirty="0"/>
              <a:t>7</a:t>
            </a:r>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D13E6E76-F12E-4D1B-9B56-009C721BF777}"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057269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7" name="Rectangle 4">
            <a:extLst>
              <a:ext uri="{FF2B5EF4-FFF2-40B4-BE49-F238E27FC236}">
                <a16:creationId xmlns:a16="http://schemas.microsoft.com/office/drawing/2014/main" id="{51BECEEC-3BC9-4D4E-99DA-2E5AA4578487}"/>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441F42D0-7627-45E8-BCAB-6293FCFFA666}"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571138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5307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theme" Target="../theme/theme2.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4.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5" Type="http://schemas.openxmlformats.org/officeDocument/2006/relationships/slideLayout" Target="../slideLayouts/slideLayout50.xml"/><Relationship Id="rId4" Type="http://schemas.openxmlformats.org/officeDocument/2006/relationships/slideLayout" Target="../slideLayouts/slideLayout49.xml"/><Relationship Id="rId9" Type="http://schemas.openxmlformats.org/officeDocument/2006/relationships/image" Target="../media/image1.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6" Type="http://schemas.openxmlformats.org/officeDocument/2006/relationships/image" Target="../media/image3.jpeg"/><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theme" Target="../theme/theme6.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theme" Target="../theme/theme7.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image" Target="../media/image3.jpe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image" Target="../media/image3.jpeg"/><Relationship Id="rId2" Type="http://schemas.openxmlformats.org/officeDocument/2006/relationships/slideLayout" Target="../slideLayouts/slideLayout80.xml"/><Relationship Id="rId16" Type="http://schemas.openxmlformats.org/officeDocument/2006/relationships/theme" Target="../theme/theme8.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0" y="4787942"/>
            <a:ext cx="7162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(F21): Lecture 11 – NoSQL, Transactions, Query, Big Data</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875"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3" name="TextBox 12"/>
          <p:cNvSpPr txBox="1"/>
          <p:nvPr/>
        </p:nvSpPr>
        <p:spPr>
          <a:xfrm>
            <a:off x="430712" y="4807343"/>
            <a:ext cx="265176" cy="118872"/>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800" kern="1200" smtClean="0">
                <a:solidFill>
                  <a:schemeClr val="bg2">
                    <a:lumMod val="50000"/>
                    <a:lumOff val="50000"/>
                  </a:schemeClr>
                </a:solidFill>
                <a:latin typeface="Museo Sans For Dell" pitchFamily="2" charset="0"/>
                <a:ea typeface="+mn-ea"/>
                <a:cs typeface="+mn-cs"/>
              </a:rPr>
              <a:pPr algn="l" rtl="0" fontAlgn="base">
                <a:lnSpc>
                  <a:spcPct val="90000"/>
                </a:lnSpc>
                <a:spcBef>
                  <a:spcPct val="0"/>
                </a:spcBef>
                <a:spcAft>
                  <a:spcPct val="0"/>
                </a:spcAft>
                <a:buClr>
                  <a:schemeClr val="bg1"/>
                </a:buClr>
              </a:pPr>
              <a:t>‹#›</a:t>
            </a:fld>
            <a:endParaRPr lang="en-US" sz="800" kern="1200" dirty="0" err="1">
              <a:solidFill>
                <a:schemeClr val="bg2">
                  <a:lumMod val="50000"/>
                  <a:lumOff val="50000"/>
                </a:schemeClr>
              </a:solidFill>
              <a:latin typeface="Museo Sans For Dell" pitchFamily="2" charset="0"/>
              <a:ea typeface="+mn-ea"/>
              <a:cs typeface="+mn-cs"/>
            </a:endParaRPr>
          </a:p>
        </p:txBody>
      </p:sp>
      <p:sp>
        <p:nvSpPr>
          <p:cNvPr id="1028" name="Title Placeholder 21"/>
          <p:cNvSpPr>
            <a:spLocks noGrp="1"/>
          </p:cNvSpPr>
          <p:nvPr>
            <p:ph type="title"/>
          </p:nvPr>
        </p:nvSpPr>
        <p:spPr bwMode="auto">
          <a:xfrm>
            <a:off x="425907" y="196172"/>
            <a:ext cx="8279943" cy="38779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a:t>Click to edit master title</a:t>
            </a:r>
          </a:p>
        </p:txBody>
      </p:sp>
      <p:sp>
        <p:nvSpPr>
          <p:cNvPr id="1029" name="Text Placeholder 12"/>
          <p:cNvSpPr>
            <a:spLocks noGrp="1"/>
          </p:cNvSpPr>
          <p:nvPr>
            <p:ph type="body" idx="1"/>
          </p:nvPr>
        </p:nvSpPr>
        <p:spPr bwMode="auto">
          <a:xfrm>
            <a:off x="457200" y="969168"/>
            <a:ext cx="8267136" cy="3702884"/>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4" name="TextBox 3"/>
          <p:cNvSpPr txBox="1"/>
          <p:nvPr/>
        </p:nvSpPr>
        <p:spPr bwMode="black">
          <a:xfrm>
            <a:off x="5981136" y="4807343"/>
            <a:ext cx="2743200" cy="138499"/>
          </a:xfrm>
          <a:prstGeom prst="rect">
            <a:avLst/>
          </a:prstGeom>
          <a:noFill/>
        </p:spPr>
        <p:txBody>
          <a:bodyPr lIns="0" tIns="0" rIns="0" bIns="0">
            <a:prstTxWarp prst="textNoShape">
              <a:avLst/>
            </a:prstTxWarp>
            <a:spAutoFit/>
          </a:bodyPr>
          <a:lstStyle/>
          <a:p>
            <a:pPr algn="r">
              <a:lnSpc>
                <a:spcPct val="100000"/>
              </a:lnSpc>
              <a:spcBef>
                <a:spcPct val="0"/>
              </a:spcBef>
              <a:spcAft>
                <a:spcPct val="0"/>
              </a:spcAft>
              <a:buClrTx/>
              <a:buFontTx/>
              <a:buNone/>
            </a:pPr>
            <a:r>
              <a:rPr lang="en-US" sz="900" baseline="0" dirty="0">
                <a:solidFill>
                  <a:schemeClr val="bg2">
                    <a:lumMod val="50000"/>
                    <a:lumOff val="50000"/>
                  </a:schemeClr>
                </a:solidFill>
                <a:latin typeface="Arial" charset="0"/>
                <a:ea typeface="Arial" charset="0"/>
                <a:cs typeface="Arial" charset="0"/>
              </a:rPr>
              <a:t>   © Donald F. Ferguson, 2017. All rights reserved.</a:t>
            </a:r>
            <a:endParaRPr lang="en-US" sz="900" dirty="0">
              <a:solidFill>
                <a:schemeClr val="bg2">
                  <a:lumMod val="50000"/>
                  <a:lumOff val="50000"/>
                </a:schemeClr>
              </a:solidFill>
              <a:latin typeface="Arial" charset="0"/>
              <a:ea typeface="Arial" charset="0"/>
              <a:cs typeface="Arial" charset="0"/>
            </a:endParaRPr>
          </a:p>
        </p:txBody>
      </p:sp>
      <p:sp>
        <p:nvSpPr>
          <p:cNvPr id="12" name="TextBox 11" hidden="1"/>
          <p:cNvSpPr txBox="1"/>
          <p:nvPr/>
        </p:nvSpPr>
        <p:spPr>
          <a:xfrm>
            <a:off x="1724025" y="4844717"/>
            <a:ext cx="649537" cy="11080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5084195E-6DF7-4B3B-A2AB-E67BEB13BF64}" type="datetime1">
              <a:rPr lang="en-US" sz="800" smtClean="0">
                <a:solidFill>
                  <a:schemeClr val="bg2">
                    <a:lumMod val="50000"/>
                    <a:lumOff val="50000"/>
                  </a:schemeClr>
                </a:solidFill>
                <a:latin typeface="+mn-lt"/>
              </a:rPr>
              <a:pPr>
                <a:lnSpc>
                  <a:spcPct val="90000"/>
                </a:lnSpc>
                <a:spcBef>
                  <a:spcPts val="600"/>
                </a:spcBef>
                <a:spcAft>
                  <a:spcPts val="0"/>
                </a:spcAft>
                <a:buClr>
                  <a:schemeClr val="bg1"/>
                </a:buClr>
              </a:pPr>
              <a:t>11/29/2021</a:t>
            </a:fld>
            <a:endParaRPr lang="en-US" sz="800" dirty="0">
              <a:solidFill>
                <a:schemeClr val="bg2">
                  <a:lumMod val="50000"/>
                  <a:lumOff val="50000"/>
                </a:schemeClr>
              </a:solidFill>
              <a:latin typeface="+mn-lt"/>
            </a:endParaRPr>
          </a:p>
        </p:txBody>
      </p:sp>
      <p:sp>
        <p:nvSpPr>
          <p:cNvPr id="7" name="TextBox 6"/>
          <p:cNvSpPr txBox="1"/>
          <p:nvPr userDrawn="1"/>
        </p:nvSpPr>
        <p:spPr bwMode="black">
          <a:xfrm>
            <a:off x="1117601" y="4772839"/>
            <a:ext cx="5042568" cy="317074"/>
          </a:xfrm>
          <a:prstGeom prst="rect">
            <a:avLst/>
          </a:prstGeom>
          <a:noFill/>
        </p:spPr>
        <p:txBody>
          <a:bodyPr wrap="square" lIns="0" tIns="0" rIns="0" bIns="0">
            <a:prstTxWarp prst="textNoShape">
              <a:avLst/>
            </a:prstTxWarp>
            <a:spAutoFit/>
          </a:bodyPr>
          <a:lstStyle/>
          <a:p>
            <a:pPr>
              <a:lnSpc>
                <a:spcPct val="120000"/>
              </a:lnSpc>
            </a:pPr>
            <a:r>
              <a:rPr lang="en-US" sz="900" i="1" dirty="0"/>
              <a:t>COMS 4111 – </a:t>
            </a:r>
            <a:r>
              <a:rPr lang="en-US" sz="900" b="0" i="0" kern="1200" dirty="0">
                <a:solidFill>
                  <a:schemeClr val="tx1"/>
                </a:solidFill>
                <a:effectLst/>
                <a:latin typeface="Arial" charset="0"/>
                <a:ea typeface="+mn-ea"/>
                <a:cs typeface="+mn-cs"/>
              </a:rPr>
              <a:t>Introduction to Databases</a:t>
            </a:r>
            <a:r>
              <a:rPr lang="en-US" sz="900" b="0" i="1" kern="1200" dirty="0">
                <a:solidFill>
                  <a:schemeClr val="tx1"/>
                </a:solidFill>
                <a:effectLst/>
                <a:latin typeface="Arial" charset="0"/>
                <a:ea typeface="+mn-ea"/>
                <a:cs typeface="+mn-cs"/>
              </a:rPr>
              <a:t>:</a:t>
            </a:r>
            <a:br>
              <a:rPr lang="en-US" sz="900" b="0" i="1" kern="1200" dirty="0">
                <a:solidFill>
                  <a:schemeClr val="tx1"/>
                </a:solidFill>
                <a:effectLst/>
                <a:latin typeface="Arial" charset="0"/>
                <a:ea typeface="+mn-ea"/>
                <a:cs typeface="+mn-cs"/>
              </a:rPr>
            </a:br>
            <a:r>
              <a:rPr lang="en-US" sz="900" i="1" dirty="0"/>
              <a:t>Lecture 20:  Some NoSQL Databases</a:t>
            </a:r>
            <a:endParaRPr lang="en-US" sz="1050" i="1" strike="sngStrike" dirty="0"/>
          </a:p>
        </p:txBody>
      </p:sp>
    </p:spTree>
    <p:extLst>
      <p:ext uri="{BB962C8B-B14F-4D97-AF65-F5344CB8AC3E}">
        <p14:creationId xmlns:p14="http://schemas.microsoft.com/office/powerpoint/2010/main" val="2490878679"/>
      </p:ext>
    </p:extLst>
  </p:cSld>
  <p:clrMap bg1="dk2" tx1="lt1" bg2="dk1" tx2="lt2" accent1="accent1" accent2="accent2" accent3="accent3" accent4="accent4" accent5="accent5" accent6="accent6" hlink="hlink" folHlink="folHlink"/>
  <p:sldLayoutIdLst>
    <p:sldLayoutId id="2147493782" r:id="rId1"/>
    <p:sldLayoutId id="2147493783" r:id="rId2"/>
    <p:sldLayoutId id="2147493784" r:id="rId3"/>
    <p:sldLayoutId id="2147493785" r:id="rId4"/>
    <p:sldLayoutId id="2147493786" r:id="rId5"/>
    <p:sldLayoutId id="2147493787" r:id="rId6"/>
    <p:sldLayoutId id="2147493788" r:id="rId7"/>
    <p:sldLayoutId id="2147493789" r:id="rId8"/>
    <p:sldLayoutId id="2147493790" r:id="rId9"/>
    <p:sldLayoutId id="2147493791" r:id="rId10"/>
    <p:sldLayoutId id="2147493792" r:id="rId11"/>
    <p:sldLayoutId id="2147493793" r:id="rId12"/>
    <p:sldLayoutId id="2147493794" r:id="rId13"/>
    <p:sldLayoutId id="2147493795" r:id="rId14"/>
    <p:sldLayoutId id="2147493796" r:id="rId15"/>
    <p:sldLayoutId id="2147493797" r:id="rId16"/>
  </p:sldLayoutIdLst>
  <p:transition spd="med">
    <p:wipe dir="r"/>
  </p:transition>
  <p:hf sldNum="0" hdr="0" ftr="0" dt="0"/>
  <p:txStyles>
    <p:titleStyle>
      <a:lvl1pPr algn="l" rtl="0" eaLnBrk="1" fontAlgn="base" hangingPunct="1">
        <a:lnSpc>
          <a:spcPct val="90000"/>
        </a:lnSpc>
        <a:spcBef>
          <a:spcPct val="0"/>
        </a:spcBef>
        <a:spcAft>
          <a:spcPct val="0"/>
        </a:spcAft>
        <a:defRPr sz="2800" b="0" i="0" cap="none" baseline="0">
          <a:solidFill>
            <a:schemeClr val="accent1"/>
          </a:solidFill>
          <a:latin typeface="Century Schoolbook" charset="0"/>
          <a:ea typeface="Century Schoolbook" charset="0"/>
          <a:cs typeface="Century Schoolbook" charset="0"/>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00"/>
        </a:spcBef>
        <a:spcAft>
          <a:spcPts val="20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100"/>
        </a:spcBef>
        <a:spcAft>
          <a:spcPts val="20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100"/>
        </a:spcBef>
        <a:spcAft>
          <a:spcPts val="20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100"/>
        </a:spcBef>
        <a:spcAft>
          <a:spcPts val="200"/>
        </a:spcAft>
        <a:buClr>
          <a:schemeClr val="accent1"/>
        </a:buClr>
        <a:buFont typeface="Museo For Dell 300" pitchFamily="50" charset="0"/>
        <a:buChar char="–"/>
        <a:defRPr sz="120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10" name="TextBox 11">
            <a:extLst>
              <a:ext uri="{FF2B5EF4-FFF2-40B4-BE49-F238E27FC236}">
                <a16:creationId xmlns:a16="http://schemas.microsoft.com/office/drawing/2014/main" id="{38E187AA-34A8-D048-B259-E1880BC76AB4}"/>
              </a:ext>
            </a:extLst>
          </p:cNvPr>
          <p:cNvSpPr txBox="1">
            <a:spLocks noChangeArrowheads="1"/>
          </p:cNvSpPr>
          <p:nvPr userDrawn="1"/>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(F21): Lecture 9: No SQL Cont., Module II Cont.</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spTree>
    <p:extLst>
      <p:ext uri="{BB962C8B-B14F-4D97-AF65-F5344CB8AC3E}">
        <p14:creationId xmlns:p14="http://schemas.microsoft.com/office/powerpoint/2010/main" val="2955381236"/>
      </p:ext>
    </p:extLst>
  </p:cSld>
  <p:clrMap bg1="lt1" tx1="dk1" bg2="lt2" tx2="dk2" accent1="accent1" accent2="accent2" accent3="accent3" accent4="accent4" accent5="accent5" accent6="accent6" hlink="hlink" folHlink="folHlink"/>
  <p:sldLayoutIdLst>
    <p:sldLayoutId id="2147493799" r:id="rId1"/>
    <p:sldLayoutId id="2147493800" r:id="rId2"/>
    <p:sldLayoutId id="2147493801" r:id="rId3"/>
    <p:sldLayoutId id="2147493802" r:id="rId4"/>
    <p:sldLayoutId id="2147493803" r:id="rId5"/>
    <p:sldLayoutId id="2147493804" r:id="rId6"/>
    <p:sldLayoutId id="2147493805" r:id="rId7"/>
    <p:sldLayoutId id="2147493806" r:id="rId8"/>
    <p:sldLayoutId id="2147493807" r:id="rId9"/>
    <p:sldLayoutId id="2147493810" r:id="rId10"/>
    <p:sldLayoutId id="2147493873" r:id="rId11"/>
    <p:sldLayoutId id="2147493874" r:id="rId12"/>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6" name="TextBox 11">
            <a:extLst>
              <a:ext uri="{FF2B5EF4-FFF2-40B4-BE49-F238E27FC236}">
                <a16:creationId xmlns:a16="http://schemas.microsoft.com/office/drawing/2014/main" id="{D59AD00B-E75B-B24A-B168-2ABE6B2ADE62}"/>
              </a:ext>
            </a:extLst>
          </p:cNvPr>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(F20): </a:t>
            </a:r>
            <a:r>
              <a:rPr lang="en-US" altLang="en-US" sz="1050" i="1" dirty="0">
                <a:solidFill>
                  <a:schemeClr val="bg1"/>
                </a:solidFill>
              </a:rPr>
              <a:t>Lecture 9: Disks, I/O, Indexes</a:t>
            </a:r>
            <a:br>
              <a:rPr lang="en-US" altLang="en-US" sz="1050" i="1"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spTree>
    <p:extLst>
      <p:ext uri="{BB962C8B-B14F-4D97-AF65-F5344CB8AC3E}">
        <p14:creationId xmlns:p14="http://schemas.microsoft.com/office/powerpoint/2010/main" val="3327183969"/>
      </p:ext>
    </p:extLst>
  </p:cSld>
  <p:clrMap bg1="lt1" tx1="dk1" bg2="lt2" tx2="dk2" accent1="accent1" accent2="accent2" accent3="accent3" accent4="accent4" accent5="accent5" accent6="accent6" hlink="hlink" folHlink="folHlink"/>
  <p:sldLayoutIdLst>
    <p:sldLayoutId id="2147493812" r:id="rId1"/>
    <p:sldLayoutId id="2147493813" r:id="rId2"/>
    <p:sldLayoutId id="2147493814" r:id="rId3"/>
    <p:sldLayoutId id="2147493815" r:id="rId4"/>
    <p:sldLayoutId id="2147493816" r:id="rId5"/>
    <p:sldLayoutId id="2147493817" r:id="rId6"/>
    <p:sldLayoutId id="2147493818" r:id="rId7"/>
    <p:sldLayoutId id="2147493820" r:id="rId8"/>
    <p:sldLayoutId id="2147493821"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(F18): </a:t>
            </a:r>
            <a:r>
              <a:rPr lang="en-US" altLang="en-US" sz="1050" i="1" dirty="0">
                <a:solidFill>
                  <a:schemeClr val="bg1"/>
                </a:solidFill>
              </a:rPr>
              <a:t>Lecture 10:</a:t>
            </a:r>
            <a:r>
              <a:rPr lang="en-US" altLang="en-US" sz="1050" i="1" baseline="0" dirty="0">
                <a:solidFill>
                  <a:schemeClr val="bg1"/>
                </a:solidFill>
              </a:rPr>
              <a:t> Query Processing, Transactions, Recovery</a:t>
            </a:r>
            <a:br>
              <a:rPr lang="en-US" altLang="en-US" sz="1050" i="1" baseline="0" dirty="0">
                <a:solidFill>
                  <a:schemeClr val="bg1"/>
                </a:solidFill>
              </a:rPr>
            </a:br>
            <a:r>
              <a:rPr lang="de-DE" altLang="en-US" sz="900" i="1" dirty="0">
                <a:solidFill>
                  <a:schemeClr val="bg1"/>
                </a:solidFill>
              </a:rPr>
              <a:t>© Donald F. Ferguson, 2018</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1207229940"/>
      </p:ext>
    </p:extLst>
  </p:cSld>
  <p:clrMap bg1="lt1" tx1="dk1" bg2="lt2" tx2="dk2" accent1="accent1" accent2="accent2" accent3="accent3" accent4="accent4" accent5="accent5" accent6="accent6" hlink="hlink" folHlink="folHlink"/>
  <p:sldLayoutIdLst>
    <p:sldLayoutId id="2147493837" r:id="rId1"/>
    <p:sldLayoutId id="2147493838" r:id="rId2"/>
    <p:sldLayoutId id="2147493839" r:id="rId3"/>
    <p:sldLayoutId id="2147493840" r:id="rId4"/>
    <p:sldLayoutId id="2147493841" r:id="rId5"/>
    <p:sldLayoutId id="2147493842" r:id="rId6"/>
    <p:sldLayoutId id="2147493843"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pPr>
              <a:defRPr/>
            </a:pPr>
            <a:fld id="{D13E6E76-F12E-4D1B-9B56-009C721BF777}" type="slidenum">
              <a:rPr lang="en-US" altLang="en-US" smtClean="0"/>
              <a:pPr>
                <a:defRPr/>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15.</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C51EB6E8-DB40-47B3-A1ED-7368CB8F40A8}"/>
              </a:ext>
            </a:extLst>
          </p:cNvPr>
          <p:cNvPicPr>
            <a:picLocks noChangeAspect="1" noChangeArrowheads="1"/>
          </p:cNvPicPr>
          <p:nvPr userDrawn="1"/>
        </p:nvPicPr>
        <p:blipFill>
          <a:blip r:embed="rId16"/>
          <a:stretch>
            <a:fillRect/>
          </a:stretch>
        </p:blipFill>
        <p:spPr bwMode="auto">
          <a:xfrm>
            <a:off x="2304" y="1"/>
            <a:ext cx="812084" cy="777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2453561"/>
      </p:ext>
    </p:extLst>
  </p:cSld>
  <p:clrMap bg1="lt1" tx1="dk1" bg2="lt2" tx2="dk2" accent1="accent1" accent2="accent2" accent3="accent3" accent4="accent4" accent5="accent5" accent6="accent6" hlink="hlink" folHlink="folHlink"/>
  <p:sldLayoutIdLst>
    <p:sldLayoutId id="2147493845" r:id="rId1"/>
    <p:sldLayoutId id="2147493846" r:id="rId2"/>
    <p:sldLayoutId id="2147493847" r:id="rId3"/>
    <p:sldLayoutId id="2147493848" r:id="rId4"/>
    <p:sldLayoutId id="2147493849" r:id="rId5"/>
    <p:sldLayoutId id="2147493850" r:id="rId6"/>
    <p:sldLayoutId id="2147493851" r:id="rId7"/>
    <p:sldLayoutId id="2147493852" r:id="rId8"/>
    <p:sldLayoutId id="2147493853" r:id="rId9"/>
    <p:sldLayoutId id="2147493854" r:id="rId10"/>
    <p:sldLayoutId id="2147493855" r:id="rId11"/>
    <p:sldLayoutId id="2147493856" r:id="rId12"/>
    <p:sldLayoutId id="2147493857" r:id="rId13"/>
    <p:sldLayoutId id="2147493858" r:id="rId14"/>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7.</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5722047"/>
      </p:ext>
    </p:extLst>
  </p:cSld>
  <p:clrMap bg1="lt1" tx1="dk1" bg2="lt2" tx2="dk2" accent1="accent1" accent2="accent2" accent3="accent3" accent4="accent4" accent5="accent5" accent6="accent6" hlink="hlink" folHlink="folHlink"/>
  <p:sldLayoutIdLst>
    <p:sldLayoutId id="2147493861" r:id="rId1"/>
    <p:sldLayoutId id="2147493862" r:id="rId2"/>
    <p:sldLayoutId id="2147493863" r:id="rId3"/>
    <p:sldLayoutId id="2147493864" r:id="rId4"/>
    <p:sldLayoutId id="2147493865" r:id="rId5"/>
    <p:sldLayoutId id="2147493866" r:id="rId6"/>
    <p:sldLayoutId id="2147493867" r:id="rId7"/>
    <p:sldLayoutId id="2147493868" r:id="rId8"/>
    <p:sldLayoutId id="2147493869" r:id="rId9"/>
    <p:sldLayoutId id="2147493870" r:id="rId10"/>
    <p:sldLayoutId id="2147493871" r:id="rId11"/>
    <p:sldLayoutId id="2147493872"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pPr>
              <a:defRPr/>
            </a:pPr>
            <a:fld id="{D13E6E76-F12E-4D1B-9B56-009C721BF777}" type="slidenum">
              <a:rPr lang="en-US" altLang="en-US" smtClean="0"/>
              <a:pPr>
                <a:defRPr/>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15.</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C51EB6E8-DB40-47B3-A1ED-7368CB8F40A8}"/>
              </a:ext>
            </a:extLst>
          </p:cNvPr>
          <p:cNvPicPr>
            <a:picLocks noChangeAspect="1" noChangeArrowheads="1"/>
          </p:cNvPicPr>
          <p:nvPr userDrawn="1"/>
        </p:nvPicPr>
        <p:blipFill>
          <a:blip r:embed="rId17"/>
          <a:stretch>
            <a:fillRect/>
          </a:stretch>
        </p:blipFill>
        <p:spPr bwMode="auto">
          <a:xfrm>
            <a:off x="2304" y="1"/>
            <a:ext cx="812084" cy="777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84439"/>
      </p:ext>
    </p:extLst>
  </p:cSld>
  <p:clrMap bg1="lt1" tx1="dk1" bg2="lt2" tx2="dk2" accent1="accent1" accent2="accent2" accent3="accent3" accent4="accent4" accent5="accent5" accent6="accent6" hlink="hlink" folHlink="folHlink"/>
  <p:sldLayoutIdLst>
    <p:sldLayoutId id="2147493877" r:id="rId1"/>
    <p:sldLayoutId id="2147493878" r:id="rId2"/>
    <p:sldLayoutId id="2147493879" r:id="rId3"/>
    <p:sldLayoutId id="2147493880" r:id="rId4"/>
    <p:sldLayoutId id="2147493881" r:id="rId5"/>
    <p:sldLayoutId id="2147493882" r:id="rId6"/>
    <p:sldLayoutId id="2147493883" r:id="rId7"/>
    <p:sldLayoutId id="2147493884" r:id="rId8"/>
    <p:sldLayoutId id="2147493885" r:id="rId9"/>
    <p:sldLayoutId id="2147493886" r:id="rId10"/>
    <p:sldLayoutId id="2147493887" r:id="rId11"/>
    <p:sldLayoutId id="2147493888" r:id="rId12"/>
    <p:sldLayoutId id="2147493889" r:id="rId13"/>
    <p:sldLayoutId id="2147493890" r:id="rId14"/>
    <p:sldLayoutId id="2147493891" r:id="rId15"/>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01.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68.xml"/><Relationship Id="rId4" Type="http://schemas.openxmlformats.org/officeDocument/2006/relationships/image" Target="../media/image28.png"/></Relationships>
</file>

<file path=ppt/slides/_rels/slide10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2.xml"/><Relationship Id="rId1" Type="http://schemas.openxmlformats.org/officeDocument/2006/relationships/slideLayout" Target="../slideLayouts/slideLayout25.xml"/><Relationship Id="rId4" Type="http://schemas.openxmlformats.org/officeDocument/2006/relationships/image" Target="../media/image1.em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hyperlink" Target="http://127.0.0.1:5001/api/lahmansbaseballdb" TargetMode="External"/><Relationship Id="rId2" Type="http://schemas.openxmlformats.org/officeDocument/2006/relationships/hyperlink" Target="http://127.0.0.1:5001/api" TargetMode="Externa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8.xml"/></Relationships>
</file>

<file path=ppt/slides/_rels/slide110.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3.xml"/><Relationship Id="rId1" Type="http://schemas.openxmlformats.org/officeDocument/2006/relationships/slideLayout" Target="../slideLayouts/slideLayout25.xml"/><Relationship Id="rId4" Type="http://schemas.openxmlformats.org/officeDocument/2006/relationships/image" Target="../media/image1.emf"/></Relationships>
</file>

<file path=ppt/slides/_rels/slide11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tiff"/><Relationship Id="rId7" Type="http://schemas.openxmlformats.org/officeDocument/2006/relationships/image" Target="../media/image39.tiff"/><Relationship Id="rId2" Type="http://schemas.openxmlformats.org/officeDocument/2006/relationships/image" Target="../media/image34.png"/><Relationship Id="rId1" Type="http://schemas.openxmlformats.org/officeDocument/2006/relationships/slideLayout" Target="../slideLayouts/slideLayout25.xml"/><Relationship Id="rId6" Type="http://schemas.openxmlformats.org/officeDocument/2006/relationships/image" Target="../media/image38.tiff"/><Relationship Id="rId5" Type="http://schemas.openxmlformats.org/officeDocument/2006/relationships/image" Target="../media/image37.tiff"/><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tiff"/></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94.xml"/><Relationship Id="rId1" Type="http://schemas.openxmlformats.org/officeDocument/2006/relationships/slideLayout" Target="../slideLayouts/slideLayout32.xml"/><Relationship Id="rId4" Type="http://schemas.openxmlformats.org/officeDocument/2006/relationships/image" Target="../media/image1.emf"/></Relationships>
</file>

<file path=ppt/slides/_rels/slide11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en.wikipedia.org/wiki/User_story" TargetMode="Externa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8.xml"/></Relationships>
</file>

<file path=ppt/slides/_rels/slide1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95.xml"/><Relationship Id="rId1" Type="http://schemas.openxmlformats.org/officeDocument/2006/relationships/slideLayout" Target="../slideLayouts/slideLayout32.xml"/><Relationship Id="rId4" Type="http://schemas.openxmlformats.org/officeDocument/2006/relationships/image" Target="../media/image1.emf"/></Relationships>
</file>

<file path=ppt/slides/_rels/slide122.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image" Target="../media/image51.tiff"/><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53.tiff"/><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 Id="rId5" Type="http://schemas.openxmlformats.org/officeDocument/2006/relationships/image" Target="../media/image60.tiff"/><Relationship Id="rId4" Type="http://schemas.openxmlformats.org/officeDocument/2006/relationships/image" Target="../media/image59.png"/></Relationships>
</file>

<file path=ppt/slides/_rels/slide128.xml.rels><?xml version="1.0" encoding="UTF-8" standalone="yes"?>
<Relationships xmlns="http://schemas.openxmlformats.org/package/2006/relationships"><Relationship Id="rId2" Type="http://schemas.openxmlformats.org/officeDocument/2006/relationships/image" Target="../media/image61.tiff"/><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68.xml"/></Relationships>
</file>

<file path=ppt/slides/_rels/slide1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8.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68.xml"/></Relationships>
</file>

<file path=ppt/slides/_rels/slide1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8.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8.xml"/></Relationships>
</file>

<file path=ppt/slides/_rels/slide34.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29.xml"/><Relationship Id="rId1" Type="http://schemas.openxmlformats.org/officeDocument/2006/relationships/slideLayout" Target="../slideLayouts/slideLayout6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8.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6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8.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8.xml"/></Relationships>
</file>

<file path=ppt/slides/_rels/slide4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6.xml"/><Relationship Id="rId1" Type="http://schemas.openxmlformats.org/officeDocument/2006/relationships/slideLayout" Target="../slideLayouts/slideLayout6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8.xml"/></Relationships>
</file>

<file path=ppt/slides/_rels/slide4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8.xml"/><Relationship Id="rId1" Type="http://schemas.openxmlformats.org/officeDocument/2006/relationships/slideLayout" Target="../slideLayouts/slideLayout68.xml"/><Relationship Id="rId4" Type="http://schemas.openxmlformats.org/officeDocument/2006/relationships/image" Target="../media/image16.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8.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8.xml"/></Relationships>
</file>

<file path=ppt/slides/_rels/slide6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2.xml"/><Relationship Id="rId1" Type="http://schemas.openxmlformats.org/officeDocument/2006/relationships/slideLayout" Target="../slideLayouts/slideLayout46.xml"/><Relationship Id="rId4" Type="http://schemas.openxmlformats.org/officeDocument/2006/relationships/image" Target="../media/image1.emf"/></Relationships>
</file>

<file path=ppt/slides/_rels/slide6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3.xml"/><Relationship Id="rId1" Type="http://schemas.openxmlformats.org/officeDocument/2006/relationships/slideLayout" Target="../slideLayouts/slideLayout37.xml"/></Relationships>
</file>

<file path=ppt/slides/_rels/slide6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hyperlink" Target="https://www.amazon.com/s/ref=dp_byline_sr_book_3?ie=UTF8&amp;text=Jennifer+Widom&amp;search-alias=books&amp;field-author=Jennifer+Widom&amp;sort=relevancerank" TargetMode="External"/><Relationship Id="rId5" Type="http://schemas.openxmlformats.org/officeDocument/2006/relationships/hyperlink" Target="https://www.amazon.com/s/ref=dp_byline_sr_book_2?ie=UTF8&amp;text=Jeffrey+D.+Ullman&amp;search-alias=books&amp;field-author=Jeffrey+D.+Ullman&amp;sort=relevancerank" TargetMode="External"/><Relationship Id="rId4" Type="http://schemas.openxmlformats.org/officeDocument/2006/relationships/hyperlink" Target="https://www.amazon.com/s/ref=dp_byline_sr_book_1?ie=UTF8&amp;text=Hector+Garcia-Molina&amp;search-alias=books&amp;field-author=Hector+Garcia-Molina&amp;sort=relevancerank"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4.xml"/><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4.xml"/></Relationships>
</file>

<file path=ppt/slides/_rels/slide7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66.xml"/><Relationship Id="rId1" Type="http://schemas.openxmlformats.org/officeDocument/2006/relationships/slideLayout" Target="../slideLayouts/slideLayout5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93.xml"/><Relationship Id="rId4" Type="http://schemas.openxmlformats.org/officeDocument/2006/relationships/image" Target="../media/image1.em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4.xml"/></Relationships>
</file>

<file path=ppt/slides/_rels/slide8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76.xml"/><Relationship Id="rId1" Type="http://schemas.openxmlformats.org/officeDocument/2006/relationships/slideLayout" Target="../slideLayouts/slideLayout5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4.xml"/></Relationships>
</file>

<file path=ppt/slides/_rels/slide8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79.xml"/><Relationship Id="rId1" Type="http://schemas.openxmlformats.org/officeDocument/2006/relationships/slideLayout" Target="../slideLayouts/slideLayout5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4.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6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4.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54.xml"/><Relationship Id="rId1" Type="http://schemas.openxmlformats.org/officeDocument/2006/relationships/vmlDrawing" Target="../drawings/vmlDrawing1.vml"/><Relationship Id="rId6" Type="http://schemas.openxmlformats.org/officeDocument/2006/relationships/image" Target="../media/image24.emf"/><Relationship Id="rId5" Type="http://schemas.openxmlformats.org/officeDocument/2006/relationships/image" Target="../media/image23.wmf"/><Relationship Id="rId4" Type="http://schemas.openxmlformats.org/officeDocument/2006/relationships/oleObject" Target="../embeddings/oleObject1.bin"/></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4.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54.xml"/><Relationship Id="rId1" Type="http://schemas.openxmlformats.org/officeDocument/2006/relationships/vmlDrawing" Target="../drawings/vmlDrawing2.vml"/><Relationship Id="rId5" Type="http://schemas.openxmlformats.org/officeDocument/2006/relationships/image" Target="../media/image25.wmf"/><Relationship Id="rId4" Type="http://schemas.openxmlformats.org/officeDocument/2006/relationships/oleObject" Target="../embeddings/oleObject2.bin"/></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4.xml"/></Relationships>
</file>

<file path=ppt/slides/_rels/slide9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1.xml"/><Relationship Id="rId1" Type="http://schemas.openxmlformats.org/officeDocument/2006/relationships/slideLayout" Target="../slideLayouts/slideLayout68.xml"/><Relationship Id="rId4"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1" y="11282"/>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Fall 2021</a:t>
            </a:r>
            <a:br>
              <a:rPr lang="en-US" altLang="en-US" sz="2800" i="1" dirty="0"/>
            </a:br>
            <a:br>
              <a:rPr lang="en-US" altLang="en-US" sz="2800" i="1" dirty="0"/>
            </a:br>
            <a:r>
              <a:rPr kumimoji="0" lang="en-US" altLang="en-US" sz="2800" b="0" i="1" u="none" strike="noStrike" kern="1200" cap="none" spc="0" normalizeH="0" baseline="0" noProof="0" dirty="0">
                <a:ln>
                  <a:noFill/>
                </a:ln>
                <a:effectLst/>
                <a:uLnTx/>
                <a:uFillTx/>
                <a:latin typeface="Calibri" charset="0"/>
                <a:ea typeface="ＭＳ Ｐゴシック" charset="-128"/>
                <a:cs typeface="+mn-cs"/>
              </a:rPr>
              <a:t>Lecture 11: No SQL, Transactions, Big Data</a:t>
            </a:r>
            <a:endParaRPr lang="en-US" altLang="en-US" sz="2800" i="1" dirty="0"/>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189AE8-E835-452A-8B76-153428A6CCF6}"/>
              </a:ext>
            </a:extLst>
          </p:cNvPr>
          <p:cNvSpPr>
            <a:spLocks noGrp="1"/>
          </p:cNvSpPr>
          <p:nvPr>
            <p:ph type="title"/>
          </p:nvPr>
        </p:nvSpPr>
        <p:spPr/>
        <p:txBody>
          <a:bodyPr/>
          <a:lstStyle/>
          <a:p>
            <a:r>
              <a:rPr lang="en-US" dirty="0"/>
              <a:t>Evil’s of Redundancy</a:t>
            </a:r>
          </a:p>
        </p:txBody>
      </p:sp>
      <p:pic>
        <p:nvPicPr>
          <p:cNvPr id="4" name="Picture 3">
            <a:extLst>
              <a:ext uri="{FF2B5EF4-FFF2-40B4-BE49-F238E27FC236}">
                <a16:creationId xmlns:a16="http://schemas.microsoft.com/office/drawing/2014/main" id="{03A5A831-CCD1-43D7-B190-7A363554AB2D}"/>
              </a:ext>
            </a:extLst>
          </p:cNvPr>
          <p:cNvPicPr>
            <a:picLocks noChangeAspect="1"/>
          </p:cNvPicPr>
          <p:nvPr/>
        </p:nvPicPr>
        <p:blipFill>
          <a:blip r:embed="rId2"/>
          <a:stretch>
            <a:fillRect/>
          </a:stretch>
        </p:blipFill>
        <p:spPr>
          <a:xfrm>
            <a:off x="457200" y="516544"/>
            <a:ext cx="7334871" cy="4110412"/>
          </a:xfrm>
          <a:prstGeom prst="rect">
            <a:avLst/>
          </a:prstGeom>
        </p:spPr>
      </p:pic>
    </p:spTree>
    <p:extLst>
      <p:ext uri="{BB962C8B-B14F-4D97-AF65-F5344CB8AC3E}">
        <p14:creationId xmlns:p14="http://schemas.microsoft.com/office/powerpoint/2010/main" val="11347302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EA497C-BCD7-4DF5-9618-9935693B0676}"/>
              </a:ext>
            </a:extLst>
          </p:cNvPr>
          <p:cNvSpPr>
            <a:spLocks noGrp="1"/>
          </p:cNvSpPr>
          <p:nvPr>
            <p:ph idx="1"/>
          </p:nvPr>
        </p:nvSpPr>
        <p:spPr>
          <a:xfrm>
            <a:off x="136849" y="552450"/>
            <a:ext cx="8839200" cy="4038600"/>
          </a:xfrm>
        </p:spPr>
        <p:txBody>
          <a:bodyPr/>
          <a:lstStyle/>
          <a:p>
            <a:r>
              <a:rPr lang="en-US" sz="1800" dirty="0"/>
              <a:t>Overly simplistically, there are two broad categories of database applications.</a:t>
            </a:r>
          </a:p>
          <a:p>
            <a:pPr lvl="1" indent="-342900">
              <a:buFont typeface="+mj-lt"/>
              <a:buAutoNum type="arabicPeriod"/>
            </a:pPr>
            <a:r>
              <a:rPr lang="en-US" sz="1600" dirty="0"/>
              <a:t>Online/Interactive/Transactional:</a:t>
            </a:r>
          </a:p>
          <a:p>
            <a:pPr lvl="2" indent="-342900"/>
            <a:r>
              <a:rPr lang="en-US" sz="1400" dirty="0"/>
              <a:t>Supports users interactively performing CRUD on objects-entities:</a:t>
            </a:r>
          </a:p>
          <a:p>
            <a:pPr lvl="3" indent="-342900"/>
            <a:r>
              <a:rPr lang="en-US" sz="1200" dirty="0"/>
              <a:t>Retrieve: Support for querying and finding entities using relatively simple, often predefined parameterized queries.</a:t>
            </a:r>
          </a:p>
          <a:p>
            <a:pPr lvl="3" indent="-342900"/>
            <a:r>
              <a:rPr lang="en-US" sz="1200" dirty="0"/>
              <a:t>Create, Update, Delete of specific entities</a:t>
            </a:r>
          </a:p>
          <a:p>
            <a:pPr lvl="2" indent="-342900"/>
            <a:r>
              <a:rPr lang="en-US" sz="1400" dirty="0"/>
              <a:t>Examples:</a:t>
            </a:r>
          </a:p>
          <a:p>
            <a:pPr lvl="3" indent="-342900"/>
            <a:r>
              <a:rPr lang="en-US" sz="1200" dirty="0"/>
              <a:t>Online banking, e-commerce, …</a:t>
            </a:r>
          </a:p>
          <a:p>
            <a:pPr lvl="3" indent="-342900"/>
            <a:r>
              <a:rPr lang="en-US" sz="1200" dirty="0"/>
              <a:t>SSOL</a:t>
            </a:r>
          </a:p>
          <a:p>
            <a:pPr lvl="1" indent="-342900">
              <a:buFont typeface="+mj-lt"/>
              <a:buAutoNum type="arabicPeriod"/>
            </a:pPr>
            <a:r>
              <a:rPr lang="en-US" sz="1600" dirty="0"/>
              <a:t>Decision Support:</a:t>
            </a:r>
          </a:p>
          <a:p>
            <a:pPr lvl="2" indent="-342900"/>
            <a:r>
              <a:rPr lang="en-US" sz="1400" dirty="0"/>
              <a:t>Read only.</a:t>
            </a:r>
          </a:p>
          <a:p>
            <a:pPr lvl="2" indent="-342900"/>
            <a:r>
              <a:rPr lang="en-US" sz="1400" dirty="0"/>
              <a:t>Ad-hoc, complex queries.</a:t>
            </a:r>
          </a:p>
          <a:p>
            <a:pPr lvl="2" indent="-342900"/>
            <a:r>
              <a:rPr lang="en-US" sz="1400" dirty="0"/>
              <a:t>Exploration, visualization, report generation, … …</a:t>
            </a:r>
          </a:p>
          <a:p>
            <a:r>
              <a:rPr lang="en-US" sz="1800" dirty="0"/>
              <a:t>Most environments have both types, which are integrated.</a:t>
            </a:r>
          </a:p>
          <a:p>
            <a:r>
              <a:rPr lang="en-US" sz="1800" dirty="0"/>
              <a:t>Both types require well-designed databases and data models.</a:t>
            </a:r>
          </a:p>
          <a:p>
            <a:pPr lvl="2" indent="-342900"/>
            <a:endParaRPr lang="en-US" sz="1400" dirty="0"/>
          </a:p>
        </p:txBody>
      </p:sp>
      <p:sp>
        <p:nvSpPr>
          <p:cNvPr id="3" name="Title 2">
            <a:extLst>
              <a:ext uri="{FF2B5EF4-FFF2-40B4-BE49-F238E27FC236}">
                <a16:creationId xmlns:a16="http://schemas.microsoft.com/office/drawing/2014/main" id="{FF4514D6-3325-4E2F-B704-5C1B57924A4D}"/>
              </a:ext>
            </a:extLst>
          </p:cNvPr>
          <p:cNvSpPr>
            <a:spLocks noGrp="1"/>
          </p:cNvSpPr>
          <p:nvPr>
            <p:ph type="title"/>
          </p:nvPr>
        </p:nvSpPr>
        <p:spPr/>
        <p:txBody>
          <a:bodyPr/>
          <a:lstStyle/>
          <a:p>
            <a:r>
              <a:rPr lang="en-US" dirty="0"/>
              <a:t>Types of Database Application  </a:t>
            </a:r>
          </a:p>
        </p:txBody>
      </p:sp>
    </p:spTree>
    <p:extLst>
      <p:ext uri="{BB962C8B-B14F-4D97-AF65-F5344CB8AC3E}">
        <p14:creationId xmlns:p14="http://schemas.microsoft.com/office/powerpoint/2010/main" val="175096382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0A8E0B-14BF-7D48-9B4E-6EA86B551BA1}"/>
              </a:ext>
            </a:extLst>
          </p:cNvPr>
          <p:cNvSpPr>
            <a:spLocks noGrp="1"/>
          </p:cNvSpPr>
          <p:nvPr>
            <p:ph type="title"/>
          </p:nvPr>
        </p:nvSpPr>
        <p:spPr/>
        <p:txBody>
          <a:bodyPr/>
          <a:lstStyle/>
          <a:p>
            <a:r>
              <a:rPr lang="en-US" dirty="0"/>
              <a:t>Homework 3A – Laying the Foundation</a:t>
            </a:r>
          </a:p>
        </p:txBody>
      </p:sp>
      <p:pic>
        <p:nvPicPr>
          <p:cNvPr id="5" name="Picture 4">
            <a:extLst>
              <a:ext uri="{FF2B5EF4-FFF2-40B4-BE49-F238E27FC236}">
                <a16:creationId xmlns:a16="http://schemas.microsoft.com/office/drawing/2014/main" id="{68C4151F-7D05-1B40-9877-62006053A140}"/>
              </a:ext>
            </a:extLst>
          </p:cNvPr>
          <p:cNvPicPr>
            <a:picLocks noChangeAspect="1"/>
          </p:cNvPicPr>
          <p:nvPr/>
        </p:nvPicPr>
        <p:blipFill>
          <a:blip r:embed="rId2"/>
          <a:stretch>
            <a:fillRect/>
          </a:stretch>
        </p:blipFill>
        <p:spPr>
          <a:xfrm>
            <a:off x="3276600" y="2713829"/>
            <a:ext cx="2860475" cy="1910708"/>
          </a:xfrm>
          <a:prstGeom prst="rect">
            <a:avLst/>
          </a:prstGeom>
        </p:spPr>
      </p:pic>
      <p:sp>
        <p:nvSpPr>
          <p:cNvPr id="6" name="Rectangle 5">
            <a:extLst>
              <a:ext uri="{FF2B5EF4-FFF2-40B4-BE49-F238E27FC236}">
                <a16:creationId xmlns:a16="http://schemas.microsoft.com/office/drawing/2014/main" id="{680D6003-0734-0847-AB6F-19FA39FD399F}"/>
              </a:ext>
            </a:extLst>
          </p:cNvPr>
          <p:cNvSpPr/>
          <p:nvPr/>
        </p:nvSpPr>
        <p:spPr>
          <a:xfrm>
            <a:off x="3505200" y="4370699"/>
            <a:ext cx="2687826" cy="246221"/>
          </a:xfrm>
          <a:prstGeom prst="rect">
            <a:avLst/>
          </a:prstGeom>
        </p:spPr>
        <p:txBody>
          <a:bodyPr wrap="square">
            <a:spAutoFit/>
          </a:bodyPr>
          <a:lstStyle/>
          <a:p>
            <a:r>
              <a:rPr lang="en-US" sz="1000" dirty="0">
                <a:solidFill>
                  <a:schemeClr val="bg1"/>
                </a:solidFill>
              </a:rPr>
              <a:t>https://</a:t>
            </a:r>
            <a:r>
              <a:rPr lang="en-US" sz="1000" dirty="0" err="1">
                <a:solidFill>
                  <a:schemeClr val="bg1"/>
                </a:solidFill>
              </a:rPr>
              <a:t>blog.amplitude.com</a:t>
            </a:r>
            <a:r>
              <a:rPr lang="en-US" sz="1000" dirty="0">
                <a:solidFill>
                  <a:schemeClr val="bg1"/>
                </a:solidFill>
              </a:rPr>
              <a:t>/big-data-cleanup</a:t>
            </a:r>
          </a:p>
        </p:txBody>
      </p:sp>
      <p:pic>
        <p:nvPicPr>
          <p:cNvPr id="7" name="Picture 6">
            <a:extLst>
              <a:ext uri="{FF2B5EF4-FFF2-40B4-BE49-F238E27FC236}">
                <a16:creationId xmlns:a16="http://schemas.microsoft.com/office/drawing/2014/main" id="{7171ECED-23D8-0A45-9278-862D74E41EC2}"/>
              </a:ext>
            </a:extLst>
          </p:cNvPr>
          <p:cNvPicPr>
            <a:picLocks noChangeAspect="1"/>
          </p:cNvPicPr>
          <p:nvPr/>
        </p:nvPicPr>
        <p:blipFill>
          <a:blip r:embed="rId3"/>
          <a:stretch>
            <a:fillRect/>
          </a:stretch>
        </p:blipFill>
        <p:spPr>
          <a:xfrm>
            <a:off x="457200" y="2840244"/>
            <a:ext cx="1862213" cy="1798365"/>
          </a:xfrm>
          <a:prstGeom prst="rect">
            <a:avLst/>
          </a:prstGeom>
        </p:spPr>
      </p:pic>
      <p:pic>
        <p:nvPicPr>
          <p:cNvPr id="2" name="Picture 1">
            <a:extLst>
              <a:ext uri="{FF2B5EF4-FFF2-40B4-BE49-F238E27FC236}">
                <a16:creationId xmlns:a16="http://schemas.microsoft.com/office/drawing/2014/main" id="{6B411B68-CBDF-4B01-BFE4-553A227C13A5}"/>
              </a:ext>
            </a:extLst>
          </p:cNvPr>
          <p:cNvPicPr>
            <a:picLocks noChangeAspect="1"/>
          </p:cNvPicPr>
          <p:nvPr/>
        </p:nvPicPr>
        <p:blipFill>
          <a:blip r:embed="rId4"/>
          <a:stretch>
            <a:fillRect/>
          </a:stretch>
        </p:blipFill>
        <p:spPr>
          <a:xfrm>
            <a:off x="914400" y="504891"/>
            <a:ext cx="6858000" cy="2090298"/>
          </a:xfrm>
          <a:prstGeom prst="rect">
            <a:avLst/>
          </a:prstGeom>
        </p:spPr>
      </p:pic>
    </p:spTree>
    <p:extLst>
      <p:ext uri="{BB962C8B-B14F-4D97-AF65-F5344CB8AC3E}">
        <p14:creationId xmlns:p14="http://schemas.microsoft.com/office/powerpoint/2010/main" val="38798946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Data Models and REST</a:t>
            </a:r>
          </a:p>
        </p:txBody>
      </p:sp>
      <p:sp>
        <p:nvSpPr>
          <p:cNvPr id="8" name="TextBox 9">
            <a:extLst>
              <a:ext uri="{FF2B5EF4-FFF2-40B4-BE49-F238E27FC236}">
                <a16:creationId xmlns:a16="http://schemas.microsoft.com/office/drawing/2014/main" id="{59EDCCFD-421F-4DD6-88F3-845FE1456FF5}"/>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102</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(F21): Lecture 11: No SQL, Transaction, Query, Big Data</a:t>
            </a:r>
            <a:endPar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31682600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3BBDAC-FBFF-0949-8AB0-5BB48994E88E}"/>
              </a:ext>
            </a:extLst>
          </p:cNvPr>
          <p:cNvSpPr>
            <a:spLocks noGrp="1"/>
          </p:cNvSpPr>
          <p:nvPr>
            <p:ph idx="1"/>
          </p:nvPr>
        </p:nvSpPr>
        <p:spPr/>
        <p:txBody>
          <a:bodyPr/>
          <a:lstStyle/>
          <a:p>
            <a:pPr marL="0" indent="0">
              <a:buNone/>
            </a:pPr>
            <a:r>
              <a:rPr lang="en-US" sz="1800" dirty="0"/>
              <a:t>Almost any data model has the same core concepts:</a:t>
            </a:r>
          </a:p>
          <a:p>
            <a:r>
              <a:rPr lang="en-US" sz="1800" dirty="0"/>
              <a:t>Types and instances:</a:t>
            </a:r>
          </a:p>
          <a:p>
            <a:pPr lvl="1"/>
            <a:r>
              <a:rPr lang="en-US" sz="1600" dirty="0"/>
              <a:t>Entity Type: A definition of a type of thing with properties and relationships.</a:t>
            </a:r>
          </a:p>
          <a:p>
            <a:pPr lvl="1"/>
            <a:r>
              <a:rPr lang="en-US" sz="1600" dirty="0"/>
              <a:t>Entity Instance: A specific instantiation of the Entity Type</a:t>
            </a:r>
          </a:p>
          <a:p>
            <a:pPr lvl="1"/>
            <a:r>
              <a:rPr lang="en-US" sz="1600" dirty="0"/>
              <a:t>Entity Set Instance: An Entity Type that:</a:t>
            </a:r>
          </a:p>
          <a:p>
            <a:pPr lvl="2"/>
            <a:r>
              <a:rPr lang="en-US" sz="1400" dirty="0"/>
              <a:t>Has properties and relationships like any entity, but ...</a:t>
            </a:r>
          </a:p>
          <a:p>
            <a:pPr lvl="2"/>
            <a:r>
              <a:rPr lang="en-US" sz="1400" dirty="0"/>
              <a:t>Has at least one </a:t>
            </a:r>
            <a:r>
              <a:rPr lang="en-US" sz="1400" i="1" dirty="0"/>
              <a:t>special relationship –</a:t>
            </a:r>
            <a:r>
              <a:rPr lang="en-US" sz="1400" dirty="0"/>
              <a:t> </a:t>
            </a:r>
            <a:r>
              <a:rPr lang="en-US" sz="1400" b="1" i="1" dirty="0"/>
              <a:t>contains.</a:t>
            </a:r>
          </a:p>
          <a:p>
            <a:r>
              <a:rPr lang="en-US" sz="1800" dirty="0"/>
              <a:t>Operations, minimally CRUD, that manipulate entity types and instances:</a:t>
            </a:r>
          </a:p>
          <a:p>
            <a:pPr lvl="1"/>
            <a:r>
              <a:rPr lang="en-US" sz="1600" dirty="0"/>
              <a:t>Create</a:t>
            </a:r>
          </a:p>
          <a:p>
            <a:pPr lvl="1"/>
            <a:r>
              <a:rPr lang="en-US" sz="1600" dirty="0"/>
              <a:t>Retrieve</a:t>
            </a:r>
          </a:p>
          <a:p>
            <a:pPr lvl="1"/>
            <a:r>
              <a:rPr lang="en-US" sz="1600" dirty="0"/>
              <a:t>Update</a:t>
            </a:r>
          </a:p>
          <a:p>
            <a:pPr lvl="1"/>
            <a:r>
              <a:rPr lang="en-US" sz="1600" dirty="0"/>
              <a:t>Delete</a:t>
            </a:r>
          </a:p>
          <a:p>
            <a:pPr lvl="1"/>
            <a:r>
              <a:rPr lang="en-US" sz="1600" dirty="0"/>
              <a:t>Reference/Identify/... ...</a:t>
            </a:r>
          </a:p>
        </p:txBody>
      </p:sp>
      <p:sp>
        <p:nvSpPr>
          <p:cNvPr id="3" name="Title 2">
            <a:extLst>
              <a:ext uri="{FF2B5EF4-FFF2-40B4-BE49-F238E27FC236}">
                <a16:creationId xmlns:a16="http://schemas.microsoft.com/office/drawing/2014/main" id="{EFD98A04-2FAC-374E-B190-A2830FB42691}"/>
              </a:ext>
            </a:extLst>
          </p:cNvPr>
          <p:cNvSpPr>
            <a:spLocks noGrp="1"/>
          </p:cNvSpPr>
          <p:nvPr>
            <p:ph type="title"/>
          </p:nvPr>
        </p:nvSpPr>
        <p:spPr/>
        <p:txBody>
          <a:bodyPr/>
          <a:lstStyle/>
          <a:p>
            <a:r>
              <a:rPr lang="en-US" dirty="0"/>
              <a:t>Data Modeling Concepts and REST</a:t>
            </a:r>
          </a:p>
        </p:txBody>
      </p:sp>
    </p:spTree>
    <p:extLst>
      <p:ext uri="{BB962C8B-B14F-4D97-AF65-F5344CB8AC3E}">
        <p14:creationId xmlns:p14="http://schemas.microsoft.com/office/powerpoint/2010/main" val="200023816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6684FE-E2C4-BD4A-9ECC-57DF975CB173}"/>
              </a:ext>
            </a:extLst>
          </p:cNvPr>
          <p:cNvSpPr>
            <a:spLocks noGrp="1"/>
          </p:cNvSpPr>
          <p:nvPr>
            <p:ph type="title"/>
          </p:nvPr>
        </p:nvSpPr>
        <p:spPr/>
        <p:txBody>
          <a:bodyPr/>
          <a:lstStyle/>
          <a:p>
            <a:r>
              <a:rPr lang="en-US" dirty="0"/>
              <a:t>REST and Resources</a:t>
            </a:r>
          </a:p>
        </p:txBody>
      </p:sp>
      <p:pic>
        <p:nvPicPr>
          <p:cNvPr id="4" name="Picture 3">
            <a:extLst>
              <a:ext uri="{FF2B5EF4-FFF2-40B4-BE49-F238E27FC236}">
                <a16:creationId xmlns:a16="http://schemas.microsoft.com/office/drawing/2014/main" id="{E9C97049-A8BD-4943-88DD-9B84458004AF}"/>
              </a:ext>
            </a:extLst>
          </p:cNvPr>
          <p:cNvPicPr>
            <a:picLocks noChangeAspect="1"/>
          </p:cNvPicPr>
          <p:nvPr/>
        </p:nvPicPr>
        <p:blipFill>
          <a:blip r:embed="rId2"/>
          <a:stretch>
            <a:fillRect/>
          </a:stretch>
        </p:blipFill>
        <p:spPr>
          <a:xfrm>
            <a:off x="586595" y="478609"/>
            <a:ext cx="7970809" cy="4191000"/>
          </a:xfrm>
          <a:prstGeom prst="rect">
            <a:avLst/>
          </a:prstGeom>
        </p:spPr>
      </p:pic>
    </p:spTree>
    <p:extLst>
      <p:ext uri="{BB962C8B-B14F-4D97-AF65-F5344CB8AC3E}">
        <p14:creationId xmlns:p14="http://schemas.microsoft.com/office/powerpoint/2010/main" val="14934638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6684FE-E2C4-BD4A-9ECC-57DF975CB173}"/>
              </a:ext>
            </a:extLst>
          </p:cNvPr>
          <p:cNvSpPr>
            <a:spLocks noGrp="1"/>
          </p:cNvSpPr>
          <p:nvPr>
            <p:ph type="title"/>
          </p:nvPr>
        </p:nvSpPr>
        <p:spPr/>
        <p:txBody>
          <a:bodyPr/>
          <a:lstStyle/>
          <a:p>
            <a:r>
              <a:rPr lang="en-US" dirty="0"/>
              <a:t>URLs</a:t>
            </a:r>
          </a:p>
        </p:txBody>
      </p:sp>
      <p:pic>
        <p:nvPicPr>
          <p:cNvPr id="2" name="Picture 1">
            <a:extLst>
              <a:ext uri="{FF2B5EF4-FFF2-40B4-BE49-F238E27FC236}">
                <a16:creationId xmlns:a16="http://schemas.microsoft.com/office/drawing/2014/main" id="{B5152171-0140-4948-9F24-6DD2F17D5115}"/>
              </a:ext>
            </a:extLst>
          </p:cNvPr>
          <p:cNvPicPr>
            <a:picLocks noChangeAspect="1"/>
          </p:cNvPicPr>
          <p:nvPr/>
        </p:nvPicPr>
        <p:blipFill>
          <a:blip r:embed="rId2"/>
          <a:stretch>
            <a:fillRect/>
          </a:stretch>
        </p:blipFill>
        <p:spPr>
          <a:xfrm>
            <a:off x="609600" y="535781"/>
            <a:ext cx="7239000" cy="4071938"/>
          </a:xfrm>
          <a:prstGeom prst="rect">
            <a:avLst/>
          </a:prstGeom>
        </p:spPr>
      </p:pic>
    </p:spTree>
    <p:extLst>
      <p:ext uri="{BB962C8B-B14F-4D97-AF65-F5344CB8AC3E}">
        <p14:creationId xmlns:p14="http://schemas.microsoft.com/office/powerpoint/2010/main" val="12441184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3776E1-ECAC-B940-99D7-ED0AC90B5AA8}"/>
              </a:ext>
            </a:extLst>
          </p:cNvPr>
          <p:cNvSpPr>
            <a:spLocks noGrp="1"/>
          </p:cNvSpPr>
          <p:nvPr>
            <p:ph idx="1"/>
          </p:nvPr>
        </p:nvSpPr>
        <p:spPr/>
        <p:txBody>
          <a:bodyPr/>
          <a:lstStyle/>
          <a:p>
            <a:r>
              <a:rPr lang="en-US" dirty="0"/>
              <a:t>Some URLs: This gets you to the database service (program)</a:t>
            </a:r>
          </a:p>
          <a:p>
            <a:pPr lvl="1"/>
            <a:r>
              <a:rPr lang="en-US" dirty="0">
                <a:hlinkClick r:id="rId2"/>
              </a:rPr>
              <a:t>http://127.0.0.1:5001/api</a:t>
            </a:r>
            <a:endParaRPr lang="en-US" dirty="0"/>
          </a:p>
          <a:p>
            <a:pPr lvl="1"/>
            <a:r>
              <a:rPr lang="en-US" dirty="0" err="1"/>
              <a:t>mysql+pymysql</a:t>
            </a:r>
            <a:r>
              <a:rPr lang="en-US" dirty="0"/>
              <a:t>://</a:t>
            </a:r>
            <a:r>
              <a:rPr lang="en-US" dirty="0" err="1"/>
              <a:t>dbuser:dbuserdbuser@localhost</a:t>
            </a:r>
            <a:endParaRPr lang="en-US" dirty="0"/>
          </a:p>
          <a:p>
            <a:pPr lvl="1"/>
            <a:r>
              <a:rPr lang="en-US" dirty="0" err="1"/>
              <a:t>mongodb</a:t>
            </a:r>
            <a:r>
              <a:rPr lang="en-US" dirty="0"/>
              <a:t>://mongodb0.example.com:27017</a:t>
            </a:r>
          </a:p>
          <a:p>
            <a:pPr lvl="1"/>
            <a:r>
              <a:rPr lang="en-US" dirty="0"/>
              <a:t>neo4j://graph.example.com:7687</a:t>
            </a:r>
          </a:p>
          <a:p>
            <a:r>
              <a:rPr lang="en-US" dirty="0"/>
              <a:t>You still have to get into a database within the service:</a:t>
            </a:r>
          </a:p>
          <a:p>
            <a:pPr lvl="1"/>
            <a:r>
              <a:rPr lang="en-US" dirty="0"/>
              <a:t>SQL: use </a:t>
            </a:r>
            <a:r>
              <a:rPr lang="en-US" dirty="0" err="1"/>
              <a:t>lahmansbaseballdb</a:t>
            </a:r>
            <a:endParaRPr lang="en-US" dirty="0"/>
          </a:p>
          <a:p>
            <a:pPr lvl="1"/>
            <a:r>
              <a:rPr lang="en-US" dirty="0"/>
              <a:t>MongoDB: </a:t>
            </a:r>
            <a:r>
              <a:rPr lang="en-US" dirty="0" err="1"/>
              <a:t>db.lahmansbaseballdb</a:t>
            </a:r>
            <a:endParaRPr lang="en-US" dirty="0"/>
          </a:p>
          <a:p>
            <a:pPr lvl="1"/>
            <a:r>
              <a:rPr lang="en-US" dirty="0">
                <a:hlinkClick r:id="rId3"/>
              </a:rPr>
              <a:t>HTTP://127.0.0.1:5001/api/lahmansbaseballdb</a:t>
            </a:r>
            <a:endParaRPr lang="en-US" dirty="0"/>
          </a:p>
          <a:p>
            <a:pPr lvl="1"/>
            <a:r>
              <a:rPr lang="en-US" dirty="0"/>
              <a:t>... ...</a:t>
            </a:r>
          </a:p>
          <a:p>
            <a:r>
              <a:rPr lang="en-US" dirty="0"/>
              <a:t>And then into things inside of things inside of things ... In the database.</a:t>
            </a:r>
          </a:p>
        </p:txBody>
      </p:sp>
      <p:sp>
        <p:nvSpPr>
          <p:cNvPr id="3" name="Title 2">
            <a:extLst>
              <a:ext uri="{FF2B5EF4-FFF2-40B4-BE49-F238E27FC236}">
                <a16:creationId xmlns:a16="http://schemas.microsoft.com/office/drawing/2014/main" id="{757FCCE1-88DB-954B-962A-0F09C1323C89}"/>
              </a:ext>
            </a:extLst>
          </p:cNvPr>
          <p:cNvSpPr>
            <a:spLocks noGrp="1"/>
          </p:cNvSpPr>
          <p:nvPr>
            <p:ph type="title"/>
          </p:nvPr>
        </p:nvSpPr>
        <p:spPr/>
        <p:txBody>
          <a:bodyPr/>
          <a:lstStyle/>
          <a:p>
            <a:r>
              <a:rPr lang="en-US" dirty="0"/>
              <a:t>URL Mappings</a:t>
            </a:r>
          </a:p>
        </p:txBody>
      </p:sp>
    </p:spTree>
    <p:extLst>
      <p:ext uri="{BB962C8B-B14F-4D97-AF65-F5344CB8AC3E}">
        <p14:creationId xmlns:p14="http://schemas.microsoft.com/office/powerpoint/2010/main" val="151102182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84A7CC-1E1B-44C0-B224-5049131919A5}"/>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00EBD626-276D-4A40-97BB-4CAD7DD5FBA1}"/>
              </a:ext>
            </a:extLst>
          </p:cNvPr>
          <p:cNvSpPr>
            <a:spLocks noGrp="1"/>
          </p:cNvSpPr>
          <p:nvPr>
            <p:ph type="title"/>
          </p:nvPr>
        </p:nvSpPr>
        <p:spPr/>
        <p:txBody>
          <a:bodyPr/>
          <a:lstStyle/>
          <a:p>
            <a:r>
              <a:rPr lang="en-US" dirty="0"/>
              <a:t>Simplistic, Conceptual Mapping (Examples)</a:t>
            </a:r>
          </a:p>
        </p:txBody>
      </p:sp>
      <p:graphicFrame>
        <p:nvGraphicFramePr>
          <p:cNvPr id="4" name="Table 4">
            <a:extLst>
              <a:ext uri="{FF2B5EF4-FFF2-40B4-BE49-F238E27FC236}">
                <a16:creationId xmlns:a16="http://schemas.microsoft.com/office/drawing/2014/main" id="{881CD1BB-2B96-7340-8E52-7798838E9BF5}"/>
              </a:ext>
            </a:extLst>
          </p:cNvPr>
          <p:cNvGraphicFramePr>
            <a:graphicFrameLocks noGrp="1"/>
          </p:cNvGraphicFramePr>
          <p:nvPr/>
        </p:nvGraphicFramePr>
        <p:xfrm>
          <a:off x="76200" y="539750"/>
          <a:ext cx="8915400" cy="3881120"/>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1105482728"/>
                    </a:ext>
                  </a:extLst>
                </a:gridCol>
                <a:gridCol w="3162300">
                  <a:extLst>
                    <a:ext uri="{9D8B030D-6E8A-4147-A177-3AD203B41FA5}">
                      <a16:colId xmlns:a16="http://schemas.microsoft.com/office/drawing/2014/main" val="1740203498"/>
                    </a:ext>
                  </a:extLst>
                </a:gridCol>
                <a:gridCol w="3162300">
                  <a:extLst>
                    <a:ext uri="{9D8B030D-6E8A-4147-A177-3AD203B41FA5}">
                      <a16:colId xmlns:a16="http://schemas.microsoft.com/office/drawing/2014/main" val="1388233871"/>
                    </a:ext>
                  </a:extLst>
                </a:gridCol>
                <a:gridCol w="1295400">
                  <a:extLst>
                    <a:ext uri="{9D8B030D-6E8A-4147-A177-3AD203B41FA5}">
                      <a16:colId xmlns:a16="http://schemas.microsoft.com/office/drawing/2014/main" val="2185306061"/>
                    </a:ext>
                  </a:extLst>
                </a:gridCol>
              </a:tblGrid>
              <a:tr h="370840">
                <a:tc>
                  <a:txBody>
                    <a:bodyPr/>
                    <a:lstStyle/>
                    <a:p>
                      <a:r>
                        <a:rPr lang="en-US" sz="1400" dirty="0"/>
                        <a:t>REST Method</a:t>
                      </a:r>
                    </a:p>
                  </a:txBody>
                  <a:tcPr/>
                </a:tc>
                <a:tc>
                  <a:txBody>
                    <a:bodyPr/>
                    <a:lstStyle/>
                    <a:p>
                      <a:r>
                        <a:rPr lang="en-US" sz="1400" dirty="0"/>
                        <a:t>Resource Path</a:t>
                      </a:r>
                    </a:p>
                  </a:txBody>
                  <a:tcPr/>
                </a:tc>
                <a:tc>
                  <a:txBody>
                    <a:bodyPr/>
                    <a:lstStyle/>
                    <a:p>
                      <a:r>
                        <a:rPr lang="en-US" sz="1400" dirty="0"/>
                        <a:t>Relational Operation</a:t>
                      </a:r>
                    </a:p>
                  </a:txBody>
                  <a:tcPr/>
                </a:tc>
                <a:tc>
                  <a:txBody>
                    <a:bodyPr/>
                    <a:lstStyle/>
                    <a:p>
                      <a:r>
                        <a:rPr lang="en-US" sz="1400" dirty="0"/>
                        <a:t>DB Resource</a:t>
                      </a:r>
                    </a:p>
                  </a:txBody>
                  <a:tcPr/>
                </a:tc>
                <a:extLst>
                  <a:ext uri="{0D108BD9-81ED-4DB2-BD59-A6C34878D82A}">
                    <a16:rowId xmlns:a16="http://schemas.microsoft.com/office/drawing/2014/main" val="2666651282"/>
                  </a:ext>
                </a:extLst>
              </a:tr>
              <a:tr h="370840">
                <a:tc>
                  <a:txBody>
                    <a:bodyPr/>
                    <a:lstStyle/>
                    <a:p>
                      <a:r>
                        <a:rPr lang="en-US" sz="1400" dirty="0"/>
                        <a:t>DELETE</a:t>
                      </a:r>
                    </a:p>
                  </a:txBody>
                  <a:tcPr/>
                </a:tc>
                <a:tc>
                  <a:txBody>
                    <a:bodyPr/>
                    <a:lstStyle/>
                    <a:p>
                      <a:r>
                        <a:rPr lang="en-US" sz="1400" dirty="0"/>
                        <a:t>/people</a:t>
                      </a:r>
                    </a:p>
                  </a:txBody>
                  <a:tcPr/>
                </a:tc>
                <a:tc>
                  <a:txBody>
                    <a:bodyPr/>
                    <a:lstStyle/>
                    <a:p>
                      <a:r>
                        <a:rPr lang="en-US" sz="1400" dirty="0"/>
                        <a:t>DROP TABLE</a:t>
                      </a:r>
                    </a:p>
                  </a:txBody>
                  <a:tcPr/>
                </a:tc>
                <a:tc>
                  <a:txBody>
                    <a:bodyPr/>
                    <a:lstStyle/>
                    <a:p>
                      <a:r>
                        <a:rPr lang="en-US" sz="1400" dirty="0"/>
                        <a:t>people table</a:t>
                      </a:r>
                    </a:p>
                  </a:txBody>
                  <a:tcPr/>
                </a:tc>
                <a:extLst>
                  <a:ext uri="{0D108BD9-81ED-4DB2-BD59-A6C34878D82A}">
                    <a16:rowId xmlns:a16="http://schemas.microsoft.com/office/drawing/2014/main" val="2145860210"/>
                  </a:ext>
                </a:extLst>
              </a:tr>
              <a:tr h="370840">
                <a:tc>
                  <a:txBody>
                    <a:bodyPr/>
                    <a:lstStyle/>
                    <a:p>
                      <a:r>
                        <a:rPr lang="en-US" sz="1400" dirty="0"/>
                        <a:t>POST</a:t>
                      </a:r>
                    </a:p>
                  </a:txBody>
                  <a:tcPr/>
                </a:tc>
                <a:tc>
                  <a:txBody>
                    <a:bodyPr/>
                    <a:lstStyle/>
                    <a:p>
                      <a:r>
                        <a:rPr lang="en-US" sz="1400" dirty="0"/>
                        <a:t>/people</a:t>
                      </a:r>
                      <a:br>
                        <a:rPr lang="en-US" sz="1400" dirty="0"/>
                      </a:br>
                      <a:endParaRPr lang="en-US" sz="1400" dirty="0"/>
                    </a:p>
                  </a:txBody>
                  <a:tcPr/>
                </a:tc>
                <a:tc>
                  <a:txBody>
                    <a:bodyPr/>
                    <a:lstStyle/>
                    <a:p>
                      <a:r>
                        <a:rPr lang="en-US" sz="1400" dirty="0"/>
                        <a:t>INSERT INTO PEOPLE (...) VALUES(...)</a:t>
                      </a:r>
                    </a:p>
                  </a:txBody>
                  <a:tcPr/>
                </a:tc>
                <a:tc>
                  <a:txBody>
                    <a:bodyPr/>
                    <a:lstStyle/>
                    <a:p>
                      <a:r>
                        <a:rPr lang="en-US" sz="1400" dirty="0"/>
                        <a:t>people table</a:t>
                      </a:r>
                      <a:br>
                        <a:rPr lang="en-US" sz="1400" dirty="0"/>
                      </a:br>
                      <a:r>
                        <a:rPr lang="en-US" sz="1400" dirty="0"/>
                        <a:t>people row</a:t>
                      </a:r>
                    </a:p>
                  </a:txBody>
                  <a:tcPr/>
                </a:tc>
                <a:extLst>
                  <a:ext uri="{0D108BD9-81ED-4DB2-BD59-A6C34878D82A}">
                    <a16:rowId xmlns:a16="http://schemas.microsoft.com/office/drawing/2014/main" val="2019342088"/>
                  </a:ext>
                </a:extLst>
              </a:tr>
              <a:tr h="370840">
                <a:tc>
                  <a:txBody>
                    <a:bodyPr/>
                    <a:lstStyle/>
                    <a:p>
                      <a:r>
                        <a:rPr lang="en-US" sz="1400" dirty="0"/>
                        <a:t>GET</a:t>
                      </a:r>
                    </a:p>
                  </a:txBody>
                  <a:tcPr/>
                </a:tc>
                <a:tc>
                  <a:txBody>
                    <a:bodyPr/>
                    <a:lstStyle/>
                    <a:p>
                      <a:r>
                        <a:rPr lang="en-US" sz="1400" dirty="0"/>
                        <a:t>/people/21</a:t>
                      </a:r>
                    </a:p>
                  </a:txBody>
                  <a:tcPr/>
                </a:tc>
                <a:tc>
                  <a:txBody>
                    <a:bodyPr/>
                    <a:lstStyle/>
                    <a:p>
                      <a:r>
                        <a:rPr lang="en-US" sz="1400" dirty="0"/>
                        <a:t>SHOW KEYS FROM people ...;</a:t>
                      </a:r>
                    </a:p>
                    <a:p>
                      <a:endParaRPr lang="en-US" sz="1400" dirty="0"/>
                    </a:p>
                    <a:p>
                      <a:r>
                        <a:rPr lang="en-US" sz="1400" dirty="0"/>
                        <a:t>SELECT * FROM people WHERE</a:t>
                      </a:r>
                      <a:br>
                        <a:rPr lang="en-US" sz="1400" dirty="0"/>
                      </a:br>
                      <a:r>
                        <a:rPr lang="en-US" sz="1400" dirty="0"/>
                        <a:t>     </a:t>
                      </a:r>
                      <a:r>
                        <a:rPr lang="en-US" sz="1400" dirty="0" err="1"/>
                        <a:t>playerID</a:t>
                      </a:r>
                      <a:r>
                        <a:rPr lang="en-US" sz="1400" dirty="0"/>
                        <a:t>= 21</a:t>
                      </a:r>
                    </a:p>
                  </a:txBody>
                  <a:tcPr/>
                </a:tc>
                <a:tc>
                  <a:txBody>
                    <a:bodyPr/>
                    <a:lstStyle/>
                    <a:p>
                      <a:r>
                        <a:rPr lang="en-US" sz="1400" dirty="0"/>
                        <a:t>people row</a:t>
                      </a:r>
                    </a:p>
                  </a:txBody>
                  <a:tcPr/>
                </a:tc>
                <a:extLst>
                  <a:ext uri="{0D108BD9-81ED-4DB2-BD59-A6C34878D82A}">
                    <a16:rowId xmlns:a16="http://schemas.microsoft.com/office/drawing/2014/main" val="2039214742"/>
                  </a:ext>
                </a:extLst>
              </a:tr>
              <a:tr h="370840">
                <a:tc>
                  <a:txBody>
                    <a:bodyPr/>
                    <a:lstStyle/>
                    <a:p>
                      <a:r>
                        <a:rPr lang="en-US" sz="1400" dirty="0"/>
                        <a:t>GET</a:t>
                      </a:r>
                    </a:p>
                  </a:txBody>
                  <a:tcPr/>
                </a:tc>
                <a:tc>
                  <a:txBody>
                    <a:bodyPr/>
                    <a:lstStyle/>
                    <a:p>
                      <a:r>
                        <a:rPr lang="en-US" sz="1400" dirty="0"/>
                        <a:t>/people/21/batting</a:t>
                      </a:r>
                    </a:p>
                  </a:txBody>
                  <a:tcPr/>
                </a:tc>
                <a:tc>
                  <a:txBody>
                    <a:bodyPr/>
                    <a:lstStyle/>
                    <a:p>
                      <a:r>
                        <a:rPr lang="en-US" sz="1400" dirty="0"/>
                        <a:t>SELECT batting.* FROM</a:t>
                      </a:r>
                      <a:br>
                        <a:rPr lang="en-US" sz="1400" dirty="0"/>
                      </a:br>
                      <a:r>
                        <a:rPr lang="en-US" sz="1400" dirty="0"/>
                        <a:t>    people JOIN batting USING(</a:t>
                      </a:r>
                      <a:r>
                        <a:rPr lang="en-US" sz="1400" dirty="0" err="1"/>
                        <a:t>playerID</a:t>
                      </a:r>
                      <a:r>
                        <a:rPr lang="en-US" sz="1400" dirty="0"/>
                        <a:t>)</a:t>
                      </a:r>
                      <a:br>
                        <a:rPr lang="en-US" sz="1400" dirty="0"/>
                      </a:br>
                      <a:r>
                        <a:rPr lang="en-US" sz="1400" dirty="0"/>
                        <a:t>WHERE </a:t>
                      </a:r>
                      <a:r>
                        <a:rPr lang="en-US" sz="1400" dirty="0" err="1"/>
                        <a:t>playerID</a:t>
                      </a:r>
                      <a:r>
                        <a:rPr lang="en-US" sz="1400" dirty="0"/>
                        <a:t>=21</a:t>
                      </a:r>
                    </a:p>
                  </a:txBody>
                  <a:tcPr/>
                </a:tc>
                <a:tc>
                  <a:txBody>
                    <a:bodyPr/>
                    <a:lstStyle/>
                    <a:p>
                      <a:endParaRPr lang="en-US" sz="1400"/>
                    </a:p>
                  </a:txBody>
                  <a:tcPr/>
                </a:tc>
                <a:extLst>
                  <a:ext uri="{0D108BD9-81ED-4DB2-BD59-A6C34878D82A}">
                    <a16:rowId xmlns:a16="http://schemas.microsoft.com/office/drawing/2014/main" val="2762068965"/>
                  </a:ext>
                </a:extLst>
              </a:tr>
              <a:tr h="370840">
                <a:tc>
                  <a:txBody>
                    <a:bodyPr/>
                    <a:lstStyle/>
                    <a:p>
                      <a:r>
                        <a:rPr lang="en-US" sz="1400" dirty="0"/>
                        <a:t>GET</a:t>
                      </a:r>
                    </a:p>
                  </a:txBody>
                  <a:tcPr/>
                </a:tc>
                <a:tc>
                  <a:txBody>
                    <a:bodyPr/>
                    <a:lstStyle/>
                    <a:p>
                      <a:r>
                        <a:rPr lang="en-US" sz="1400" dirty="0"/>
                        <a:t>/people/21/batting/2004_1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SELECT batting.* FROM</a:t>
                      </a:r>
                      <a:br>
                        <a:rPr lang="en-US" sz="1400" dirty="0"/>
                      </a:br>
                      <a:r>
                        <a:rPr lang="en-US" sz="1400" dirty="0"/>
                        <a:t>    people JOIN batting USING(</a:t>
                      </a:r>
                      <a:r>
                        <a:rPr lang="en-US" sz="1400" dirty="0" err="1"/>
                        <a:t>playerID</a:t>
                      </a:r>
                      <a:r>
                        <a:rPr lang="en-US" sz="1400" dirty="0"/>
                        <a:t>)</a:t>
                      </a:r>
                      <a:br>
                        <a:rPr lang="en-US" sz="1400" dirty="0"/>
                      </a:br>
                      <a:r>
                        <a:rPr lang="en-US" sz="1400" dirty="0"/>
                        <a:t>WHERE </a:t>
                      </a:r>
                      <a:r>
                        <a:rPr lang="en-US" sz="1400" dirty="0" err="1"/>
                        <a:t>playerID</a:t>
                      </a:r>
                      <a:r>
                        <a:rPr lang="en-US" sz="1400" dirty="0"/>
                        <a:t>=21</a:t>
                      </a:r>
                      <a:br>
                        <a:rPr lang="en-US" sz="1400" dirty="0"/>
                      </a:br>
                      <a:r>
                        <a:rPr lang="en-US" sz="1400" dirty="0"/>
                        <a:t>AND </a:t>
                      </a:r>
                      <a:r>
                        <a:rPr lang="en-US" sz="1400" dirty="0" err="1"/>
                        <a:t>yearID</a:t>
                      </a:r>
                      <a:r>
                        <a:rPr lang="en-US" sz="1400" dirty="0"/>
                        <a:t>=2004 AND stint=1</a:t>
                      </a:r>
                    </a:p>
                  </a:txBody>
                  <a:tcPr/>
                </a:tc>
                <a:tc>
                  <a:txBody>
                    <a:bodyPr/>
                    <a:lstStyle/>
                    <a:p>
                      <a:endParaRPr lang="en-US" sz="1400" dirty="0"/>
                    </a:p>
                  </a:txBody>
                  <a:tcPr/>
                </a:tc>
                <a:extLst>
                  <a:ext uri="{0D108BD9-81ED-4DB2-BD59-A6C34878D82A}">
                    <a16:rowId xmlns:a16="http://schemas.microsoft.com/office/drawing/2014/main" val="2294298711"/>
                  </a:ext>
                </a:extLst>
              </a:tr>
            </a:tbl>
          </a:graphicData>
        </a:graphic>
      </p:graphicFrame>
    </p:spTree>
    <p:extLst>
      <p:ext uri="{BB962C8B-B14F-4D97-AF65-F5344CB8AC3E}">
        <p14:creationId xmlns:p14="http://schemas.microsoft.com/office/powerpoint/2010/main" val="40379409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71C5057-18A3-0046-8447-00AE30673AC9}"/>
              </a:ext>
            </a:extLst>
          </p:cNvPr>
          <p:cNvSpPr>
            <a:spLocks noGrp="1"/>
          </p:cNvSpPr>
          <p:nvPr>
            <p:ph idx="1"/>
          </p:nvPr>
        </p:nvSpPr>
        <p:spPr/>
        <p:txBody>
          <a:bodyPr/>
          <a:lstStyle/>
          <a:p>
            <a:r>
              <a:rPr lang="en-US" dirty="0"/>
              <a:t>/people? </a:t>
            </a:r>
          </a:p>
          <a:p>
            <a:pPr lvl="1"/>
            <a:r>
              <a:rPr lang="en-US" dirty="0"/>
              <a:t>POST (INSERT)</a:t>
            </a:r>
          </a:p>
          <a:p>
            <a:pPr lvl="1"/>
            <a:r>
              <a:rPr lang="en-US" dirty="0"/>
              <a:t>GET (SELECT ... WHERE ...)</a:t>
            </a:r>
          </a:p>
          <a:p>
            <a:r>
              <a:rPr lang="en-US" dirty="0"/>
              <a:t>/people/21</a:t>
            </a:r>
          </a:p>
          <a:p>
            <a:pPr lvl="1"/>
            <a:r>
              <a:rPr lang="en-US" dirty="0"/>
              <a:t>WHERE </a:t>
            </a:r>
            <a:r>
              <a:rPr lang="en-US" dirty="0" err="1"/>
              <a:t>peopleID</a:t>
            </a:r>
            <a:r>
              <a:rPr lang="en-US" dirty="0"/>
              <a:t>=21</a:t>
            </a:r>
          </a:p>
          <a:p>
            <a:pPr lvl="1"/>
            <a:r>
              <a:rPr lang="en-US" dirty="0"/>
              <a:t>DELETE </a:t>
            </a:r>
            <a:r>
              <a:rPr lang="en-US" dirty="0">
                <a:sym typeface="Wingdings" pitchFamily="2" charset="2"/>
              </a:rPr>
              <a:t> DELETE WHERE </a:t>
            </a:r>
          </a:p>
          <a:p>
            <a:pPr lvl="1"/>
            <a:r>
              <a:rPr lang="en-US" dirty="0">
                <a:sym typeface="Wingdings" pitchFamily="2" charset="2"/>
              </a:rPr>
              <a:t>PUT  UPDATE SET ..... WHERE</a:t>
            </a:r>
          </a:p>
          <a:p>
            <a:pPr lvl="1"/>
            <a:r>
              <a:rPr lang="en-US" dirty="0">
                <a:sym typeface="Wingdings" pitchFamily="2" charset="2"/>
              </a:rPr>
              <a:t>GET SELECT ... WHERE</a:t>
            </a:r>
            <a:endParaRPr lang="en-US" dirty="0"/>
          </a:p>
        </p:txBody>
      </p:sp>
      <p:sp>
        <p:nvSpPr>
          <p:cNvPr id="5" name="Title 4">
            <a:extLst>
              <a:ext uri="{FF2B5EF4-FFF2-40B4-BE49-F238E27FC236}">
                <a16:creationId xmlns:a16="http://schemas.microsoft.com/office/drawing/2014/main" id="{59089887-39C4-C641-8DF7-05CA2A501D48}"/>
              </a:ext>
            </a:extLst>
          </p:cNvPr>
          <p:cNvSpPr>
            <a:spLocks noGrp="1"/>
          </p:cNvSpPr>
          <p:nvPr>
            <p:ph type="title"/>
          </p:nvPr>
        </p:nvSpPr>
        <p:spPr/>
        <p:txBody>
          <a:bodyPr/>
          <a:lstStyle/>
          <a:p>
            <a:r>
              <a:rPr lang="en-US" dirty="0"/>
              <a:t>PUT, DELETE, UPDATE</a:t>
            </a:r>
          </a:p>
        </p:txBody>
      </p:sp>
    </p:spTree>
    <p:extLst>
      <p:ext uri="{BB962C8B-B14F-4D97-AF65-F5344CB8AC3E}">
        <p14:creationId xmlns:p14="http://schemas.microsoft.com/office/powerpoint/2010/main" val="23422901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EBD626-276D-4A40-97BB-4CAD7DD5FBA1}"/>
              </a:ext>
            </a:extLst>
          </p:cNvPr>
          <p:cNvSpPr>
            <a:spLocks noGrp="1"/>
          </p:cNvSpPr>
          <p:nvPr>
            <p:ph type="title"/>
          </p:nvPr>
        </p:nvSpPr>
        <p:spPr/>
        <p:txBody>
          <a:bodyPr/>
          <a:lstStyle/>
          <a:p>
            <a:r>
              <a:rPr lang="en-US" dirty="0"/>
              <a:t>Simplistic, Conceptual Mapping (Examples)</a:t>
            </a:r>
          </a:p>
        </p:txBody>
      </p:sp>
      <p:pic>
        <p:nvPicPr>
          <p:cNvPr id="5" name="Picture 4">
            <a:extLst>
              <a:ext uri="{FF2B5EF4-FFF2-40B4-BE49-F238E27FC236}">
                <a16:creationId xmlns:a16="http://schemas.microsoft.com/office/drawing/2014/main" id="{F5D57D1D-050B-4449-BB20-46F62FAB9D7F}"/>
              </a:ext>
            </a:extLst>
          </p:cNvPr>
          <p:cNvPicPr>
            <a:picLocks noChangeAspect="1"/>
          </p:cNvPicPr>
          <p:nvPr/>
        </p:nvPicPr>
        <p:blipFill>
          <a:blip r:embed="rId2"/>
          <a:stretch>
            <a:fillRect/>
          </a:stretch>
        </p:blipFill>
        <p:spPr>
          <a:xfrm>
            <a:off x="838200" y="444319"/>
            <a:ext cx="6400800" cy="2649511"/>
          </a:xfrm>
          <a:prstGeom prst="rect">
            <a:avLst/>
          </a:prstGeom>
        </p:spPr>
      </p:pic>
      <p:pic>
        <p:nvPicPr>
          <p:cNvPr id="6" name="Picture 5">
            <a:extLst>
              <a:ext uri="{FF2B5EF4-FFF2-40B4-BE49-F238E27FC236}">
                <a16:creationId xmlns:a16="http://schemas.microsoft.com/office/drawing/2014/main" id="{8FC2103E-E7CF-7142-9D0B-05FD84860353}"/>
              </a:ext>
            </a:extLst>
          </p:cNvPr>
          <p:cNvPicPr>
            <a:picLocks noChangeAspect="1"/>
          </p:cNvPicPr>
          <p:nvPr/>
        </p:nvPicPr>
        <p:blipFill>
          <a:blip r:embed="rId3"/>
          <a:stretch>
            <a:fillRect/>
          </a:stretch>
        </p:blipFill>
        <p:spPr>
          <a:xfrm>
            <a:off x="380999" y="3333750"/>
            <a:ext cx="8458200" cy="982168"/>
          </a:xfrm>
          <a:prstGeom prst="rect">
            <a:avLst/>
          </a:prstGeom>
        </p:spPr>
      </p:pic>
    </p:spTree>
    <p:extLst>
      <p:ext uri="{BB962C8B-B14F-4D97-AF65-F5344CB8AC3E}">
        <p14:creationId xmlns:p14="http://schemas.microsoft.com/office/powerpoint/2010/main" val="1175054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4338" name="Rectangle 2"/>
          <p:cNvSpPr>
            <a:spLocks noGrp="1" noChangeArrowheads="1"/>
          </p:cNvSpPr>
          <p:nvPr>
            <p:ph type="title"/>
          </p:nvPr>
        </p:nvSpPr>
        <p:spPr>
          <a:xfrm>
            <a:off x="1801559" y="88106"/>
            <a:ext cx="6057900" cy="457200"/>
          </a:xfrm>
        </p:spPr>
        <p:txBody>
          <a:bodyPr/>
          <a:lstStyle/>
          <a:p>
            <a:pPr>
              <a:defRPr/>
            </a:pPr>
            <a:r>
              <a:rPr lang="en-US" altLang="en-US" dirty="0">
                <a:effectLst>
                  <a:outerShdw blurRad="38100" dist="38100" dir="2700000" algn="tl">
                    <a:srgbClr val="C0C0C0"/>
                  </a:outerShdw>
                </a:effectLst>
                <a:ea typeface="ＭＳ Ｐゴシック" pitchFamily="34" charset="-128"/>
              </a:rPr>
              <a:t>A Combined Schema Without Repetition</a:t>
            </a:r>
          </a:p>
        </p:txBody>
      </p:sp>
      <p:sp>
        <p:nvSpPr>
          <p:cNvPr id="9219" name="Rectangle 3"/>
          <p:cNvSpPr>
            <a:spLocks noGrp="1" noChangeArrowheads="1"/>
          </p:cNvSpPr>
          <p:nvPr>
            <p:ph type="body" idx="1"/>
          </p:nvPr>
        </p:nvSpPr>
        <p:spPr>
          <a:xfrm>
            <a:off x="1935333" y="1236241"/>
            <a:ext cx="5163299" cy="1976191"/>
          </a:xfrm>
        </p:spPr>
        <p:txBody>
          <a:bodyPr/>
          <a:lstStyle/>
          <a:p>
            <a:r>
              <a:rPr lang="en-US" altLang="en-US" sz="1350" dirty="0"/>
              <a:t>Consider combining relations </a:t>
            </a:r>
          </a:p>
          <a:p>
            <a:pPr lvl="1"/>
            <a:r>
              <a:rPr lang="en-US" altLang="en-US" i="1" dirty="0" err="1"/>
              <a:t>sec_class</a:t>
            </a:r>
            <a:r>
              <a:rPr lang="en-US" altLang="en-US" i="1" dirty="0"/>
              <a:t>(</a:t>
            </a:r>
            <a:r>
              <a:rPr lang="en-US" altLang="en-US" i="1" dirty="0" err="1"/>
              <a:t>sec_id</a:t>
            </a:r>
            <a:r>
              <a:rPr lang="en-US" altLang="en-US" i="1" dirty="0"/>
              <a:t>, building, </a:t>
            </a:r>
            <a:r>
              <a:rPr lang="en-US" altLang="en-US" i="1" dirty="0" err="1"/>
              <a:t>room_number</a:t>
            </a:r>
            <a:r>
              <a:rPr lang="en-US" altLang="en-US" i="1" dirty="0"/>
              <a:t>)</a:t>
            </a:r>
            <a:r>
              <a:rPr lang="en-US" altLang="en-US" dirty="0"/>
              <a:t> and </a:t>
            </a:r>
          </a:p>
          <a:p>
            <a:pPr lvl="1"/>
            <a:r>
              <a:rPr lang="en-US" altLang="en-US" i="1" dirty="0"/>
              <a:t>section(</a:t>
            </a:r>
            <a:r>
              <a:rPr lang="en-US" altLang="en-US" i="1" dirty="0" err="1"/>
              <a:t>course_id</a:t>
            </a:r>
            <a:r>
              <a:rPr lang="en-US" altLang="en-US" i="1" dirty="0"/>
              <a:t>, </a:t>
            </a:r>
            <a:r>
              <a:rPr lang="en-US" altLang="en-US" i="1" dirty="0" err="1"/>
              <a:t>sec_id</a:t>
            </a:r>
            <a:r>
              <a:rPr lang="en-US" altLang="en-US" i="1" dirty="0"/>
              <a:t>, semester, year) </a:t>
            </a:r>
          </a:p>
          <a:p>
            <a:pPr lvl="1">
              <a:buFont typeface="Monotype Sorts" pitchFamily="-84" charset="2"/>
              <a:buNone/>
            </a:pPr>
            <a:r>
              <a:rPr lang="en-US" altLang="en-US" dirty="0"/>
              <a:t>into one relation</a:t>
            </a:r>
          </a:p>
          <a:p>
            <a:pPr lvl="1"/>
            <a:r>
              <a:rPr lang="en-US" altLang="en-US" i="1" dirty="0"/>
              <a:t>section(</a:t>
            </a:r>
            <a:r>
              <a:rPr lang="en-US" altLang="en-US" i="1" dirty="0" err="1"/>
              <a:t>course_id</a:t>
            </a:r>
            <a:r>
              <a:rPr lang="en-US" altLang="en-US" i="1" dirty="0"/>
              <a:t>, </a:t>
            </a:r>
            <a:r>
              <a:rPr lang="en-US" altLang="en-US" i="1" dirty="0" err="1"/>
              <a:t>sec_id</a:t>
            </a:r>
            <a:r>
              <a:rPr lang="en-US" altLang="en-US" i="1" dirty="0"/>
              <a:t>, semester, year, </a:t>
            </a:r>
            <a:br>
              <a:rPr lang="en-US" altLang="en-US" i="1" dirty="0"/>
            </a:br>
            <a:r>
              <a:rPr lang="en-US" altLang="en-US" i="1" dirty="0"/>
              <a:t>               building, </a:t>
            </a:r>
            <a:r>
              <a:rPr lang="en-US" altLang="en-US" i="1" dirty="0" err="1"/>
              <a:t>room_number</a:t>
            </a:r>
            <a:r>
              <a:rPr lang="en-US" altLang="en-US" i="1" dirty="0"/>
              <a:t>)</a:t>
            </a:r>
            <a:endParaRPr lang="en-US" altLang="en-US" dirty="0"/>
          </a:p>
          <a:p>
            <a:r>
              <a:rPr lang="en-US" altLang="en-US" sz="1350" dirty="0"/>
              <a:t>No repetition in this case</a:t>
            </a:r>
          </a:p>
        </p:txBody>
      </p:sp>
      <p:sp>
        <p:nvSpPr>
          <p:cNvPr id="2" name="TextBox 1"/>
          <p:cNvSpPr txBox="1"/>
          <p:nvPr/>
        </p:nvSpPr>
        <p:spPr>
          <a:xfrm>
            <a:off x="1715610" y="912708"/>
            <a:ext cx="4985977" cy="473206"/>
          </a:xfrm>
          <a:prstGeom prst="rect">
            <a:avLst/>
          </a:prstGeom>
          <a:noFill/>
        </p:spPr>
        <p:txBody>
          <a:bodyPr wrap="square" rtlCol="0">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Not all combined schemas result in repetition of information</a:t>
            </a:r>
          </a:p>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3451435622"/>
      </p:ext>
    </p:extLst>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59170-757E-C440-9642-16AC6FE8A9B8}"/>
              </a:ext>
            </a:extLst>
          </p:cNvPr>
          <p:cNvSpPr>
            <a:spLocks noGrp="1"/>
          </p:cNvSpPr>
          <p:nvPr>
            <p:ph type="title"/>
          </p:nvPr>
        </p:nvSpPr>
        <p:spPr/>
        <p:txBody>
          <a:bodyPr/>
          <a:lstStyle/>
          <a:p>
            <a:r>
              <a:rPr lang="en-US" dirty="0"/>
              <a:t>SOLID (SW) Design Principle</a:t>
            </a:r>
          </a:p>
        </p:txBody>
      </p:sp>
      <p:pic>
        <p:nvPicPr>
          <p:cNvPr id="4" name="Picture 3">
            <a:extLst>
              <a:ext uri="{FF2B5EF4-FFF2-40B4-BE49-F238E27FC236}">
                <a16:creationId xmlns:a16="http://schemas.microsoft.com/office/drawing/2014/main" id="{A49D394F-0057-4140-B8FB-7F165F26BDDB}"/>
              </a:ext>
            </a:extLst>
          </p:cNvPr>
          <p:cNvPicPr>
            <a:picLocks noChangeAspect="1"/>
          </p:cNvPicPr>
          <p:nvPr/>
        </p:nvPicPr>
        <p:blipFill>
          <a:blip r:embed="rId2"/>
          <a:stretch>
            <a:fillRect/>
          </a:stretch>
        </p:blipFill>
        <p:spPr>
          <a:xfrm>
            <a:off x="76200" y="666750"/>
            <a:ext cx="5331029" cy="3659584"/>
          </a:xfrm>
          <a:prstGeom prst="rect">
            <a:avLst/>
          </a:prstGeom>
        </p:spPr>
      </p:pic>
      <p:sp>
        <p:nvSpPr>
          <p:cNvPr id="5" name="TextBox 4">
            <a:extLst>
              <a:ext uri="{FF2B5EF4-FFF2-40B4-BE49-F238E27FC236}">
                <a16:creationId xmlns:a16="http://schemas.microsoft.com/office/drawing/2014/main" id="{BD0E30BC-983D-914D-BD26-0CB386D0410D}"/>
              </a:ext>
            </a:extLst>
          </p:cNvPr>
          <p:cNvSpPr txBox="1"/>
          <p:nvPr/>
        </p:nvSpPr>
        <p:spPr>
          <a:xfrm>
            <a:off x="6324600" y="482084"/>
            <a:ext cx="2091406" cy="369332"/>
          </a:xfrm>
          <a:prstGeom prst="rect">
            <a:avLst/>
          </a:prstGeom>
          <a:noFill/>
        </p:spPr>
        <p:txBody>
          <a:bodyPr wrap="none" rtlCol="0">
            <a:spAutoFit/>
          </a:bodyPr>
          <a:lstStyle/>
          <a:p>
            <a:r>
              <a:rPr lang="en-US" dirty="0"/>
              <a:t>Single Responsibility</a:t>
            </a:r>
          </a:p>
        </p:txBody>
      </p:sp>
      <p:sp>
        <p:nvSpPr>
          <p:cNvPr id="6" name="Rounded Rectangle 5">
            <a:extLst>
              <a:ext uri="{FF2B5EF4-FFF2-40B4-BE49-F238E27FC236}">
                <a16:creationId xmlns:a16="http://schemas.microsoft.com/office/drawing/2014/main" id="{D644D206-C821-5849-B7FE-736766B090EA}"/>
              </a:ext>
            </a:extLst>
          </p:cNvPr>
          <p:cNvSpPr/>
          <p:nvPr/>
        </p:nvSpPr>
        <p:spPr>
          <a:xfrm>
            <a:off x="6185392" y="927616"/>
            <a:ext cx="2743200" cy="6096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app.py</a:t>
            </a:r>
            <a:br>
              <a:rPr lang="en-US" sz="1100" dirty="0"/>
            </a:br>
            <a:r>
              <a:rPr lang="en-US" sz="1100" dirty="0"/>
              <a:t>Convert REST/HTTP into</a:t>
            </a:r>
            <a:br>
              <a:rPr lang="en-US" sz="1100" dirty="0"/>
            </a:br>
            <a:r>
              <a:rPr lang="en-US" sz="1100" dirty="0"/>
              <a:t>Python API calls</a:t>
            </a:r>
          </a:p>
        </p:txBody>
      </p:sp>
      <p:sp>
        <p:nvSpPr>
          <p:cNvPr id="7" name="Rounded Rectangle 6">
            <a:extLst>
              <a:ext uri="{FF2B5EF4-FFF2-40B4-BE49-F238E27FC236}">
                <a16:creationId xmlns:a16="http://schemas.microsoft.com/office/drawing/2014/main" id="{4F4C9C7D-B80E-9848-AD18-B32F698CA857}"/>
              </a:ext>
            </a:extLst>
          </p:cNvPr>
          <p:cNvSpPr/>
          <p:nvPr/>
        </p:nvSpPr>
        <p:spPr>
          <a:xfrm>
            <a:off x="6185392" y="1882061"/>
            <a:ext cx="2743200" cy="6096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PeopleService.py</a:t>
            </a:r>
            <a:br>
              <a:rPr lang="en-US" sz="1100" dirty="0"/>
            </a:br>
            <a:r>
              <a:rPr lang="en-US" sz="1100" dirty="0"/>
              <a:t>Database independent application logic for </a:t>
            </a:r>
            <a:r>
              <a:rPr lang="en-US" sz="1100" dirty="0" err="1"/>
              <a:t>correctmanipulation</a:t>
            </a:r>
            <a:r>
              <a:rPr lang="en-US" sz="1100" dirty="0"/>
              <a:t> of people entities.</a:t>
            </a:r>
          </a:p>
        </p:txBody>
      </p:sp>
      <p:sp>
        <p:nvSpPr>
          <p:cNvPr id="8" name="Rounded Rectangle 7">
            <a:extLst>
              <a:ext uri="{FF2B5EF4-FFF2-40B4-BE49-F238E27FC236}">
                <a16:creationId xmlns:a16="http://schemas.microsoft.com/office/drawing/2014/main" id="{94562A05-F40E-4B44-9E81-519E4AE587F7}"/>
              </a:ext>
            </a:extLst>
          </p:cNvPr>
          <p:cNvSpPr/>
          <p:nvPr/>
        </p:nvSpPr>
        <p:spPr>
          <a:xfrm>
            <a:off x="6185392" y="2836506"/>
            <a:ext cx="2743200" cy="6096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PeopleDataService.py</a:t>
            </a:r>
            <a:br>
              <a:rPr lang="en-US" sz="1100" dirty="0"/>
            </a:br>
            <a:r>
              <a:rPr lang="en-US" sz="1100" dirty="0"/>
              <a:t>Code for interacting with the database.</a:t>
            </a:r>
          </a:p>
        </p:txBody>
      </p:sp>
      <p:sp>
        <p:nvSpPr>
          <p:cNvPr id="9" name="Can 8">
            <a:extLst>
              <a:ext uri="{FF2B5EF4-FFF2-40B4-BE49-F238E27FC236}">
                <a16:creationId xmlns:a16="http://schemas.microsoft.com/office/drawing/2014/main" id="{26604847-6528-5F4B-9AC0-09BE4AC19B86}"/>
              </a:ext>
            </a:extLst>
          </p:cNvPr>
          <p:cNvSpPr/>
          <p:nvPr/>
        </p:nvSpPr>
        <p:spPr>
          <a:xfrm>
            <a:off x="6816089" y="3790950"/>
            <a:ext cx="1481806" cy="762000"/>
          </a:xfrm>
          <a:prstGeom prst="can">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Database</a:t>
            </a:r>
          </a:p>
        </p:txBody>
      </p:sp>
      <p:cxnSp>
        <p:nvCxnSpPr>
          <p:cNvPr id="11" name="Straight Arrow Connector 10">
            <a:extLst>
              <a:ext uri="{FF2B5EF4-FFF2-40B4-BE49-F238E27FC236}">
                <a16:creationId xmlns:a16="http://schemas.microsoft.com/office/drawing/2014/main" id="{D74F0D0F-6309-4C4C-B2C2-A186806531CE}"/>
              </a:ext>
            </a:extLst>
          </p:cNvPr>
          <p:cNvCxnSpPr>
            <a:stCxn id="6" idx="2"/>
            <a:endCxn id="7" idx="0"/>
          </p:cNvCxnSpPr>
          <p:nvPr/>
        </p:nvCxnSpPr>
        <p:spPr>
          <a:xfrm>
            <a:off x="7556992" y="1537216"/>
            <a:ext cx="0" cy="344845"/>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4B7F3DAE-70F2-DD46-B388-14F3D817757A}"/>
              </a:ext>
            </a:extLst>
          </p:cNvPr>
          <p:cNvCxnSpPr>
            <a:stCxn id="7" idx="2"/>
            <a:endCxn id="8" idx="0"/>
          </p:cNvCxnSpPr>
          <p:nvPr/>
        </p:nvCxnSpPr>
        <p:spPr>
          <a:xfrm>
            <a:off x="7556992" y="2491661"/>
            <a:ext cx="0" cy="344845"/>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56392F9-218F-A844-924B-AF911CD79B3B}"/>
              </a:ext>
            </a:extLst>
          </p:cNvPr>
          <p:cNvCxnSpPr>
            <a:stCxn id="8" idx="2"/>
            <a:endCxn id="9" idx="1"/>
          </p:cNvCxnSpPr>
          <p:nvPr/>
        </p:nvCxnSpPr>
        <p:spPr>
          <a:xfrm>
            <a:off x="7556992" y="3446106"/>
            <a:ext cx="0" cy="344844"/>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6316781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HW3 (Project)</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To Be Refined and Simplified!</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9">
            <a:extLst>
              <a:ext uri="{FF2B5EF4-FFF2-40B4-BE49-F238E27FC236}">
                <a16:creationId xmlns:a16="http://schemas.microsoft.com/office/drawing/2014/main" id="{52311C9C-9105-48B1-9EDB-19AAB97C98D7}"/>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111</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(F21): Lecture 11: No SQL, Transaction, Query, Big Data</a:t>
            </a:r>
            <a:endPar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48423216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085E22-675F-524F-9123-2C69D04660DB}"/>
              </a:ext>
            </a:extLst>
          </p:cNvPr>
          <p:cNvSpPr>
            <a:spLocks noGrp="1"/>
          </p:cNvSpPr>
          <p:nvPr>
            <p:ph type="title"/>
          </p:nvPr>
        </p:nvSpPr>
        <p:spPr>
          <a:xfrm>
            <a:off x="172570" y="1121"/>
            <a:ext cx="8895230" cy="443198"/>
          </a:xfrm>
        </p:spPr>
        <p:txBody>
          <a:bodyPr/>
          <a:lstStyle/>
          <a:p>
            <a:r>
              <a:rPr lang="en-US" dirty="0"/>
              <a:t>Target Application/Project(s) – Reminder</a:t>
            </a:r>
          </a:p>
        </p:txBody>
      </p:sp>
      <p:pic>
        <p:nvPicPr>
          <p:cNvPr id="4" name="Picture 3">
            <a:extLst>
              <a:ext uri="{FF2B5EF4-FFF2-40B4-BE49-F238E27FC236}">
                <a16:creationId xmlns:a16="http://schemas.microsoft.com/office/drawing/2014/main" id="{DE66034E-D2C8-2645-B1E5-4211E8A909F7}"/>
              </a:ext>
            </a:extLst>
          </p:cNvPr>
          <p:cNvPicPr>
            <a:picLocks noChangeAspect="1"/>
          </p:cNvPicPr>
          <p:nvPr/>
        </p:nvPicPr>
        <p:blipFill>
          <a:blip r:embed="rId2"/>
          <a:stretch>
            <a:fillRect/>
          </a:stretch>
        </p:blipFill>
        <p:spPr>
          <a:xfrm>
            <a:off x="8366999" y="2237225"/>
            <a:ext cx="621133" cy="414294"/>
          </a:xfrm>
          <a:prstGeom prst="rect">
            <a:avLst/>
          </a:prstGeom>
        </p:spPr>
      </p:pic>
      <p:sp>
        <p:nvSpPr>
          <p:cNvPr id="5" name="Can 4">
            <a:extLst>
              <a:ext uri="{FF2B5EF4-FFF2-40B4-BE49-F238E27FC236}">
                <a16:creationId xmlns:a16="http://schemas.microsoft.com/office/drawing/2014/main" id="{3B2279CA-3448-AB4A-BC51-27EA33B8043F}"/>
              </a:ext>
            </a:extLst>
          </p:cNvPr>
          <p:cNvSpPr/>
          <p:nvPr/>
        </p:nvSpPr>
        <p:spPr>
          <a:xfrm>
            <a:off x="8322760" y="2103457"/>
            <a:ext cx="703172" cy="548062"/>
          </a:xfrm>
          <a:prstGeom prst="can">
            <a:avLst/>
          </a:prstGeom>
          <a:noFill/>
          <a:ln w="3810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A905CE1E-76DA-5D4F-ABBB-309D9E91BD9D}"/>
              </a:ext>
            </a:extLst>
          </p:cNvPr>
          <p:cNvPicPr>
            <a:picLocks noChangeAspect="1"/>
          </p:cNvPicPr>
          <p:nvPr/>
        </p:nvPicPr>
        <p:blipFill>
          <a:blip r:embed="rId3"/>
          <a:stretch>
            <a:fillRect/>
          </a:stretch>
        </p:blipFill>
        <p:spPr>
          <a:xfrm>
            <a:off x="7000526" y="2033655"/>
            <a:ext cx="617864" cy="617864"/>
          </a:xfrm>
          <a:prstGeom prst="rect">
            <a:avLst/>
          </a:prstGeom>
        </p:spPr>
      </p:pic>
      <p:grpSp>
        <p:nvGrpSpPr>
          <p:cNvPr id="2" name="Group 1">
            <a:extLst>
              <a:ext uri="{FF2B5EF4-FFF2-40B4-BE49-F238E27FC236}">
                <a16:creationId xmlns:a16="http://schemas.microsoft.com/office/drawing/2014/main" id="{323A89E5-0413-A94A-A88B-274BD4AFBAEC}"/>
              </a:ext>
            </a:extLst>
          </p:cNvPr>
          <p:cNvGrpSpPr/>
          <p:nvPr/>
        </p:nvGrpSpPr>
        <p:grpSpPr>
          <a:xfrm>
            <a:off x="8284960" y="1289069"/>
            <a:ext cx="703172" cy="632232"/>
            <a:chOff x="7789575" y="2922407"/>
            <a:chExt cx="703172" cy="632232"/>
          </a:xfrm>
        </p:grpSpPr>
        <p:pic>
          <p:nvPicPr>
            <p:cNvPr id="8" name="Picture 7">
              <a:extLst>
                <a:ext uri="{FF2B5EF4-FFF2-40B4-BE49-F238E27FC236}">
                  <a16:creationId xmlns:a16="http://schemas.microsoft.com/office/drawing/2014/main" id="{1CB80FCE-3A24-7140-8554-2BF6CB55E229}"/>
                </a:ext>
              </a:extLst>
            </p:cNvPr>
            <p:cNvPicPr>
              <a:picLocks noChangeAspect="1"/>
            </p:cNvPicPr>
            <p:nvPr/>
          </p:nvPicPr>
          <p:blipFill>
            <a:blip r:embed="rId4"/>
            <a:stretch>
              <a:fillRect/>
            </a:stretch>
          </p:blipFill>
          <p:spPr>
            <a:xfrm>
              <a:off x="7890835" y="2965486"/>
              <a:ext cx="552650" cy="538834"/>
            </a:xfrm>
            <a:prstGeom prst="rect">
              <a:avLst/>
            </a:prstGeom>
          </p:spPr>
        </p:pic>
        <p:sp>
          <p:nvSpPr>
            <p:cNvPr id="9" name="Can 8">
              <a:extLst>
                <a:ext uri="{FF2B5EF4-FFF2-40B4-BE49-F238E27FC236}">
                  <a16:creationId xmlns:a16="http://schemas.microsoft.com/office/drawing/2014/main" id="{D204FC67-0A07-D54D-9260-3B2ACFC0E8EC}"/>
                </a:ext>
              </a:extLst>
            </p:cNvPr>
            <p:cNvSpPr/>
            <p:nvPr/>
          </p:nvSpPr>
          <p:spPr>
            <a:xfrm>
              <a:off x="7789575" y="2922407"/>
              <a:ext cx="703172" cy="632232"/>
            </a:xfrm>
            <a:prstGeom prst="can">
              <a:avLst/>
            </a:prstGeom>
            <a:noFill/>
            <a:ln w="3810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0" name="Picture 9">
            <a:extLst>
              <a:ext uri="{FF2B5EF4-FFF2-40B4-BE49-F238E27FC236}">
                <a16:creationId xmlns:a16="http://schemas.microsoft.com/office/drawing/2014/main" id="{5D2FFF7A-5528-9446-AB1A-04AFB65F3653}"/>
              </a:ext>
            </a:extLst>
          </p:cNvPr>
          <p:cNvPicPr>
            <a:picLocks noChangeAspect="1"/>
          </p:cNvPicPr>
          <p:nvPr/>
        </p:nvPicPr>
        <p:blipFill>
          <a:blip r:embed="rId5"/>
          <a:stretch>
            <a:fillRect/>
          </a:stretch>
        </p:blipFill>
        <p:spPr>
          <a:xfrm>
            <a:off x="7000526" y="1474243"/>
            <a:ext cx="970525" cy="411909"/>
          </a:xfrm>
          <a:prstGeom prst="rect">
            <a:avLst/>
          </a:prstGeom>
        </p:spPr>
      </p:pic>
      <p:sp>
        <p:nvSpPr>
          <p:cNvPr id="11" name="Can 10">
            <a:extLst>
              <a:ext uri="{FF2B5EF4-FFF2-40B4-BE49-F238E27FC236}">
                <a16:creationId xmlns:a16="http://schemas.microsoft.com/office/drawing/2014/main" id="{1A5ED6AB-0915-2549-B12A-1A0EADBE2CAA}"/>
              </a:ext>
            </a:extLst>
          </p:cNvPr>
          <p:cNvSpPr/>
          <p:nvPr/>
        </p:nvSpPr>
        <p:spPr>
          <a:xfrm>
            <a:off x="8368214" y="2799507"/>
            <a:ext cx="703172" cy="548062"/>
          </a:xfrm>
          <a:prstGeom prst="can">
            <a:avLst/>
          </a:prstGeom>
          <a:noFill/>
          <a:ln w="3810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2" name="Picture 11">
            <a:extLst>
              <a:ext uri="{FF2B5EF4-FFF2-40B4-BE49-F238E27FC236}">
                <a16:creationId xmlns:a16="http://schemas.microsoft.com/office/drawing/2014/main" id="{4FE42320-AD4C-4C47-A38B-5F75A7989505}"/>
              </a:ext>
            </a:extLst>
          </p:cNvPr>
          <p:cNvPicPr>
            <a:picLocks noChangeAspect="1"/>
          </p:cNvPicPr>
          <p:nvPr/>
        </p:nvPicPr>
        <p:blipFill>
          <a:blip r:embed="rId6"/>
          <a:stretch>
            <a:fillRect/>
          </a:stretch>
        </p:blipFill>
        <p:spPr>
          <a:xfrm>
            <a:off x="8549169" y="2870030"/>
            <a:ext cx="341262" cy="443198"/>
          </a:xfrm>
          <a:prstGeom prst="rect">
            <a:avLst/>
          </a:prstGeom>
        </p:spPr>
      </p:pic>
      <p:pic>
        <p:nvPicPr>
          <p:cNvPr id="13" name="Picture 12">
            <a:extLst>
              <a:ext uri="{FF2B5EF4-FFF2-40B4-BE49-F238E27FC236}">
                <a16:creationId xmlns:a16="http://schemas.microsoft.com/office/drawing/2014/main" id="{2B8E8E83-75DD-3B4D-83C4-7AB074F85699}"/>
              </a:ext>
            </a:extLst>
          </p:cNvPr>
          <p:cNvPicPr>
            <a:picLocks noChangeAspect="1"/>
          </p:cNvPicPr>
          <p:nvPr/>
        </p:nvPicPr>
        <p:blipFill>
          <a:blip r:embed="rId7"/>
          <a:stretch>
            <a:fillRect/>
          </a:stretch>
        </p:blipFill>
        <p:spPr>
          <a:xfrm>
            <a:off x="7000526" y="2651519"/>
            <a:ext cx="703172" cy="719077"/>
          </a:xfrm>
          <a:prstGeom prst="rect">
            <a:avLst/>
          </a:prstGeom>
        </p:spPr>
      </p:pic>
      <p:cxnSp>
        <p:nvCxnSpPr>
          <p:cNvPr id="15" name="Straight Arrow Connector 14">
            <a:extLst>
              <a:ext uri="{FF2B5EF4-FFF2-40B4-BE49-F238E27FC236}">
                <a16:creationId xmlns:a16="http://schemas.microsoft.com/office/drawing/2014/main" id="{634590D2-3B14-5248-82F2-B28E0DD84C09}"/>
              </a:ext>
            </a:extLst>
          </p:cNvPr>
          <p:cNvCxnSpPr>
            <a:stCxn id="10" idx="3"/>
            <a:endCxn id="9" idx="2"/>
          </p:cNvCxnSpPr>
          <p:nvPr/>
        </p:nvCxnSpPr>
        <p:spPr>
          <a:xfrm flipV="1">
            <a:off x="7971051" y="1605185"/>
            <a:ext cx="313909" cy="7501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772DEA20-F6C8-594E-8072-53FEAFD3EAA7}"/>
              </a:ext>
            </a:extLst>
          </p:cNvPr>
          <p:cNvCxnSpPr>
            <a:cxnSpLocks/>
            <a:endCxn id="5" idx="2"/>
          </p:cNvCxnSpPr>
          <p:nvPr/>
        </p:nvCxnSpPr>
        <p:spPr>
          <a:xfrm>
            <a:off x="7546743" y="2342588"/>
            <a:ext cx="776017" cy="349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FAACDCFF-F99E-6B4F-A3AC-FC8B53BDE057}"/>
              </a:ext>
            </a:extLst>
          </p:cNvPr>
          <p:cNvCxnSpPr>
            <a:cxnSpLocks/>
            <a:endCxn id="11" idx="2"/>
          </p:cNvCxnSpPr>
          <p:nvPr/>
        </p:nvCxnSpPr>
        <p:spPr>
          <a:xfrm>
            <a:off x="7708308" y="3022428"/>
            <a:ext cx="659906" cy="5111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0" name="Rounded Rectangle 19">
            <a:extLst>
              <a:ext uri="{FF2B5EF4-FFF2-40B4-BE49-F238E27FC236}">
                <a16:creationId xmlns:a16="http://schemas.microsoft.com/office/drawing/2014/main" id="{3D700EFA-9E34-6F47-B5AE-2E35FA5B9F5E}"/>
              </a:ext>
            </a:extLst>
          </p:cNvPr>
          <p:cNvSpPr/>
          <p:nvPr/>
        </p:nvSpPr>
        <p:spPr>
          <a:xfrm>
            <a:off x="5486400" y="2731767"/>
            <a:ext cx="838200" cy="1958199"/>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DB</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Access</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Service</a:t>
            </a:r>
          </a:p>
        </p:txBody>
      </p:sp>
      <p:cxnSp>
        <p:nvCxnSpPr>
          <p:cNvPr id="21" name="Straight Arrow Connector 20">
            <a:extLst>
              <a:ext uri="{FF2B5EF4-FFF2-40B4-BE49-F238E27FC236}">
                <a16:creationId xmlns:a16="http://schemas.microsoft.com/office/drawing/2014/main" id="{07FC8F7E-29BE-AE44-A318-427260181E7D}"/>
              </a:ext>
            </a:extLst>
          </p:cNvPr>
          <p:cNvCxnSpPr>
            <a:cxnSpLocks/>
            <a:endCxn id="10" idx="1"/>
          </p:cNvCxnSpPr>
          <p:nvPr/>
        </p:nvCxnSpPr>
        <p:spPr>
          <a:xfrm flipV="1">
            <a:off x="6682810" y="1680198"/>
            <a:ext cx="317716" cy="105157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E52A7B46-1ED4-BC4A-81C9-88C9AE3E499E}"/>
              </a:ext>
            </a:extLst>
          </p:cNvPr>
          <p:cNvCxnSpPr>
            <a:cxnSpLocks/>
            <a:endCxn id="13" idx="1"/>
          </p:cNvCxnSpPr>
          <p:nvPr/>
        </p:nvCxnSpPr>
        <p:spPr>
          <a:xfrm>
            <a:off x="6728044" y="2797559"/>
            <a:ext cx="272482" cy="21349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81DB0519-D6AD-A540-B511-2EC42ABAF885}"/>
              </a:ext>
            </a:extLst>
          </p:cNvPr>
          <p:cNvCxnSpPr>
            <a:cxnSpLocks/>
            <a:endCxn id="6" idx="1"/>
          </p:cNvCxnSpPr>
          <p:nvPr/>
        </p:nvCxnSpPr>
        <p:spPr>
          <a:xfrm flipV="1">
            <a:off x="6690693" y="2342587"/>
            <a:ext cx="309833" cy="45807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7" name="Rounded Rectangle 26">
            <a:extLst>
              <a:ext uri="{FF2B5EF4-FFF2-40B4-BE49-F238E27FC236}">
                <a16:creationId xmlns:a16="http://schemas.microsoft.com/office/drawing/2014/main" id="{4F2E5155-AA05-5842-B393-1A393BECD971}"/>
              </a:ext>
            </a:extLst>
          </p:cNvPr>
          <p:cNvSpPr/>
          <p:nvPr/>
        </p:nvSpPr>
        <p:spPr>
          <a:xfrm>
            <a:off x="4028802" y="2731768"/>
            <a:ext cx="1339954" cy="594774"/>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Social</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Network</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Service</a:t>
            </a:r>
          </a:p>
        </p:txBody>
      </p:sp>
      <p:sp>
        <p:nvSpPr>
          <p:cNvPr id="28" name="Rounded Rectangle 27">
            <a:extLst>
              <a:ext uri="{FF2B5EF4-FFF2-40B4-BE49-F238E27FC236}">
                <a16:creationId xmlns:a16="http://schemas.microsoft.com/office/drawing/2014/main" id="{BB770619-6B08-FA4A-98F4-7A2090CEA438}"/>
              </a:ext>
            </a:extLst>
          </p:cNvPr>
          <p:cNvSpPr/>
          <p:nvPr/>
        </p:nvSpPr>
        <p:spPr>
          <a:xfrm>
            <a:off x="4028802" y="3396198"/>
            <a:ext cx="1339954" cy="594774"/>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Core Data</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Service</a:t>
            </a:r>
          </a:p>
        </p:txBody>
      </p:sp>
      <p:sp>
        <p:nvSpPr>
          <p:cNvPr id="29" name="Rounded Rectangle 28">
            <a:extLst>
              <a:ext uri="{FF2B5EF4-FFF2-40B4-BE49-F238E27FC236}">
                <a16:creationId xmlns:a16="http://schemas.microsoft.com/office/drawing/2014/main" id="{EEBA38E5-DED7-E94A-8C75-52BC243AF548}"/>
              </a:ext>
            </a:extLst>
          </p:cNvPr>
          <p:cNvSpPr/>
          <p:nvPr/>
        </p:nvSpPr>
        <p:spPr>
          <a:xfrm>
            <a:off x="4028802" y="4060629"/>
            <a:ext cx="1339954" cy="594774"/>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Comment</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Discussion</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Service</a:t>
            </a:r>
          </a:p>
        </p:txBody>
      </p:sp>
      <p:sp>
        <p:nvSpPr>
          <p:cNvPr id="30" name="Rounded Rectangle 29">
            <a:extLst>
              <a:ext uri="{FF2B5EF4-FFF2-40B4-BE49-F238E27FC236}">
                <a16:creationId xmlns:a16="http://schemas.microsoft.com/office/drawing/2014/main" id="{6F02171A-EB43-D940-97D3-9C1BA2405896}"/>
              </a:ext>
            </a:extLst>
          </p:cNvPr>
          <p:cNvSpPr/>
          <p:nvPr/>
        </p:nvSpPr>
        <p:spPr>
          <a:xfrm>
            <a:off x="3963933" y="2366344"/>
            <a:ext cx="2743200" cy="2346816"/>
          </a:xfrm>
          <a:prstGeom prst="round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tIns="0" rtlCol="0" anchor="t"/>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a:ea typeface="+mn-ea"/>
                <a:cs typeface="+mn-cs"/>
              </a:rPr>
              <a:t>Web Application</a:t>
            </a:r>
          </a:p>
        </p:txBody>
      </p:sp>
      <p:sp>
        <p:nvSpPr>
          <p:cNvPr id="31" name="Rounded Rectangle 30">
            <a:extLst>
              <a:ext uri="{FF2B5EF4-FFF2-40B4-BE49-F238E27FC236}">
                <a16:creationId xmlns:a16="http://schemas.microsoft.com/office/drawing/2014/main" id="{3B287B4A-699B-4544-A237-0F5AAF5D96F4}"/>
              </a:ext>
            </a:extLst>
          </p:cNvPr>
          <p:cNvSpPr/>
          <p:nvPr/>
        </p:nvSpPr>
        <p:spPr>
          <a:xfrm>
            <a:off x="5105400" y="477809"/>
            <a:ext cx="1207656" cy="1771117"/>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Data</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Insight</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Service</a:t>
            </a:r>
          </a:p>
        </p:txBody>
      </p:sp>
      <p:pic>
        <p:nvPicPr>
          <p:cNvPr id="44" name="Picture 43">
            <a:extLst>
              <a:ext uri="{FF2B5EF4-FFF2-40B4-BE49-F238E27FC236}">
                <a16:creationId xmlns:a16="http://schemas.microsoft.com/office/drawing/2014/main" id="{AC9AFB28-E588-5640-A0AB-906F73BEFB30}"/>
              </a:ext>
            </a:extLst>
          </p:cNvPr>
          <p:cNvPicPr>
            <a:picLocks noChangeAspect="1"/>
          </p:cNvPicPr>
          <p:nvPr/>
        </p:nvPicPr>
        <p:blipFill>
          <a:blip r:embed="rId8"/>
          <a:stretch>
            <a:fillRect/>
          </a:stretch>
        </p:blipFill>
        <p:spPr>
          <a:xfrm>
            <a:off x="607969" y="3815123"/>
            <a:ext cx="1336469" cy="833254"/>
          </a:xfrm>
          <a:prstGeom prst="rect">
            <a:avLst/>
          </a:prstGeom>
        </p:spPr>
      </p:pic>
      <p:cxnSp>
        <p:nvCxnSpPr>
          <p:cNvPr id="45" name="Straight Arrow Connector 44">
            <a:extLst>
              <a:ext uri="{FF2B5EF4-FFF2-40B4-BE49-F238E27FC236}">
                <a16:creationId xmlns:a16="http://schemas.microsoft.com/office/drawing/2014/main" id="{7BAB0E29-A376-764B-AFC1-22B9DA2B6870}"/>
              </a:ext>
            </a:extLst>
          </p:cNvPr>
          <p:cNvCxnSpPr>
            <a:cxnSpLocks/>
            <a:stCxn id="44" idx="3"/>
            <a:endCxn id="30" idx="1"/>
          </p:cNvCxnSpPr>
          <p:nvPr/>
        </p:nvCxnSpPr>
        <p:spPr>
          <a:xfrm flipV="1">
            <a:off x="1944438" y="3539752"/>
            <a:ext cx="2019495" cy="69199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47" name="Picture 46">
            <a:extLst>
              <a:ext uri="{FF2B5EF4-FFF2-40B4-BE49-F238E27FC236}">
                <a16:creationId xmlns:a16="http://schemas.microsoft.com/office/drawing/2014/main" id="{1019ACDA-6FD2-6C4B-A639-66271BAE4D00}"/>
              </a:ext>
            </a:extLst>
          </p:cNvPr>
          <p:cNvPicPr>
            <a:picLocks noChangeAspect="1"/>
          </p:cNvPicPr>
          <p:nvPr/>
        </p:nvPicPr>
        <p:blipFill>
          <a:blip r:embed="rId9"/>
          <a:stretch>
            <a:fillRect/>
          </a:stretch>
        </p:blipFill>
        <p:spPr>
          <a:xfrm>
            <a:off x="614743" y="2631662"/>
            <a:ext cx="951783" cy="920057"/>
          </a:xfrm>
          <a:prstGeom prst="rect">
            <a:avLst/>
          </a:prstGeom>
        </p:spPr>
      </p:pic>
      <p:cxnSp>
        <p:nvCxnSpPr>
          <p:cNvPr id="49" name="Straight Arrow Connector 48">
            <a:extLst>
              <a:ext uri="{FF2B5EF4-FFF2-40B4-BE49-F238E27FC236}">
                <a16:creationId xmlns:a16="http://schemas.microsoft.com/office/drawing/2014/main" id="{0DDCD8FE-CD8F-024E-8DA5-354B1956B654}"/>
              </a:ext>
            </a:extLst>
          </p:cNvPr>
          <p:cNvCxnSpPr>
            <a:cxnSpLocks/>
            <a:stCxn id="47" idx="3"/>
            <a:endCxn id="31" idx="1"/>
          </p:cNvCxnSpPr>
          <p:nvPr/>
        </p:nvCxnSpPr>
        <p:spPr>
          <a:xfrm flipV="1">
            <a:off x="1566526" y="1363368"/>
            <a:ext cx="3538874" cy="172832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21CF6A57-BB24-DA4D-968B-F4A522110BDE}"/>
              </a:ext>
            </a:extLst>
          </p:cNvPr>
          <p:cNvCxnSpPr>
            <a:cxnSpLocks/>
            <a:stCxn id="44" idx="3"/>
            <a:endCxn id="31" idx="1"/>
          </p:cNvCxnSpPr>
          <p:nvPr/>
        </p:nvCxnSpPr>
        <p:spPr>
          <a:xfrm flipV="1">
            <a:off x="1944438" y="1363368"/>
            <a:ext cx="3160962" cy="286838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A49DBCEA-EB2A-234F-AC67-5F14ED1EDAF6}"/>
              </a:ext>
            </a:extLst>
          </p:cNvPr>
          <p:cNvCxnSpPr>
            <a:cxnSpLocks/>
            <a:stCxn id="47" idx="3"/>
          </p:cNvCxnSpPr>
          <p:nvPr/>
        </p:nvCxnSpPr>
        <p:spPr>
          <a:xfrm>
            <a:off x="1566526" y="3091691"/>
            <a:ext cx="2380581" cy="61505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37" name="Picture 36">
            <a:extLst>
              <a:ext uri="{FF2B5EF4-FFF2-40B4-BE49-F238E27FC236}">
                <a16:creationId xmlns:a16="http://schemas.microsoft.com/office/drawing/2014/main" id="{973F6163-1CF7-E648-81AA-C63455C78415}"/>
              </a:ext>
            </a:extLst>
          </p:cNvPr>
          <p:cNvPicPr>
            <a:picLocks noChangeAspect="1"/>
          </p:cNvPicPr>
          <p:nvPr/>
        </p:nvPicPr>
        <p:blipFill>
          <a:blip r:embed="rId10"/>
          <a:stretch>
            <a:fillRect/>
          </a:stretch>
        </p:blipFill>
        <p:spPr>
          <a:xfrm>
            <a:off x="466434" y="1476562"/>
            <a:ext cx="1912206" cy="903490"/>
          </a:xfrm>
          <a:prstGeom prst="rect">
            <a:avLst/>
          </a:prstGeom>
        </p:spPr>
      </p:pic>
      <p:cxnSp>
        <p:nvCxnSpPr>
          <p:cNvPr id="52" name="Straight Arrow Connector 51">
            <a:extLst>
              <a:ext uri="{FF2B5EF4-FFF2-40B4-BE49-F238E27FC236}">
                <a16:creationId xmlns:a16="http://schemas.microsoft.com/office/drawing/2014/main" id="{29022E84-FD05-D743-ADD3-9D385FC29B99}"/>
              </a:ext>
            </a:extLst>
          </p:cNvPr>
          <p:cNvCxnSpPr>
            <a:cxnSpLocks/>
            <a:stCxn id="37" idx="3"/>
          </p:cNvCxnSpPr>
          <p:nvPr/>
        </p:nvCxnSpPr>
        <p:spPr>
          <a:xfrm flipV="1">
            <a:off x="2378640" y="1329878"/>
            <a:ext cx="2685937" cy="59842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82AFC14B-4191-D244-8290-4D95E6E25BBC}"/>
              </a:ext>
            </a:extLst>
          </p:cNvPr>
          <p:cNvCxnSpPr>
            <a:cxnSpLocks/>
            <a:stCxn id="37" idx="3"/>
            <a:endCxn id="30" idx="1"/>
          </p:cNvCxnSpPr>
          <p:nvPr/>
        </p:nvCxnSpPr>
        <p:spPr>
          <a:xfrm>
            <a:off x="2378640" y="1928307"/>
            <a:ext cx="1585293" cy="161144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E2162E63-795C-4CFB-A480-A8BCA0B6C3A3}"/>
              </a:ext>
            </a:extLst>
          </p:cNvPr>
          <p:cNvCxnSpPr>
            <a:cxnSpLocks/>
            <a:stCxn id="10" idx="1"/>
          </p:cNvCxnSpPr>
          <p:nvPr/>
        </p:nvCxnSpPr>
        <p:spPr>
          <a:xfrm flipH="1" flipV="1">
            <a:off x="6320940" y="1540136"/>
            <a:ext cx="679586" cy="14006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1E665381-6E29-4E99-B020-81960E4BAE3E}"/>
              </a:ext>
            </a:extLst>
          </p:cNvPr>
          <p:cNvCxnSpPr>
            <a:cxnSpLocks/>
            <a:stCxn id="6" idx="1"/>
          </p:cNvCxnSpPr>
          <p:nvPr/>
        </p:nvCxnSpPr>
        <p:spPr>
          <a:xfrm flipH="1" flipV="1">
            <a:off x="6313056" y="1551459"/>
            <a:ext cx="687470" cy="79112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5F76716D-08E0-4D0F-8AAA-E7820FA05CC2}"/>
              </a:ext>
            </a:extLst>
          </p:cNvPr>
          <p:cNvCxnSpPr>
            <a:cxnSpLocks/>
          </p:cNvCxnSpPr>
          <p:nvPr/>
        </p:nvCxnSpPr>
        <p:spPr>
          <a:xfrm flipH="1" flipV="1">
            <a:off x="6336010" y="1734225"/>
            <a:ext cx="684588" cy="113605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1787131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78BB23-91F3-1C4E-87B5-5CF51F0B4995}"/>
              </a:ext>
            </a:extLst>
          </p:cNvPr>
          <p:cNvSpPr>
            <a:spLocks noGrp="1"/>
          </p:cNvSpPr>
          <p:nvPr>
            <p:ph idx="1"/>
          </p:nvPr>
        </p:nvSpPr>
        <p:spPr/>
        <p:txBody>
          <a:bodyPr/>
          <a:lstStyle/>
          <a:p>
            <a:r>
              <a:rPr lang="en-US" dirty="0"/>
              <a:t>That diagram was pretty confusing.</a:t>
            </a:r>
          </a:p>
          <a:p>
            <a:r>
              <a:rPr lang="en-US" dirty="0"/>
              <a:t>Basically, what it comes down to is that there will be major subsystems:</a:t>
            </a:r>
          </a:p>
          <a:p>
            <a:pPr marL="800100" lvl="1" indent="-342900">
              <a:buFont typeface="+mj-lt"/>
              <a:buAutoNum type="arabicPeriod"/>
            </a:pPr>
            <a:r>
              <a:rPr lang="en-US" dirty="0"/>
              <a:t>Interactive web application for viewing, navigating and updating data.</a:t>
            </a:r>
            <a:br>
              <a:rPr lang="en-US" dirty="0"/>
            </a:br>
            <a:r>
              <a:rPr lang="en-US" dirty="0"/>
              <a:t>The updates have to preserve </a:t>
            </a:r>
            <a:r>
              <a:rPr lang="en-US" i="1" dirty="0"/>
              <a:t>semantic constraints</a:t>
            </a:r>
            <a:r>
              <a:rPr lang="en-US" dirty="0"/>
              <a:t> and correctness.</a:t>
            </a:r>
          </a:p>
          <a:p>
            <a:pPr marL="800100" lvl="1" indent="-342900">
              <a:buFont typeface="+mj-lt"/>
              <a:buAutoNum type="arabicPeriod"/>
            </a:pPr>
            <a:r>
              <a:rPr lang="en-US" dirty="0"/>
              <a:t>A decision support warehouse/lake that allows us to explore data and get insights.</a:t>
            </a:r>
          </a:p>
          <a:p>
            <a:r>
              <a:rPr lang="en-US" dirty="0"/>
              <a:t>Programming and non-programming tracks will get experience with both, but</a:t>
            </a:r>
          </a:p>
          <a:p>
            <a:pPr lvl="1"/>
            <a:r>
              <a:rPr lang="en-US" dirty="0"/>
              <a:t>Non-programming track focuses on data engineering needed to produce (2).</a:t>
            </a:r>
          </a:p>
          <a:p>
            <a:pPr lvl="1"/>
            <a:r>
              <a:rPr lang="en-US" dirty="0"/>
              <a:t>Programming track will focus on (1). </a:t>
            </a:r>
          </a:p>
          <a:p>
            <a:r>
              <a:rPr lang="en-US" dirty="0"/>
              <a:t>We will use is </a:t>
            </a:r>
            <a:r>
              <a:rPr lang="en-US" i="1" dirty="0"/>
              <a:t>IMDB and Game of Thrones </a:t>
            </a:r>
            <a:r>
              <a:rPr lang="en-US" dirty="0"/>
              <a:t>because:</a:t>
            </a:r>
          </a:p>
          <a:p>
            <a:pPr lvl="1"/>
            <a:r>
              <a:rPr lang="en-US" dirty="0"/>
              <a:t>It has aspects and tasks interesting to both tracks.</a:t>
            </a:r>
          </a:p>
          <a:p>
            <a:pPr lvl="1"/>
            <a:r>
              <a:rPr lang="en-US" dirty="0"/>
              <a:t>We have an existing data set that we have been using.</a:t>
            </a:r>
          </a:p>
          <a:p>
            <a:pPr lvl="1"/>
            <a:r>
              <a:rPr lang="en-US" dirty="0"/>
              <a:t>There are interesting additional sources of data and use cases.</a:t>
            </a:r>
          </a:p>
        </p:txBody>
      </p:sp>
      <p:sp>
        <p:nvSpPr>
          <p:cNvPr id="3" name="Title 2">
            <a:extLst>
              <a:ext uri="{FF2B5EF4-FFF2-40B4-BE49-F238E27FC236}">
                <a16:creationId xmlns:a16="http://schemas.microsoft.com/office/drawing/2014/main" id="{61B77F4C-EB35-9649-AA81-1B028EDF50F9}"/>
              </a:ext>
            </a:extLst>
          </p:cNvPr>
          <p:cNvSpPr>
            <a:spLocks noGrp="1"/>
          </p:cNvSpPr>
          <p:nvPr>
            <p:ph type="title"/>
          </p:nvPr>
        </p:nvSpPr>
        <p:spPr/>
        <p:txBody>
          <a:bodyPr/>
          <a:lstStyle/>
          <a:p>
            <a:r>
              <a:rPr lang="en-US" dirty="0"/>
              <a:t>Target Application/Project – Reminder (Lecture 1)</a:t>
            </a:r>
          </a:p>
        </p:txBody>
      </p:sp>
    </p:spTree>
    <p:extLst>
      <p:ext uri="{BB962C8B-B14F-4D97-AF65-F5344CB8AC3E}">
        <p14:creationId xmlns:p14="http://schemas.microsoft.com/office/powerpoint/2010/main" val="284843991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Operational System (Web Application)</a:t>
            </a:r>
          </a:p>
        </p:txBody>
      </p:sp>
      <p:sp>
        <p:nvSpPr>
          <p:cNvPr id="9" name="TextBox 9">
            <a:extLst>
              <a:ext uri="{FF2B5EF4-FFF2-40B4-BE49-F238E27FC236}">
                <a16:creationId xmlns:a16="http://schemas.microsoft.com/office/drawing/2014/main" id="{9F64D918-A2C2-48D3-97C0-B61B76F3B07E}"/>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114</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(F21): Lecture 11: No SQL, Transaction, Query, Big Data</a:t>
            </a:r>
            <a:endPar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6688322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A4BF2-B4C5-3845-9791-7AD9040A890E}"/>
              </a:ext>
            </a:extLst>
          </p:cNvPr>
          <p:cNvSpPr>
            <a:spLocks noGrp="1"/>
          </p:cNvSpPr>
          <p:nvPr>
            <p:ph idx="1"/>
          </p:nvPr>
        </p:nvSpPr>
        <p:spPr/>
        <p:txBody>
          <a:bodyPr/>
          <a:lstStyle/>
          <a:p>
            <a:r>
              <a:rPr lang="en-US" sz="1800" dirty="0"/>
              <a:t>We must build a system that supports ... ... operations in a ... ...</a:t>
            </a:r>
          </a:p>
          <a:p>
            <a:r>
              <a:rPr lang="en-US" sz="1800" dirty="0"/>
              <a:t>We will design, develop, test and deploy the system iteratively and continuously.</a:t>
            </a:r>
          </a:p>
          <a:p>
            <a:r>
              <a:rPr lang="en-US" sz="1800" dirty="0"/>
              <a:t>There are four core domains.</a:t>
            </a:r>
          </a:p>
          <a:p>
            <a:endParaRPr lang="en-US" sz="1800" dirty="0"/>
          </a:p>
          <a:p>
            <a:endParaRPr lang="en-US" sz="1800" dirty="0"/>
          </a:p>
          <a:p>
            <a:endParaRPr lang="en-US" sz="1800" dirty="0"/>
          </a:p>
          <a:p>
            <a:endParaRPr lang="en-US" sz="1800" dirty="0"/>
          </a:p>
          <a:p>
            <a:br>
              <a:rPr lang="en-US" sz="1800" dirty="0"/>
            </a:br>
            <a:r>
              <a:rPr lang="en-US" sz="1800" dirty="0"/>
              <a:t>The processes are iterative, with continuous extension and details.</a:t>
            </a:r>
          </a:p>
          <a:p>
            <a:r>
              <a:rPr lang="en-US" sz="1800" dirty="0"/>
              <a:t>We will start implementing various </a:t>
            </a:r>
            <a:r>
              <a:rPr lang="en-US" sz="1800" i="1" dirty="0"/>
              <a:t>user stories.</a:t>
            </a:r>
            <a:r>
              <a:rPr lang="en-US" sz="1800" dirty="0"/>
              <a:t> Implementation requires:</a:t>
            </a:r>
          </a:p>
          <a:p>
            <a:pPr lvl="1"/>
            <a:r>
              <a:rPr lang="en-US" sz="1600" dirty="0"/>
              <a:t>Web UI</a:t>
            </a:r>
          </a:p>
          <a:p>
            <a:pPr lvl="1"/>
            <a:r>
              <a:rPr lang="en-US" sz="1600" dirty="0"/>
              <a:t>Paths</a:t>
            </a:r>
          </a:p>
          <a:p>
            <a:pPr lvl="1"/>
            <a:r>
              <a:rPr lang="en-US" sz="1600" dirty="0"/>
              <a:t>Data model and operations. </a:t>
            </a:r>
          </a:p>
        </p:txBody>
      </p:sp>
      <p:sp>
        <p:nvSpPr>
          <p:cNvPr id="3" name="Title 2">
            <a:extLst>
              <a:ext uri="{FF2B5EF4-FFF2-40B4-BE49-F238E27FC236}">
                <a16:creationId xmlns:a16="http://schemas.microsoft.com/office/drawing/2014/main" id="{67751B44-594B-9D4F-A437-724F334EB5DD}"/>
              </a:ext>
            </a:extLst>
          </p:cNvPr>
          <p:cNvSpPr>
            <a:spLocks noGrp="1"/>
          </p:cNvSpPr>
          <p:nvPr>
            <p:ph type="title"/>
          </p:nvPr>
        </p:nvSpPr>
        <p:spPr/>
        <p:txBody>
          <a:bodyPr/>
          <a:lstStyle/>
          <a:p>
            <a:r>
              <a:rPr lang="en-US" sz="2800" dirty="0"/>
              <a:t>Problem Statement – Modified (Lecture 1 Reminder)</a:t>
            </a:r>
          </a:p>
        </p:txBody>
      </p:sp>
      <p:pic>
        <p:nvPicPr>
          <p:cNvPr id="4" name="Picture 3">
            <a:extLst>
              <a:ext uri="{FF2B5EF4-FFF2-40B4-BE49-F238E27FC236}">
                <a16:creationId xmlns:a16="http://schemas.microsoft.com/office/drawing/2014/main" id="{1D203946-C946-6248-A5C9-D7E37B5090B4}"/>
              </a:ext>
            </a:extLst>
          </p:cNvPr>
          <p:cNvPicPr>
            <a:picLocks noChangeAspect="1"/>
          </p:cNvPicPr>
          <p:nvPr/>
        </p:nvPicPr>
        <p:blipFill>
          <a:blip r:embed="rId2"/>
          <a:stretch>
            <a:fillRect/>
          </a:stretch>
        </p:blipFill>
        <p:spPr>
          <a:xfrm>
            <a:off x="914400" y="1736802"/>
            <a:ext cx="6248400" cy="1407490"/>
          </a:xfrm>
          <a:prstGeom prst="rect">
            <a:avLst/>
          </a:prstGeom>
        </p:spPr>
      </p:pic>
      <p:sp>
        <p:nvSpPr>
          <p:cNvPr id="5" name="TextBox 4">
            <a:extLst>
              <a:ext uri="{FF2B5EF4-FFF2-40B4-BE49-F238E27FC236}">
                <a16:creationId xmlns:a16="http://schemas.microsoft.com/office/drawing/2014/main" id="{4F75F2E1-61D1-6549-9315-217ECD48D18F}"/>
              </a:ext>
            </a:extLst>
          </p:cNvPr>
          <p:cNvSpPr txBox="1"/>
          <p:nvPr/>
        </p:nvSpPr>
        <p:spPr>
          <a:xfrm>
            <a:off x="7332445" y="1840382"/>
            <a:ext cx="1489510" cy="1200329"/>
          </a:xfrm>
          <a:prstGeom prst="rect">
            <a:avLst/>
          </a:prstGeom>
          <a:noFill/>
        </p:spPr>
        <p:txBody>
          <a:bodyPr wrap="none" rtlCol="0">
            <a:spAutoFit/>
          </a:bodyPr>
          <a:lstStyle/>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In this course,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We focus on the</a:t>
            </a:r>
            <a:b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data dimension.</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We will get some</a:t>
            </a:r>
            <a:b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insight into the</a:t>
            </a:r>
            <a:b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other dimensions.</a:t>
            </a:r>
          </a:p>
        </p:txBody>
      </p:sp>
    </p:spTree>
    <p:extLst>
      <p:ext uri="{BB962C8B-B14F-4D97-AF65-F5344CB8AC3E}">
        <p14:creationId xmlns:p14="http://schemas.microsoft.com/office/powerpoint/2010/main" val="94183735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A8EA949-B0AE-4295-812E-8DE2B8E53C73}"/>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66B939FD-1104-CD4E-B187-F4D5D3736BFC}"/>
              </a:ext>
            </a:extLst>
          </p:cNvPr>
          <p:cNvSpPr>
            <a:spLocks noGrp="1"/>
          </p:cNvSpPr>
          <p:nvPr>
            <p:ph type="title"/>
          </p:nvPr>
        </p:nvSpPr>
        <p:spPr/>
        <p:txBody>
          <a:bodyPr/>
          <a:lstStyle/>
          <a:p>
            <a:r>
              <a:rPr lang="en-US" dirty="0"/>
              <a:t>Web Application – Operational System</a:t>
            </a:r>
          </a:p>
        </p:txBody>
      </p:sp>
      <p:pic>
        <p:nvPicPr>
          <p:cNvPr id="2" name="Picture 1">
            <a:extLst>
              <a:ext uri="{FF2B5EF4-FFF2-40B4-BE49-F238E27FC236}">
                <a16:creationId xmlns:a16="http://schemas.microsoft.com/office/drawing/2014/main" id="{8081776C-EEEB-864F-8A44-A835AF178F68}"/>
              </a:ext>
            </a:extLst>
          </p:cNvPr>
          <p:cNvPicPr>
            <a:picLocks noChangeAspect="1"/>
          </p:cNvPicPr>
          <p:nvPr/>
        </p:nvPicPr>
        <p:blipFill>
          <a:blip r:embed="rId2"/>
          <a:stretch>
            <a:fillRect/>
          </a:stretch>
        </p:blipFill>
        <p:spPr>
          <a:xfrm>
            <a:off x="158618" y="617600"/>
            <a:ext cx="6568509" cy="3908299"/>
          </a:xfrm>
          <a:prstGeom prst="rect">
            <a:avLst/>
          </a:prstGeom>
        </p:spPr>
      </p:pic>
      <p:cxnSp>
        <p:nvCxnSpPr>
          <p:cNvPr id="8" name="Straight Arrow Connector 7">
            <a:extLst>
              <a:ext uri="{FF2B5EF4-FFF2-40B4-BE49-F238E27FC236}">
                <a16:creationId xmlns:a16="http://schemas.microsoft.com/office/drawing/2014/main" id="{6172DB78-1FB2-734F-B35D-430B60544193}"/>
              </a:ext>
            </a:extLst>
          </p:cNvPr>
          <p:cNvCxnSpPr>
            <a:cxnSpLocks/>
          </p:cNvCxnSpPr>
          <p:nvPr/>
        </p:nvCxnSpPr>
        <p:spPr>
          <a:xfrm flipH="1">
            <a:off x="6019801" y="2209116"/>
            <a:ext cx="637344" cy="8198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684149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951AC12-97DD-544B-AE3A-2350C94CCC72}"/>
              </a:ext>
            </a:extLst>
          </p:cNvPr>
          <p:cNvSpPr>
            <a:spLocks noGrp="1"/>
          </p:cNvSpPr>
          <p:nvPr>
            <p:ph idx="1"/>
          </p:nvPr>
        </p:nvSpPr>
        <p:spPr/>
        <p:txBody>
          <a:bodyPr/>
          <a:lstStyle/>
          <a:p>
            <a:r>
              <a:rPr lang="en-US" sz="1800" dirty="0"/>
              <a:t>“In software development and product management, a user story is an informal, natural language description of one or more features of a software system. User stories are often written from the perspective of an end user or user of a system. ” (</a:t>
            </a:r>
            <a:r>
              <a:rPr lang="en-US" sz="1800" dirty="0">
                <a:hlinkClick r:id="rId2"/>
              </a:rPr>
              <a:t>https://en.wikipedia.org/wiki/User_story</a:t>
            </a:r>
            <a:r>
              <a:rPr lang="en-US" sz="1800" dirty="0"/>
              <a:t>)</a:t>
            </a:r>
          </a:p>
          <a:p>
            <a:r>
              <a:rPr lang="en-US" sz="1800" dirty="0"/>
              <a:t>Example user stories that I need to implement for the operational system:</a:t>
            </a:r>
          </a:p>
          <a:p>
            <a:pPr lvl="1"/>
            <a:r>
              <a:rPr lang="en-US" sz="1600" dirty="0"/>
              <a:t>”As a fantasy team manager, I want to search for players based on career stats.”</a:t>
            </a:r>
          </a:p>
          <a:p>
            <a:pPr lvl="1"/>
            <a:r>
              <a:rPr lang="en-US" sz="1600" dirty="0"/>
              <a:t>“As a fantasy team manager, I want to add a player to my fantasy team.</a:t>
            </a:r>
          </a:p>
          <a:p>
            <a:pPr lvl="1"/>
            <a:r>
              <a:rPr lang="en-US" sz="1600" dirty="0"/>
              <a:t>etc.</a:t>
            </a:r>
          </a:p>
          <a:p>
            <a:r>
              <a:rPr lang="en-US" sz="1800" dirty="0"/>
              <a:t>I need to implement:</a:t>
            </a:r>
          </a:p>
          <a:p>
            <a:pPr lvl="1"/>
            <a:r>
              <a:rPr lang="en-US" sz="1600" dirty="0"/>
              <a:t>UI</a:t>
            </a:r>
          </a:p>
          <a:p>
            <a:pPr lvl="1"/>
            <a:r>
              <a:rPr lang="en-US" sz="1600" dirty="0"/>
              <a:t>Application logic</a:t>
            </a:r>
          </a:p>
          <a:p>
            <a:pPr lvl="1"/>
            <a:r>
              <a:rPr lang="en-US" sz="1600" dirty="0"/>
              <a:t>Database tables.</a:t>
            </a:r>
          </a:p>
        </p:txBody>
      </p:sp>
      <p:sp>
        <p:nvSpPr>
          <p:cNvPr id="5" name="Title 4">
            <a:extLst>
              <a:ext uri="{FF2B5EF4-FFF2-40B4-BE49-F238E27FC236}">
                <a16:creationId xmlns:a16="http://schemas.microsoft.com/office/drawing/2014/main" id="{BC598D01-8B80-7C4C-A43C-97D975F6D1E6}"/>
              </a:ext>
            </a:extLst>
          </p:cNvPr>
          <p:cNvSpPr>
            <a:spLocks noGrp="1"/>
          </p:cNvSpPr>
          <p:nvPr>
            <p:ph type="title"/>
          </p:nvPr>
        </p:nvSpPr>
        <p:spPr/>
        <p:txBody>
          <a:bodyPr/>
          <a:lstStyle/>
          <a:p>
            <a:r>
              <a:rPr lang="en-US" dirty="0"/>
              <a:t>User Story</a:t>
            </a:r>
          </a:p>
        </p:txBody>
      </p:sp>
      <p:pic>
        <p:nvPicPr>
          <p:cNvPr id="2" name="Picture 1">
            <a:extLst>
              <a:ext uri="{FF2B5EF4-FFF2-40B4-BE49-F238E27FC236}">
                <a16:creationId xmlns:a16="http://schemas.microsoft.com/office/drawing/2014/main" id="{F75F4C59-DD2A-A242-9DAE-7C7EF674D70C}"/>
              </a:ext>
            </a:extLst>
          </p:cNvPr>
          <p:cNvPicPr>
            <a:picLocks noChangeAspect="1"/>
          </p:cNvPicPr>
          <p:nvPr/>
        </p:nvPicPr>
        <p:blipFill>
          <a:blip r:embed="rId3"/>
          <a:stretch>
            <a:fillRect/>
          </a:stretch>
        </p:blipFill>
        <p:spPr>
          <a:xfrm>
            <a:off x="3733800" y="2746641"/>
            <a:ext cx="4648200" cy="1891337"/>
          </a:xfrm>
          <a:prstGeom prst="rect">
            <a:avLst/>
          </a:prstGeom>
        </p:spPr>
      </p:pic>
    </p:spTree>
    <p:extLst>
      <p:ext uri="{BB962C8B-B14F-4D97-AF65-F5344CB8AC3E}">
        <p14:creationId xmlns:p14="http://schemas.microsoft.com/office/powerpoint/2010/main" val="21880128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D139E7-17D8-6F4D-80A4-00AC732E10E3}"/>
              </a:ext>
            </a:extLst>
          </p:cNvPr>
          <p:cNvSpPr>
            <a:spLocks noGrp="1"/>
          </p:cNvSpPr>
          <p:nvPr>
            <p:ph idx="1"/>
          </p:nvPr>
        </p:nvSpPr>
        <p:spPr>
          <a:xfrm>
            <a:off x="86284" y="2392616"/>
            <a:ext cx="8839200" cy="2253963"/>
          </a:xfrm>
        </p:spPr>
        <p:txBody>
          <a:bodyPr/>
          <a:lstStyle/>
          <a:p>
            <a:r>
              <a:rPr lang="en-US" sz="1400" dirty="0"/>
              <a:t>Resources: (https://restful-</a:t>
            </a:r>
            <a:r>
              <a:rPr lang="en-US" sz="1400" dirty="0" err="1"/>
              <a:t>api</a:t>
            </a:r>
            <a:r>
              <a:rPr lang="en-US" sz="1400" dirty="0"/>
              <a:t>-</a:t>
            </a:r>
            <a:r>
              <a:rPr lang="en-US" sz="1400" dirty="0" err="1"/>
              <a:t>design.readthedocs.io</a:t>
            </a:r>
            <a:r>
              <a:rPr lang="en-US" sz="1400" dirty="0"/>
              <a:t>/</a:t>
            </a:r>
            <a:r>
              <a:rPr lang="en-US" sz="1400" dirty="0" err="1"/>
              <a:t>en</a:t>
            </a:r>
            <a:r>
              <a:rPr lang="en-US" sz="1400" dirty="0"/>
              <a:t>/latest/</a:t>
            </a:r>
            <a:r>
              <a:rPr lang="en-US" sz="1400" dirty="0" err="1"/>
              <a:t>resources.html</a:t>
            </a:r>
            <a:r>
              <a:rPr lang="en-US" sz="1400" dirty="0"/>
              <a:t>)</a:t>
            </a:r>
          </a:p>
          <a:p>
            <a:pPr lvl="1"/>
            <a:r>
              <a:rPr lang="en-US" sz="1200" dirty="0"/>
              <a:t>The fundamental concept in any RESTful API is the resource. A resource is an object with a type, associated data, relationships to other resources, and a set of methods that operate on it.</a:t>
            </a:r>
          </a:p>
          <a:p>
            <a:pPr lvl="1"/>
            <a:r>
              <a:rPr lang="en-US" sz="1200" dirty="0"/>
              <a:t>... ... information that describes available resources types, their behavior, and their relationships the resource model of an API. The resource model can be viewed as the RESTful mapping of the application data model.</a:t>
            </a:r>
          </a:p>
          <a:p>
            <a:r>
              <a:rPr lang="en-US" sz="1400" dirty="0"/>
              <a:t>APIs:</a:t>
            </a:r>
          </a:p>
          <a:p>
            <a:pPr lvl="1"/>
            <a:r>
              <a:rPr lang="en-US" sz="1200" dirty="0"/>
              <a:t>... ... APIs expose functionality of an application or service that exists independently of the API. (DFF comment – the data)</a:t>
            </a:r>
          </a:p>
          <a:p>
            <a:pPr lvl="1"/>
            <a:r>
              <a:rPr lang="en-US" sz="1200" dirty="0"/>
              <a:t>Understanding enough of the important details of the application for which an API is to be created, so that an informed decision can be made as to what functionality needs to be exposed ... ...</a:t>
            </a:r>
          </a:p>
          <a:p>
            <a:pPr lvl="1"/>
            <a:r>
              <a:rPr lang="en-US" sz="1200" dirty="0"/>
              <a:t>Modeling this functionality in an API that addresses all use cases that come up in the real world ... ...</a:t>
            </a:r>
          </a:p>
          <a:p>
            <a:endParaRPr lang="en-US" sz="1400" dirty="0"/>
          </a:p>
        </p:txBody>
      </p:sp>
      <p:sp>
        <p:nvSpPr>
          <p:cNvPr id="3" name="Title 2">
            <a:extLst>
              <a:ext uri="{FF2B5EF4-FFF2-40B4-BE49-F238E27FC236}">
                <a16:creationId xmlns:a16="http://schemas.microsoft.com/office/drawing/2014/main" id="{8857B600-0782-AF47-9506-86A5ACE6715E}"/>
              </a:ext>
            </a:extLst>
          </p:cNvPr>
          <p:cNvSpPr>
            <a:spLocks noGrp="1"/>
          </p:cNvSpPr>
          <p:nvPr>
            <p:ph type="title"/>
          </p:nvPr>
        </p:nvSpPr>
        <p:spPr/>
        <p:txBody>
          <a:bodyPr/>
          <a:lstStyle/>
          <a:p>
            <a:r>
              <a:rPr lang="en-US" dirty="0"/>
              <a:t>Simple Example – A Resource</a:t>
            </a:r>
          </a:p>
        </p:txBody>
      </p:sp>
      <p:pic>
        <p:nvPicPr>
          <p:cNvPr id="4" name="Picture 3">
            <a:extLst>
              <a:ext uri="{FF2B5EF4-FFF2-40B4-BE49-F238E27FC236}">
                <a16:creationId xmlns:a16="http://schemas.microsoft.com/office/drawing/2014/main" id="{DCBCE7B2-4122-1546-9B19-39D1CE35EB22}"/>
              </a:ext>
            </a:extLst>
          </p:cNvPr>
          <p:cNvPicPr>
            <a:picLocks noChangeAspect="1"/>
          </p:cNvPicPr>
          <p:nvPr/>
        </p:nvPicPr>
        <p:blipFill>
          <a:blip r:embed="rId2"/>
          <a:stretch>
            <a:fillRect/>
          </a:stretch>
        </p:blipFill>
        <p:spPr>
          <a:xfrm>
            <a:off x="19455" y="666750"/>
            <a:ext cx="3574915" cy="1600200"/>
          </a:xfrm>
          <a:prstGeom prst="rect">
            <a:avLst/>
          </a:prstGeom>
        </p:spPr>
      </p:pic>
      <p:sp>
        <p:nvSpPr>
          <p:cNvPr id="5" name="Rectangle 4">
            <a:extLst>
              <a:ext uri="{FF2B5EF4-FFF2-40B4-BE49-F238E27FC236}">
                <a16:creationId xmlns:a16="http://schemas.microsoft.com/office/drawing/2014/main" id="{0DD33EE1-96AB-5445-A240-22112BAEFA31}"/>
              </a:ext>
            </a:extLst>
          </p:cNvPr>
          <p:cNvSpPr/>
          <p:nvPr/>
        </p:nvSpPr>
        <p:spPr>
          <a:xfrm>
            <a:off x="-1621" y="444319"/>
            <a:ext cx="3659221"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https://restful-</a:t>
            </a:r>
            <a:r>
              <a:rPr kumimoji="0" lang="en-US" sz="10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api</a:t>
            </a:r>
            <a:r>
              <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10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design.readthedocs.io</a:t>
            </a:r>
            <a:r>
              <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10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en</a:t>
            </a:r>
            <a:r>
              <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rPr>
              <a:t>/latest/</a:t>
            </a:r>
            <a:r>
              <a:rPr kumimoji="0" lang="en-US" sz="10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resources.html</a:t>
            </a:r>
            <a:endPar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pic>
        <p:nvPicPr>
          <p:cNvPr id="6" name="Picture 5">
            <a:extLst>
              <a:ext uri="{FF2B5EF4-FFF2-40B4-BE49-F238E27FC236}">
                <a16:creationId xmlns:a16="http://schemas.microsoft.com/office/drawing/2014/main" id="{08EAC36C-F2B0-8F47-8788-696B02297963}"/>
              </a:ext>
            </a:extLst>
          </p:cNvPr>
          <p:cNvPicPr>
            <a:picLocks noChangeAspect="1"/>
          </p:cNvPicPr>
          <p:nvPr/>
        </p:nvPicPr>
        <p:blipFill>
          <a:blip r:embed="rId3"/>
          <a:stretch>
            <a:fillRect/>
          </a:stretch>
        </p:blipFill>
        <p:spPr>
          <a:xfrm>
            <a:off x="4038600" y="496921"/>
            <a:ext cx="4064073" cy="1869395"/>
          </a:xfrm>
          <a:prstGeom prst="rect">
            <a:avLst/>
          </a:prstGeom>
        </p:spPr>
      </p:pic>
      <p:cxnSp>
        <p:nvCxnSpPr>
          <p:cNvPr id="8" name="Straight Arrow Connector 7">
            <a:extLst>
              <a:ext uri="{FF2B5EF4-FFF2-40B4-BE49-F238E27FC236}">
                <a16:creationId xmlns:a16="http://schemas.microsoft.com/office/drawing/2014/main" id="{6B6636BC-AF02-B648-B4F3-BBCB6E355924}"/>
              </a:ext>
            </a:extLst>
          </p:cNvPr>
          <p:cNvCxnSpPr/>
          <p:nvPr/>
        </p:nvCxnSpPr>
        <p:spPr>
          <a:xfrm flipH="1">
            <a:off x="4191000" y="2190750"/>
            <a:ext cx="38100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CD04C581-A01C-BF4D-A289-EF2B209D524B}"/>
              </a:ext>
            </a:extLst>
          </p:cNvPr>
          <p:cNvSpPr txBox="1"/>
          <p:nvPr/>
        </p:nvSpPr>
        <p:spPr>
          <a:xfrm>
            <a:off x="8001000" y="1729829"/>
            <a:ext cx="1064715" cy="769441"/>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70C0"/>
                </a:solidFill>
                <a:effectLst/>
                <a:uLnTx/>
                <a:uFillTx/>
                <a:latin typeface="Calibri" charset="0"/>
                <a:ea typeface="ＭＳ Ｐゴシック" charset="-128"/>
                <a:cs typeface="+mn-cs"/>
              </a:rPr>
              <a:t>Interaction</a:t>
            </a:r>
            <a:br>
              <a:rPr kumimoji="0" lang="en-US" sz="1100" b="0" i="0" u="none" strike="noStrike" kern="1200" cap="none" spc="0" normalizeH="0" baseline="0" noProof="0" dirty="0">
                <a:ln>
                  <a:noFill/>
                </a:ln>
                <a:solidFill>
                  <a:srgbClr val="0070C0"/>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srgbClr val="0070C0"/>
                </a:solidFill>
                <a:effectLst/>
                <a:uLnTx/>
                <a:uFillTx/>
                <a:latin typeface="Calibri" charset="0"/>
                <a:ea typeface="ＭＳ Ｐゴシック" charset="-128"/>
                <a:cs typeface="+mn-cs"/>
              </a:rPr>
              <a:t>flow is</a:t>
            </a:r>
            <a:br>
              <a:rPr kumimoji="0" lang="en-US" sz="1100" b="0" i="0" u="none" strike="noStrike" kern="1200" cap="none" spc="0" normalizeH="0" baseline="0" noProof="0" dirty="0">
                <a:ln>
                  <a:noFill/>
                </a:ln>
                <a:solidFill>
                  <a:srgbClr val="0070C0"/>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srgbClr val="0070C0"/>
                </a:solidFill>
                <a:effectLst/>
                <a:uLnTx/>
                <a:uFillTx/>
                <a:latin typeface="Calibri" charset="0"/>
                <a:ea typeface="ＭＳ Ｐゴシック" charset="-128"/>
                <a:cs typeface="+mn-cs"/>
              </a:rPr>
              <a:t>right-to-left</a:t>
            </a:r>
            <a:br>
              <a:rPr kumimoji="0" lang="en-US" sz="1100" b="0" i="0" u="none" strike="noStrike" kern="1200" cap="none" spc="0" normalizeH="0" baseline="0" noProof="0" dirty="0">
                <a:ln>
                  <a:noFill/>
                </a:ln>
                <a:solidFill>
                  <a:srgbClr val="0070C0"/>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srgbClr val="0070C0"/>
                </a:solidFill>
                <a:effectLst/>
                <a:uLnTx/>
                <a:uFillTx/>
                <a:latin typeface="Calibri" charset="0"/>
                <a:ea typeface="ＭＳ Ｐゴシック" charset="-128"/>
                <a:cs typeface="+mn-cs"/>
              </a:rPr>
              <a:t>in this diagram.</a:t>
            </a:r>
          </a:p>
        </p:txBody>
      </p:sp>
    </p:spTree>
    <p:extLst>
      <p:ext uri="{BB962C8B-B14F-4D97-AF65-F5344CB8AC3E}">
        <p14:creationId xmlns:p14="http://schemas.microsoft.com/office/powerpoint/2010/main" val="344638387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A7D9B3-1A64-134D-B4AA-60181D7E37FC}"/>
              </a:ext>
            </a:extLst>
          </p:cNvPr>
          <p:cNvSpPr>
            <a:spLocks noGrp="1"/>
          </p:cNvSpPr>
          <p:nvPr>
            <p:ph idx="1"/>
          </p:nvPr>
        </p:nvSpPr>
        <p:spPr/>
        <p:txBody>
          <a:bodyPr/>
          <a:lstStyle/>
          <a:p>
            <a:r>
              <a:rPr lang="en-US" sz="1800" dirty="0"/>
              <a:t>Definitions:</a:t>
            </a:r>
          </a:p>
          <a:p>
            <a:pPr lvl="1"/>
            <a:r>
              <a:rPr lang="en-US" sz="1600" dirty="0"/>
              <a:t>“In computer programming, create, read, update, and delete[1] (CRUD) are the four basic functions of persistent storage.”</a:t>
            </a:r>
          </a:p>
          <a:p>
            <a:pPr lvl="1"/>
            <a:r>
              <a:rPr lang="en-US" sz="1600" dirty="0"/>
              <a:t>“The acronym CRUD refers to all of the major functions that are implemented in relational database applications. Each letter in the acronym can map to a standard Structured Query Language (SQL) statement, Hypertext Transfer Protocol (HTTP) method (this is typically used to build RESTful APIs[5]) or Data Distribution Service (DDS) operation.”</a:t>
            </a:r>
          </a:p>
        </p:txBody>
      </p:sp>
      <p:sp>
        <p:nvSpPr>
          <p:cNvPr id="3" name="Title 2">
            <a:extLst>
              <a:ext uri="{FF2B5EF4-FFF2-40B4-BE49-F238E27FC236}">
                <a16:creationId xmlns:a16="http://schemas.microsoft.com/office/drawing/2014/main" id="{D4315A38-7C11-B343-932D-AC7E6F9DAD6A}"/>
              </a:ext>
            </a:extLst>
          </p:cNvPr>
          <p:cNvSpPr>
            <a:spLocks noGrp="1"/>
          </p:cNvSpPr>
          <p:nvPr>
            <p:ph type="title"/>
          </p:nvPr>
        </p:nvSpPr>
        <p:spPr/>
        <p:txBody>
          <a:bodyPr/>
          <a:lstStyle/>
          <a:p>
            <a:r>
              <a:rPr lang="en-US" dirty="0"/>
              <a:t>CRUD </a:t>
            </a:r>
            <a:r>
              <a:rPr lang="en-US" sz="1600" dirty="0"/>
              <a:t>(https://</a:t>
            </a:r>
            <a:r>
              <a:rPr lang="en-US" sz="1600" dirty="0" err="1"/>
              <a:t>en.wikipedia.org</a:t>
            </a:r>
            <a:r>
              <a:rPr lang="en-US" sz="1600" dirty="0"/>
              <a:t>/wiki/Create,_read,_</a:t>
            </a:r>
            <a:r>
              <a:rPr lang="en-US" sz="1600" dirty="0" err="1"/>
              <a:t>update_and_delete</a:t>
            </a:r>
            <a:r>
              <a:rPr lang="en-US" sz="1600" dirty="0"/>
              <a:t>)</a:t>
            </a:r>
            <a:endParaRPr lang="en-US" dirty="0"/>
          </a:p>
        </p:txBody>
      </p:sp>
      <p:pic>
        <p:nvPicPr>
          <p:cNvPr id="4" name="Picture 3">
            <a:extLst>
              <a:ext uri="{FF2B5EF4-FFF2-40B4-BE49-F238E27FC236}">
                <a16:creationId xmlns:a16="http://schemas.microsoft.com/office/drawing/2014/main" id="{2FF8C415-AAF6-CB41-AA82-653669F559FC}"/>
              </a:ext>
            </a:extLst>
          </p:cNvPr>
          <p:cNvPicPr>
            <a:picLocks noChangeAspect="1"/>
          </p:cNvPicPr>
          <p:nvPr/>
        </p:nvPicPr>
        <p:blipFill>
          <a:blip r:embed="rId2"/>
          <a:stretch>
            <a:fillRect/>
          </a:stretch>
        </p:blipFill>
        <p:spPr>
          <a:xfrm>
            <a:off x="145915" y="2625657"/>
            <a:ext cx="3627549" cy="1981200"/>
          </a:xfrm>
          <a:prstGeom prst="rect">
            <a:avLst/>
          </a:prstGeom>
        </p:spPr>
      </p:pic>
      <p:sp>
        <p:nvSpPr>
          <p:cNvPr id="5" name="Content Placeholder 1">
            <a:extLst>
              <a:ext uri="{FF2B5EF4-FFF2-40B4-BE49-F238E27FC236}">
                <a16:creationId xmlns:a16="http://schemas.microsoft.com/office/drawing/2014/main" id="{9B217ADF-BEE5-3040-9604-20C967EDCAD9}"/>
              </a:ext>
            </a:extLst>
          </p:cNvPr>
          <p:cNvSpPr txBox="1">
            <a:spLocks/>
          </p:cNvSpPr>
          <p:nvPr/>
        </p:nvSpPr>
        <p:spPr>
          <a:xfrm>
            <a:off x="3886200" y="2571750"/>
            <a:ext cx="5029200" cy="1981200"/>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base" latinLnBrk="0" hangingPunct="1">
              <a:lnSpc>
                <a:spcPct val="100000"/>
              </a:lnSpc>
              <a:spcBef>
                <a:spcPts val="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Do not worry about Data Distribution Service.</a:t>
            </a:r>
          </a:p>
          <a:p>
            <a:pPr marL="342900" marR="0" lvl="0" indent="-342900" algn="l" defTabSz="457200" rtl="0" eaLnBrk="1" fontAlgn="base" latinLnBrk="0" hangingPunct="1">
              <a:lnSpc>
                <a:spcPct val="100000"/>
              </a:lnSpc>
              <a:spcBef>
                <a:spcPts val="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For our purposes HTTP – REST</a:t>
            </a:r>
          </a:p>
          <a:p>
            <a:pPr marL="342900" marR="0" lvl="0" indent="-342900" algn="l" defTabSz="457200" rtl="0" eaLnBrk="1" fontAlgn="base" latinLnBrk="0" hangingPunct="1">
              <a:lnSpc>
                <a:spcPct val="100000"/>
              </a:lnSpc>
              <a:spcBef>
                <a:spcPts val="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Entity Set:</a:t>
            </a:r>
          </a:p>
          <a:p>
            <a:pPr marL="742950" marR="0" lvl="1" indent="-285750" algn="l" defTabSz="457200" rtl="0" eaLnBrk="1" fontAlgn="base" latinLnBrk="0" hangingPunct="1">
              <a:lnSpc>
                <a:spcPct val="100000"/>
              </a:lnSpc>
              <a:spcBef>
                <a:spcPts val="0"/>
              </a:spcBef>
              <a:spcAft>
                <a:spcPct val="0"/>
              </a:spcAft>
              <a:buClrTx/>
              <a:buSzTx/>
              <a:buFont typeface="Arial" charset="0"/>
              <a:buChar char="–"/>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Table in SQL</a:t>
            </a:r>
          </a:p>
          <a:p>
            <a:pPr marL="742950" marR="0" lvl="1" indent="-285750" algn="l" defTabSz="457200" rtl="0" eaLnBrk="1" fontAlgn="base" latinLnBrk="0" hangingPunct="1">
              <a:lnSpc>
                <a:spcPct val="100000"/>
              </a:lnSpc>
              <a:spcBef>
                <a:spcPts val="0"/>
              </a:spcBef>
              <a:spcAft>
                <a:spcPct val="0"/>
              </a:spcAft>
              <a:buClrTx/>
              <a:buSzTx/>
              <a:buFont typeface="Arial" charset="0"/>
              <a:buChar char="–"/>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Collection Resource in REST.</a:t>
            </a:r>
          </a:p>
          <a:p>
            <a:pPr marL="342900" marR="0" lvl="0" indent="-342900" algn="l" defTabSz="457200" rtl="0" eaLnBrk="1" fontAlgn="base" latinLnBrk="0" hangingPunct="1">
              <a:lnSpc>
                <a:spcPct val="100000"/>
              </a:lnSpc>
              <a:spcBef>
                <a:spcPts val="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Entity:</a:t>
            </a:r>
          </a:p>
          <a:p>
            <a:pPr marL="742950" marR="0" lvl="1" indent="-285750" algn="l" defTabSz="457200" rtl="0" eaLnBrk="1" fontAlgn="base" latinLnBrk="0" hangingPunct="1">
              <a:lnSpc>
                <a:spcPct val="100000"/>
              </a:lnSpc>
              <a:spcBef>
                <a:spcPts val="0"/>
              </a:spcBef>
              <a:spcAft>
                <a:spcPct val="0"/>
              </a:spcAft>
              <a:buClrTx/>
              <a:buSzTx/>
              <a:buFont typeface="Arial" charset="0"/>
              <a:buChar char="–"/>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Row in SQL</a:t>
            </a:r>
          </a:p>
          <a:p>
            <a:pPr marL="742950" marR="0" lvl="1" indent="-285750" algn="l" defTabSz="457200" rtl="0" eaLnBrk="1" fontAlgn="base" latinLnBrk="0" hangingPunct="1">
              <a:lnSpc>
                <a:spcPct val="100000"/>
              </a:lnSpc>
              <a:spcBef>
                <a:spcPts val="0"/>
              </a:spcBef>
              <a:spcAft>
                <a:spcPct val="0"/>
              </a:spcAft>
              <a:buClrTx/>
              <a:buSzTx/>
              <a:buFont typeface="Arial" charset="0"/>
              <a:buChar char="–"/>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Resource in REST</a:t>
            </a:r>
          </a:p>
          <a:p>
            <a:pPr marL="342900" marR="0" lvl="0" indent="-342900" algn="l" defTabSz="457200" rtl="0" eaLnBrk="1" fontAlgn="base" latinLnBrk="0" hangingPunct="1">
              <a:lnSpc>
                <a:spcPct val="100000"/>
              </a:lnSpc>
              <a:spcBef>
                <a:spcPts val="0"/>
              </a:spcBef>
              <a:spcAft>
                <a:spcPct val="0"/>
              </a:spcAft>
              <a:buClrTx/>
              <a:buSzTx/>
              <a:buFont typeface="Arial" charset="0"/>
              <a:buChar char="•"/>
              <a:tabLst/>
              <a:defRPr/>
            </a:pPr>
            <a:endPar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455057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6"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ea typeface="ＭＳ Ｐゴシック" pitchFamily="34" charset="-128"/>
              </a:rPr>
              <a:t>Decomposition</a:t>
            </a:r>
          </a:p>
        </p:txBody>
      </p:sp>
      <p:sp>
        <p:nvSpPr>
          <p:cNvPr id="10243" name="Rectangle 3"/>
          <p:cNvSpPr>
            <a:spLocks noGrp="1" noChangeArrowheads="1"/>
          </p:cNvSpPr>
          <p:nvPr>
            <p:ph type="body" idx="1"/>
          </p:nvPr>
        </p:nvSpPr>
        <p:spPr>
          <a:xfrm>
            <a:off x="1719263" y="820341"/>
            <a:ext cx="5695811" cy="3883819"/>
          </a:xfrm>
        </p:spPr>
        <p:txBody>
          <a:bodyPr/>
          <a:lstStyle/>
          <a:p>
            <a:r>
              <a:rPr lang="en-US" altLang="en-US" dirty="0"/>
              <a:t>The only way to avoid the repetition-of-information problem in the </a:t>
            </a:r>
            <a:r>
              <a:rPr lang="en-US" altLang="en-US" dirty="0" err="1"/>
              <a:t>i</a:t>
            </a:r>
            <a:r>
              <a:rPr lang="en-US" altLang="en-US" i="1" dirty="0" err="1"/>
              <a:t>n_dep</a:t>
            </a:r>
            <a:r>
              <a:rPr lang="en-US" altLang="en-US" dirty="0"/>
              <a:t> schema is to decompose it into two schemas – instructor and </a:t>
            </a:r>
            <a:r>
              <a:rPr lang="en-US" altLang="en-US" i="1" dirty="0"/>
              <a:t>department </a:t>
            </a:r>
            <a:r>
              <a:rPr lang="en-US" altLang="en-US" dirty="0"/>
              <a:t>schemas.</a:t>
            </a:r>
          </a:p>
          <a:p>
            <a:r>
              <a:rPr lang="en-US" altLang="en-US" dirty="0"/>
              <a:t>Not all decompositions are good.  Suppose we decompose</a:t>
            </a:r>
          </a:p>
          <a:p>
            <a:pPr>
              <a:buFont typeface="Monotype Sorts" pitchFamily="-84" charset="2"/>
              <a:buNone/>
            </a:pPr>
            <a:br>
              <a:rPr lang="en-US" altLang="en-US" dirty="0"/>
            </a:br>
            <a:r>
              <a:rPr lang="en-US" altLang="en-US" dirty="0"/>
              <a:t>       </a:t>
            </a:r>
            <a:r>
              <a:rPr lang="en-US" altLang="en-US" i="1" dirty="0"/>
              <a:t>employee(ID, name, street, city, salary)</a:t>
            </a:r>
            <a:r>
              <a:rPr lang="en-US" altLang="en-US" dirty="0"/>
              <a:t>  </a:t>
            </a:r>
          </a:p>
          <a:p>
            <a:pPr>
              <a:buFont typeface="Monotype Sorts" pitchFamily="-84" charset="2"/>
              <a:buNone/>
            </a:pPr>
            <a:r>
              <a:rPr lang="en-US" altLang="en-US" dirty="0"/>
              <a:t>       into</a:t>
            </a:r>
          </a:p>
          <a:p>
            <a:pPr>
              <a:buFont typeface="Monotype Sorts" pitchFamily="-84" charset="2"/>
              <a:buNone/>
            </a:pPr>
            <a:r>
              <a:rPr lang="en-US" altLang="en-US" dirty="0"/>
              <a:t>	       </a:t>
            </a:r>
            <a:r>
              <a:rPr lang="en-US" altLang="en-US" i="1" dirty="0"/>
              <a:t>employee1</a:t>
            </a:r>
            <a:r>
              <a:rPr lang="en-US" altLang="en-US" dirty="0"/>
              <a:t> (</a:t>
            </a:r>
            <a:r>
              <a:rPr lang="en-US" altLang="en-US" i="1" dirty="0"/>
              <a:t>ID</a:t>
            </a:r>
            <a:r>
              <a:rPr lang="en-US" altLang="en-US" dirty="0"/>
              <a:t>, </a:t>
            </a:r>
            <a:r>
              <a:rPr lang="en-US" altLang="en-US" i="1" dirty="0"/>
              <a:t>name</a:t>
            </a:r>
            <a:r>
              <a:rPr lang="en-US" altLang="en-US" dirty="0"/>
              <a:t>)</a:t>
            </a:r>
          </a:p>
          <a:p>
            <a:pPr>
              <a:buFont typeface="Monotype Sorts" pitchFamily="-84" charset="2"/>
              <a:buNone/>
            </a:pPr>
            <a:r>
              <a:rPr lang="en-US" altLang="en-US" dirty="0"/>
              <a:t>	       </a:t>
            </a:r>
            <a:r>
              <a:rPr lang="en-US" altLang="en-US" i="1" dirty="0"/>
              <a:t>employee2</a:t>
            </a:r>
            <a:r>
              <a:rPr lang="en-US" altLang="en-US" dirty="0"/>
              <a:t> (</a:t>
            </a:r>
            <a:r>
              <a:rPr lang="en-US" altLang="en-US" i="1" dirty="0"/>
              <a:t>name</a:t>
            </a:r>
            <a:r>
              <a:rPr lang="en-US" altLang="en-US" dirty="0"/>
              <a:t>, </a:t>
            </a:r>
            <a:r>
              <a:rPr lang="en-US" altLang="en-US" i="1" dirty="0"/>
              <a:t>street, city, salary</a:t>
            </a:r>
            <a:r>
              <a:rPr lang="en-US" altLang="en-US" dirty="0"/>
              <a:t>)</a:t>
            </a:r>
          </a:p>
          <a:p>
            <a:pPr>
              <a:buFont typeface="Monotype Sorts" pitchFamily="-84" charset="2"/>
              <a:buNone/>
            </a:pPr>
            <a:endParaRPr lang="en-US" altLang="en-US" dirty="0"/>
          </a:p>
          <a:p>
            <a:pPr>
              <a:buFont typeface="Monotype Sorts" pitchFamily="-84" charset="2"/>
              <a:buNone/>
            </a:pPr>
            <a:r>
              <a:rPr lang="en-US" altLang="en-US" dirty="0"/>
              <a:t>      The problem arises when we have two employees with the same name</a:t>
            </a:r>
          </a:p>
          <a:p>
            <a:r>
              <a:rPr lang="en-US" altLang="en-US" dirty="0"/>
              <a:t>The next slide shows how we lose information -- we cannot reconstruct the original </a:t>
            </a:r>
            <a:r>
              <a:rPr lang="en-US" altLang="en-US" i="1" dirty="0"/>
              <a:t>employee</a:t>
            </a:r>
            <a:r>
              <a:rPr lang="en-US" altLang="en-US" dirty="0"/>
              <a:t> relation -- and so, this is a </a:t>
            </a:r>
            <a:r>
              <a:rPr lang="en-US" altLang="en-US" b="1" dirty="0">
                <a:solidFill>
                  <a:srgbClr val="002060"/>
                </a:solidFill>
              </a:rPr>
              <a:t>lossy decomposition</a:t>
            </a:r>
            <a:r>
              <a:rPr lang="en-US" altLang="en-US" dirty="0"/>
              <a:t>.</a:t>
            </a:r>
          </a:p>
          <a:p>
            <a:pPr lvl="1">
              <a:buFont typeface="Monotype Sorts" pitchFamily="-84" charset="2"/>
              <a:buNone/>
            </a:pPr>
            <a:endParaRPr lang="en-US" altLang="en-US" sz="1500" i="1" dirty="0"/>
          </a:p>
          <a:p>
            <a:pPr lvl="1">
              <a:buFont typeface="Monotype Sorts" pitchFamily="-84" charset="2"/>
              <a:buNone/>
            </a:pPr>
            <a:endParaRPr lang="en-US" altLang="en-US" dirty="0"/>
          </a:p>
        </p:txBody>
      </p:sp>
    </p:spTree>
    <p:extLst>
      <p:ext uri="{BB962C8B-B14F-4D97-AF65-F5344CB8AC3E}">
        <p14:creationId xmlns:p14="http://schemas.microsoft.com/office/powerpoint/2010/main" val="225044239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3592C9-EFFA-BE48-BC57-0DAD5F74C11F}"/>
              </a:ext>
            </a:extLst>
          </p:cNvPr>
          <p:cNvSpPr>
            <a:spLocks noGrp="1"/>
          </p:cNvSpPr>
          <p:nvPr>
            <p:ph idx="1"/>
          </p:nvPr>
        </p:nvSpPr>
        <p:spPr/>
        <p:txBody>
          <a:bodyPr/>
          <a:lstStyle/>
          <a:p>
            <a:r>
              <a:rPr lang="en-US" sz="1400" dirty="0"/>
              <a:t>“A REST API is a way for two computer systems to communicate over HTTP in a similar way to web browsers and servers. Sharing data between two or more systems has always been a fundamental requirement of software development.)</a:t>
            </a:r>
          </a:p>
          <a:p>
            <a:r>
              <a:rPr lang="en-US" sz="1400" dirty="0"/>
              <a:t>“Like any other architectural style, REST also does have it’s own 6 guiding constraints which must be satisfied if an interface needs to be referred as RESTful.”</a:t>
            </a:r>
          </a:p>
        </p:txBody>
      </p:sp>
      <p:sp>
        <p:nvSpPr>
          <p:cNvPr id="3" name="Title 2">
            <a:extLst>
              <a:ext uri="{FF2B5EF4-FFF2-40B4-BE49-F238E27FC236}">
                <a16:creationId xmlns:a16="http://schemas.microsoft.com/office/drawing/2014/main" id="{5E1FFF33-15C3-3340-8665-70F3F60CD030}"/>
              </a:ext>
            </a:extLst>
          </p:cNvPr>
          <p:cNvSpPr>
            <a:spLocks noGrp="1"/>
          </p:cNvSpPr>
          <p:nvPr>
            <p:ph type="title"/>
          </p:nvPr>
        </p:nvSpPr>
        <p:spPr/>
        <p:txBody>
          <a:bodyPr/>
          <a:lstStyle/>
          <a:p>
            <a:r>
              <a:rPr lang="en-US" dirty="0"/>
              <a:t>REST API Definition</a:t>
            </a:r>
          </a:p>
        </p:txBody>
      </p:sp>
      <p:pic>
        <p:nvPicPr>
          <p:cNvPr id="4" name="Picture 3">
            <a:extLst>
              <a:ext uri="{FF2B5EF4-FFF2-40B4-BE49-F238E27FC236}">
                <a16:creationId xmlns:a16="http://schemas.microsoft.com/office/drawing/2014/main" id="{E0C11EA8-3015-F440-A116-DEBAB36A4F39}"/>
              </a:ext>
            </a:extLst>
          </p:cNvPr>
          <p:cNvPicPr>
            <a:picLocks noChangeAspect="1"/>
          </p:cNvPicPr>
          <p:nvPr/>
        </p:nvPicPr>
        <p:blipFill>
          <a:blip r:embed="rId2"/>
          <a:stretch>
            <a:fillRect/>
          </a:stretch>
        </p:blipFill>
        <p:spPr>
          <a:xfrm>
            <a:off x="76200" y="666207"/>
            <a:ext cx="5349498" cy="3924843"/>
          </a:xfrm>
          <a:prstGeom prst="rect">
            <a:avLst/>
          </a:prstGeom>
        </p:spPr>
      </p:pic>
      <p:sp>
        <p:nvSpPr>
          <p:cNvPr id="5" name="Content Placeholder 1">
            <a:extLst>
              <a:ext uri="{FF2B5EF4-FFF2-40B4-BE49-F238E27FC236}">
                <a16:creationId xmlns:a16="http://schemas.microsoft.com/office/drawing/2014/main" id="{8F334BCD-CB15-494F-8D5B-AD979AA1D4CA}"/>
              </a:ext>
            </a:extLst>
          </p:cNvPr>
          <p:cNvSpPr txBox="1">
            <a:spLocks/>
          </p:cNvSpPr>
          <p:nvPr/>
        </p:nvSpPr>
        <p:spPr>
          <a:xfrm>
            <a:off x="5562600" y="1962150"/>
            <a:ext cx="3472774" cy="2722845"/>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Tx/>
              <a:buSzTx/>
              <a:buFont typeface="Arial" charset="0"/>
              <a:buNone/>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Open API Definition</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400" b="0" i="0" u="none" strike="noStrike" kern="1200" cap="none" spc="0" normalizeH="0" baseline="0" noProof="0" dirty="0">
                <a:ln>
                  <a:noFill/>
                </a:ln>
                <a:solidFill>
                  <a:srgbClr val="7030A0"/>
                </a:solidFill>
                <a:effectLst/>
                <a:uLnTx/>
                <a:uFillTx/>
                <a:latin typeface="Calibri"/>
                <a:ea typeface="ＭＳ Ｐゴシック" charset="-128"/>
                <a:cs typeface="+mn-cs"/>
              </a:rPr>
              <a:t>API Tags/Groupings</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A resource has</a:t>
            </a:r>
          </a:p>
          <a:p>
            <a:pPr marL="742950" marR="0" lvl="1" indent="-28575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200" b="0" i="0" u="none" strike="noStrike" kern="1200" cap="none" spc="0" normalizeH="0" baseline="0" noProof="0" dirty="0">
                <a:ln>
                  <a:noFill/>
                </a:ln>
                <a:solidFill>
                  <a:srgbClr val="FF0000"/>
                </a:solidFill>
                <a:effectLst/>
                <a:uLnTx/>
                <a:uFillTx/>
                <a:latin typeface="Calibri"/>
                <a:ea typeface="ＭＳ Ｐゴシック" charset="-128"/>
                <a:cs typeface="+mn-cs"/>
              </a:rPr>
              <a:t>Paths</a:t>
            </a:r>
          </a:p>
          <a:p>
            <a:pPr marL="742950" marR="0" lvl="1" indent="-28575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200" b="0" i="0" u="none" strike="noStrike" kern="1200" cap="none" spc="0" normalizeH="0" baseline="0" noProof="0" dirty="0">
                <a:ln>
                  <a:noFill/>
                </a:ln>
                <a:solidFill>
                  <a:srgbClr val="00B050"/>
                </a:solidFill>
                <a:effectLst/>
                <a:uLnTx/>
                <a:uFillTx/>
                <a:latin typeface="Calibri"/>
                <a:ea typeface="ＭＳ Ｐゴシック" charset="-128"/>
                <a:cs typeface="+mn-cs"/>
              </a:rPr>
              <a:t>Methods</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400" b="0" i="0" u="none" strike="noStrike" kern="1200" cap="none" spc="0" normalizeH="0" baseline="0" noProof="0" dirty="0">
                <a:ln>
                  <a:noFill/>
                </a:ln>
                <a:solidFill>
                  <a:srgbClr val="0070C0"/>
                </a:solidFill>
                <a:effectLst/>
                <a:uLnTx/>
                <a:uFillTx/>
                <a:latin typeface="Calibri"/>
                <a:ea typeface="ＭＳ Ｐゴシック" charset="-128"/>
                <a:cs typeface="+mn-cs"/>
              </a:rPr>
              <a:t>Schema (Data Formats)</a:t>
            </a:r>
          </a:p>
          <a:p>
            <a:pPr marL="742950" marR="0" lvl="1" indent="-28575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200" b="0" i="0" u="none" strike="noStrike" kern="1200" cap="none" spc="0" normalizeH="0" baseline="0" noProof="0" dirty="0">
                <a:ln>
                  <a:noFill/>
                </a:ln>
                <a:solidFill>
                  <a:srgbClr val="0070C0"/>
                </a:solidFill>
                <a:effectLst/>
                <a:uLnTx/>
                <a:uFillTx/>
                <a:latin typeface="Calibri"/>
                <a:ea typeface="ＭＳ Ｐゴシック" charset="-128"/>
                <a:cs typeface="+mn-cs"/>
              </a:rPr>
              <a:t>Sent on POST and PUT</a:t>
            </a:r>
          </a:p>
          <a:p>
            <a:pPr marL="742950" marR="0" lvl="1" indent="-28575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200" b="0" i="0" u="none" strike="noStrike" kern="1200" cap="none" spc="0" normalizeH="0" baseline="0" noProof="0" dirty="0">
                <a:ln>
                  <a:noFill/>
                </a:ln>
                <a:solidFill>
                  <a:srgbClr val="0070C0"/>
                </a:solidFill>
                <a:effectLst/>
                <a:uLnTx/>
                <a:uFillTx/>
                <a:latin typeface="Calibri"/>
                <a:ea typeface="ＭＳ Ｐゴシック" charset="-128"/>
                <a:cs typeface="+mn-cs"/>
              </a:rPr>
              <a:t>Returned on GET</a:t>
            </a:r>
            <a:br>
              <a:rPr kumimoji="0" lang="en-US" sz="1200" b="0" i="0" u="none" strike="noStrike" kern="1200" cap="none" spc="0" normalizeH="0" baseline="0" noProof="0" dirty="0">
                <a:ln>
                  <a:noFill/>
                </a:ln>
                <a:solidFill>
                  <a:srgbClr val="0070C0"/>
                </a:solidFill>
                <a:effectLst/>
                <a:uLnTx/>
                <a:uFillTx/>
                <a:latin typeface="Calibri"/>
                <a:ea typeface="ＭＳ Ｐゴシック" charset="-128"/>
                <a:cs typeface="+mn-cs"/>
              </a:rPr>
            </a:br>
            <a:endParaRPr kumimoji="0" lang="en-US" sz="1200" b="0" i="0" u="none" strike="noStrike" kern="1200" cap="none" spc="0" normalizeH="0" baseline="0" noProof="0" dirty="0">
              <a:ln>
                <a:noFill/>
              </a:ln>
              <a:solidFill>
                <a:srgbClr val="0070C0"/>
              </a:solidFill>
              <a:effectLst/>
              <a:uLnTx/>
              <a:uFillTx/>
              <a:latin typeface="Calibri"/>
              <a:ea typeface="ＭＳ Ｐゴシック" charset="-128"/>
              <a:cs typeface="+mn-cs"/>
            </a:endParaRPr>
          </a:p>
          <a:p>
            <a:pPr marL="0" marR="0" lvl="0" indent="0" algn="l" defTabSz="457200" rtl="0" eaLnBrk="1" fontAlgn="base" latinLnBrk="0" hangingPunct="1">
              <a:lnSpc>
                <a:spcPct val="100000"/>
              </a:lnSpc>
              <a:spcBef>
                <a:spcPct val="20000"/>
              </a:spcBef>
              <a:spcAft>
                <a:spcPct val="0"/>
              </a:spcAft>
              <a:buClrTx/>
              <a:buSzTx/>
              <a:buFont typeface="Arial" charset="0"/>
              <a:buNone/>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This material is just FYI and to help with understanding concepts, mapping to DB, ...</a:t>
            </a:r>
          </a:p>
        </p:txBody>
      </p:sp>
      <p:sp>
        <p:nvSpPr>
          <p:cNvPr id="6" name="Rectangle 5">
            <a:extLst>
              <a:ext uri="{FF2B5EF4-FFF2-40B4-BE49-F238E27FC236}">
                <a16:creationId xmlns:a16="http://schemas.microsoft.com/office/drawing/2014/main" id="{BC634DAE-DB35-914E-9FCF-3ED4D21D359A}"/>
              </a:ext>
            </a:extLst>
          </p:cNvPr>
          <p:cNvSpPr/>
          <p:nvPr/>
        </p:nvSpPr>
        <p:spPr>
          <a:xfrm>
            <a:off x="76200" y="2114550"/>
            <a:ext cx="1676400" cy="762000"/>
          </a:xfrm>
          <a:prstGeom prst="rect">
            <a:avLst/>
          </a:prstGeom>
          <a:noFill/>
          <a:ln w="28575">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61561E56-7794-8341-8D3A-C26941FEDA33}"/>
              </a:ext>
            </a:extLst>
          </p:cNvPr>
          <p:cNvSpPr/>
          <p:nvPr/>
        </p:nvSpPr>
        <p:spPr>
          <a:xfrm>
            <a:off x="457200" y="2971800"/>
            <a:ext cx="2133600" cy="36195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7DDB81B1-3115-4845-9148-61F03B1027FD}"/>
              </a:ext>
            </a:extLst>
          </p:cNvPr>
          <p:cNvSpPr/>
          <p:nvPr/>
        </p:nvSpPr>
        <p:spPr>
          <a:xfrm>
            <a:off x="76200" y="2917462"/>
            <a:ext cx="381000" cy="416287"/>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a:extLst>
              <a:ext uri="{FF2B5EF4-FFF2-40B4-BE49-F238E27FC236}">
                <a16:creationId xmlns:a16="http://schemas.microsoft.com/office/drawing/2014/main" id="{541E0EC0-90A6-2C46-959D-14F28B5FD0FE}"/>
              </a:ext>
            </a:extLst>
          </p:cNvPr>
          <p:cNvSpPr/>
          <p:nvPr/>
        </p:nvSpPr>
        <p:spPr>
          <a:xfrm>
            <a:off x="76200" y="3714750"/>
            <a:ext cx="5349498" cy="876300"/>
          </a:xfrm>
          <a:prstGeom prst="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0757335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Analysis System</a:t>
            </a:r>
          </a:p>
        </p:txBody>
      </p:sp>
      <p:sp>
        <p:nvSpPr>
          <p:cNvPr id="9" name="TextBox 9">
            <a:extLst>
              <a:ext uri="{FF2B5EF4-FFF2-40B4-BE49-F238E27FC236}">
                <a16:creationId xmlns:a16="http://schemas.microsoft.com/office/drawing/2014/main" id="{19A3C7CF-7BCA-4E73-A9F5-451B26EC6FB7}"/>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121</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(F21): Lecture 11: No SQL, Transaction, Query, Big Data</a:t>
            </a:r>
            <a:endPar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526535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27F1C0F-5701-FF48-AC3B-04B33749AE08}"/>
              </a:ext>
            </a:extLst>
          </p:cNvPr>
          <p:cNvSpPr>
            <a:spLocks noGrp="1"/>
          </p:cNvSpPr>
          <p:nvPr>
            <p:ph idx="1"/>
          </p:nvPr>
        </p:nvSpPr>
        <p:spPr/>
        <p:txBody>
          <a:bodyPr/>
          <a:lstStyle/>
          <a:p>
            <a:r>
              <a:rPr lang="en-US" sz="1600" dirty="0"/>
              <a:t>Focus is on the Analysis Data System (Primary Focus):</a:t>
            </a:r>
          </a:p>
          <a:p>
            <a:pPr lvl="1"/>
            <a:r>
              <a:rPr lang="en-US" sz="1400" dirty="0"/>
              <a:t>Data Lake is source data, imported and added to common database/model. (e.g. </a:t>
            </a:r>
            <a:r>
              <a:rPr lang="en-US" sz="1400" dirty="0" err="1"/>
              <a:t>Lahman</a:t>
            </a:r>
            <a:r>
              <a:rPr lang="en-US" sz="1400" dirty="0"/>
              <a:t> Baseball DB)</a:t>
            </a:r>
          </a:p>
          <a:p>
            <a:pPr lvl="1"/>
            <a:r>
              <a:rPr lang="en-US" sz="1400" dirty="0"/>
              <a:t>Analysis data is transformed data suitable for analysis, and analysis results. (e.g. Transformed </a:t>
            </a:r>
            <a:r>
              <a:rPr lang="en-US" sz="1400" dirty="0" err="1"/>
              <a:t>Lahman’s</a:t>
            </a:r>
            <a:r>
              <a:rPr lang="en-US" sz="1400" dirty="0"/>
              <a:t> Data)</a:t>
            </a:r>
          </a:p>
          <a:p>
            <a:r>
              <a:rPr lang="en-US" sz="1600" dirty="0"/>
              <a:t>Various analysis and processing tools use the data for insight, visualization, etc. (e.g. </a:t>
            </a:r>
            <a:r>
              <a:rPr lang="en-US" sz="1600" dirty="0" err="1"/>
              <a:t>Jupyter</a:t>
            </a:r>
            <a:r>
              <a:rPr lang="en-US" sz="1600" dirty="0"/>
              <a:t>, Pandas)</a:t>
            </a:r>
          </a:p>
        </p:txBody>
      </p:sp>
      <p:sp>
        <p:nvSpPr>
          <p:cNvPr id="3" name="Title 2">
            <a:extLst>
              <a:ext uri="{FF2B5EF4-FFF2-40B4-BE49-F238E27FC236}">
                <a16:creationId xmlns:a16="http://schemas.microsoft.com/office/drawing/2014/main" id="{BC111B39-1D3A-A943-9C5C-7A768BAAD90F}"/>
              </a:ext>
            </a:extLst>
          </p:cNvPr>
          <p:cNvSpPr>
            <a:spLocks noGrp="1"/>
          </p:cNvSpPr>
          <p:nvPr>
            <p:ph type="title"/>
          </p:nvPr>
        </p:nvSpPr>
        <p:spPr/>
        <p:txBody>
          <a:bodyPr/>
          <a:lstStyle/>
          <a:p>
            <a:r>
              <a:rPr lang="en-US" dirty="0"/>
              <a:t>Analysis System – Fantasy Baseball Concept</a:t>
            </a:r>
          </a:p>
        </p:txBody>
      </p:sp>
      <p:sp>
        <p:nvSpPr>
          <p:cNvPr id="4" name="Rounded Rectangle 3">
            <a:extLst>
              <a:ext uri="{FF2B5EF4-FFF2-40B4-BE49-F238E27FC236}">
                <a16:creationId xmlns:a16="http://schemas.microsoft.com/office/drawing/2014/main" id="{6F82D6BB-A840-BB4F-9A17-EAFDA2424D1D}"/>
              </a:ext>
            </a:extLst>
          </p:cNvPr>
          <p:cNvSpPr/>
          <p:nvPr/>
        </p:nvSpPr>
        <p:spPr>
          <a:xfrm>
            <a:off x="381001" y="2779236"/>
            <a:ext cx="6934200" cy="1759527"/>
          </a:xfrm>
          <a:prstGeom prst="roundRect">
            <a:avLst/>
          </a:prstGeom>
          <a:solidFill>
            <a:schemeClr val="bg1">
              <a:lumMod val="7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Analysis Data System</a:t>
            </a:r>
          </a:p>
        </p:txBody>
      </p:sp>
      <p:sp>
        <p:nvSpPr>
          <p:cNvPr id="5" name="Rounded Rectangle 4">
            <a:extLst>
              <a:ext uri="{FF2B5EF4-FFF2-40B4-BE49-F238E27FC236}">
                <a16:creationId xmlns:a16="http://schemas.microsoft.com/office/drawing/2014/main" id="{48252F36-C8DB-674C-866D-17BA2AEBAD9F}"/>
              </a:ext>
            </a:extLst>
          </p:cNvPr>
          <p:cNvSpPr/>
          <p:nvPr/>
        </p:nvSpPr>
        <p:spPr>
          <a:xfrm>
            <a:off x="533399" y="3257550"/>
            <a:ext cx="2590800" cy="1219200"/>
          </a:xfrm>
          <a:prstGeom prst="roundRect">
            <a:avLst/>
          </a:prstGeom>
          <a:solidFill>
            <a:srgbClr val="00B05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Analysis Data</a:t>
            </a:r>
          </a:p>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Transformed for analysis.</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Analyzed and derived information.</a:t>
            </a:r>
          </a:p>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Rounded Rectangle 5">
            <a:extLst>
              <a:ext uri="{FF2B5EF4-FFF2-40B4-BE49-F238E27FC236}">
                <a16:creationId xmlns:a16="http://schemas.microsoft.com/office/drawing/2014/main" id="{DE7EDF3B-6A07-3243-95EE-BA369C8FAF31}"/>
              </a:ext>
            </a:extLst>
          </p:cNvPr>
          <p:cNvSpPr/>
          <p:nvPr/>
        </p:nvSpPr>
        <p:spPr>
          <a:xfrm>
            <a:off x="4419599" y="3246606"/>
            <a:ext cx="2590800" cy="12192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Data Lake</a:t>
            </a:r>
          </a:p>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Loaded, unprocessed</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Original input data.</a:t>
            </a:r>
          </a:p>
        </p:txBody>
      </p:sp>
      <p:sp>
        <p:nvSpPr>
          <p:cNvPr id="7" name="Left Brace 6">
            <a:extLst>
              <a:ext uri="{FF2B5EF4-FFF2-40B4-BE49-F238E27FC236}">
                <a16:creationId xmlns:a16="http://schemas.microsoft.com/office/drawing/2014/main" id="{F7CFEF93-7B2C-024A-B93C-F0E110955F30}"/>
              </a:ext>
            </a:extLst>
          </p:cNvPr>
          <p:cNvSpPr/>
          <p:nvPr/>
        </p:nvSpPr>
        <p:spPr>
          <a:xfrm>
            <a:off x="7467600" y="2495550"/>
            <a:ext cx="533400" cy="1890814"/>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7">
            <a:extLst>
              <a:ext uri="{FF2B5EF4-FFF2-40B4-BE49-F238E27FC236}">
                <a16:creationId xmlns:a16="http://schemas.microsoft.com/office/drawing/2014/main" id="{3D418E87-5F29-4544-8C35-82FD39272C82}"/>
              </a:ext>
            </a:extLst>
          </p:cNvPr>
          <p:cNvSpPr txBox="1"/>
          <p:nvPr/>
        </p:nvSpPr>
        <p:spPr>
          <a:xfrm>
            <a:off x="7869232" y="2779237"/>
            <a:ext cx="1025537" cy="1323439"/>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Data</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Transform</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And</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Load</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Processes</a:t>
            </a:r>
          </a:p>
        </p:txBody>
      </p:sp>
      <p:sp>
        <p:nvSpPr>
          <p:cNvPr id="9" name="Left Arrow 8">
            <a:extLst>
              <a:ext uri="{FF2B5EF4-FFF2-40B4-BE49-F238E27FC236}">
                <a16:creationId xmlns:a16="http://schemas.microsoft.com/office/drawing/2014/main" id="{0EF57D9D-28A2-2943-8A32-0368AABE0AFB}"/>
              </a:ext>
            </a:extLst>
          </p:cNvPr>
          <p:cNvSpPr/>
          <p:nvPr/>
        </p:nvSpPr>
        <p:spPr>
          <a:xfrm>
            <a:off x="3124200" y="3339794"/>
            <a:ext cx="1219201" cy="516412"/>
          </a:xfrm>
          <a:prstGeom prst="leftArrow">
            <a:avLst/>
          </a:prstGeom>
          <a:solidFill>
            <a:srgbClr val="7030A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TextBox 9">
            <a:extLst>
              <a:ext uri="{FF2B5EF4-FFF2-40B4-BE49-F238E27FC236}">
                <a16:creationId xmlns:a16="http://schemas.microsoft.com/office/drawing/2014/main" id="{4BC0ACEA-62C9-A54C-8753-24181B0CD2FD}"/>
              </a:ext>
            </a:extLst>
          </p:cNvPr>
          <p:cNvSpPr txBox="1"/>
          <p:nvPr/>
        </p:nvSpPr>
        <p:spPr>
          <a:xfrm>
            <a:off x="3120728" y="3790645"/>
            <a:ext cx="1302343" cy="584775"/>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7030A0"/>
                </a:solidFill>
                <a:effectLst/>
                <a:uLnTx/>
                <a:uFillTx/>
                <a:latin typeface="Calibri" charset="0"/>
                <a:ea typeface="ＭＳ Ｐゴシック" charset="-128"/>
                <a:cs typeface="+mn-cs"/>
              </a:rPr>
              <a:t>Data/Schema</a:t>
            </a:r>
            <a:br>
              <a:rPr kumimoji="0" lang="en-US" sz="1600" b="0" i="0" u="none" strike="noStrike" kern="1200" cap="none" spc="0" normalizeH="0" baseline="0" noProof="0" dirty="0">
                <a:ln>
                  <a:noFill/>
                </a:ln>
                <a:solidFill>
                  <a:srgbClr val="7030A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7030A0"/>
                </a:solidFill>
                <a:effectLst/>
                <a:uLnTx/>
                <a:uFillTx/>
                <a:latin typeface="Calibri" charset="0"/>
                <a:ea typeface="ＭＳ Ｐゴシック" charset="-128"/>
                <a:cs typeface="+mn-cs"/>
              </a:rPr>
              <a:t>Transform</a:t>
            </a:r>
          </a:p>
        </p:txBody>
      </p:sp>
      <p:sp>
        <p:nvSpPr>
          <p:cNvPr id="11" name="Rounded Rectangle 10">
            <a:extLst>
              <a:ext uri="{FF2B5EF4-FFF2-40B4-BE49-F238E27FC236}">
                <a16:creationId xmlns:a16="http://schemas.microsoft.com/office/drawing/2014/main" id="{C816A7C3-7C50-AF43-B9B7-0DCA32454505}"/>
              </a:ext>
            </a:extLst>
          </p:cNvPr>
          <p:cNvSpPr/>
          <p:nvPr/>
        </p:nvSpPr>
        <p:spPr>
          <a:xfrm>
            <a:off x="381000" y="1809750"/>
            <a:ext cx="6857997" cy="883231"/>
          </a:xfrm>
          <a:prstGeom prst="roundRect">
            <a:avLst/>
          </a:prstGeom>
          <a:solidFill>
            <a:schemeClr val="bg1">
              <a:lumMod val="7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Analysis and Processing Tools System</a:t>
            </a:r>
          </a:p>
        </p:txBody>
      </p:sp>
      <p:sp>
        <p:nvSpPr>
          <p:cNvPr id="12" name="Left Arrow 11">
            <a:extLst>
              <a:ext uri="{FF2B5EF4-FFF2-40B4-BE49-F238E27FC236}">
                <a16:creationId xmlns:a16="http://schemas.microsoft.com/office/drawing/2014/main" id="{94AC4CF6-7254-9A46-BBDC-DB82ED2AD9AC}"/>
              </a:ext>
            </a:extLst>
          </p:cNvPr>
          <p:cNvSpPr/>
          <p:nvPr/>
        </p:nvSpPr>
        <p:spPr>
          <a:xfrm rot="2967609">
            <a:off x="4654794" y="2521030"/>
            <a:ext cx="948663" cy="516412"/>
          </a:xfrm>
          <a:prstGeom prst="leftArrow">
            <a:avLst/>
          </a:prstGeom>
          <a:solidFill>
            <a:srgbClr val="7030A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Left Arrow 12">
            <a:extLst>
              <a:ext uri="{FF2B5EF4-FFF2-40B4-BE49-F238E27FC236}">
                <a16:creationId xmlns:a16="http://schemas.microsoft.com/office/drawing/2014/main" id="{C096F62E-9FB5-5E4E-A543-8FF9317D1F93}"/>
              </a:ext>
            </a:extLst>
          </p:cNvPr>
          <p:cNvSpPr/>
          <p:nvPr/>
        </p:nvSpPr>
        <p:spPr>
          <a:xfrm rot="18983018">
            <a:off x="2046472" y="2567448"/>
            <a:ext cx="948663" cy="516412"/>
          </a:xfrm>
          <a:prstGeom prst="leftArrow">
            <a:avLst/>
          </a:prstGeom>
          <a:solidFill>
            <a:srgbClr val="7030A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4E2361B9-2D9E-4741-9BA0-5BDEABD5E403}"/>
              </a:ext>
            </a:extLst>
          </p:cNvPr>
          <p:cNvPicPr>
            <a:picLocks noChangeAspect="1"/>
          </p:cNvPicPr>
          <p:nvPr/>
        </p:nvPicPr>
        <p:blipFill>
          <a:blip r:embed="rId2"/>
          <a:stretch>
            <a:fillRect/>
          </a:stretch>
        </p:blipFill>
        <p:spPr>
          <a:xfrm>
            <a:off x="4167458" y="2150913"/>
            <a:ext cx="516412" cy="516412"/>
          </a:xfrm>
          <a:prstGeom prst="rect">
            <a:avLst/>
          </a:prstGeom>
        </p:spPr>
      </p:pic>
      <p:pic>
        <p:nvPicPr>
          <p:cNvPr id="16" name="Picture 15">
            <a:extLst>
              <a:ext uri="{FF2B5EF4-FFF2-40B4-BE49-F238E27FC236}">
                <a16:creationId xmlns:a16="http://schemas.microsoft.com/office/drawing/2014/main" id="{338BAAA2-BD5B-2D49-9F09-810F28DCFDFC}"/>
              </a:ext>
            </a:extLst>
          </p:cNvPr>
          <p:cNvPicPr>
            <a:picLocks noChangeAspect="1"/>
          </p:cNvPicPr>
          <p:nvPr/>
        </p:nvPicPr>
        <p:blipFill>
          <a:blip r:embed="rId2"/>
          <a:stretch>
            <a:fillRect/>
          </a:stretch>
        </p:blipFill>
        <p:spPr>
          <a:xfrm>
            <a:off x="3593356" y="2150913"/>
            <a:ext cx="516412" cy="516412"/>
          </a:xfrm>
          <a:prstGeom prst="rect">
            <a:avLst/>
          </a:prstGeom>
        </p:spPr>
      </p:pic>
      <p:pic>
        <p:nvPicPr>
          <p:cNvPr id="17" name="Picture 16">
            <a:extLst>
              <a:ext uri="{FF2B5EF4-FFF2-40B4-BE49-F238E27FC236}">
                <a16:creationId xmlns:a16="http://schemas.microsoft.com/office/drawing/2014/main" id="{7AE7934C-2016-F845-81A6-5879200F3E15}"/>
              </a:ext>
            </a:extLst>
          </p:cNvPr>
          <p:cNvPicPr>
            <a:picLocks noChangeAspect="1"/>
          </p:cNvPicPr>
          <p:nvPr/>
        </p:nvPicPr>
        <p:blipFill>
          <a:blip r:embed="rId2"/>
          <a:stretch>
            <a:fillRect/>
          </a:stretch>
        </p:blipFill>
        <p:spPr>
          <a:xfrm>
            <a:off x="3019254" y="2150913"/>
            <a:ext cx="516412" cy="516412"/>
          </a:xfrm>
          <a:prstGeom prst="rect">
            <a:avLst/>
          </a:prstGeom>
        </p:spPr>
      </p:pic>
      <p:pic>
        <p:nvPicPr>
          <p:cNvPr id="18" name="Picture 17">
            <a:extLst>
              <a:ext uri="{FF2B5EF4-FFF2-40B4-BE49-F238E27FC236}">
                <a16:creationId xmlns:a16="http://schemas.microsoft.com/office/drawing/2014/main" id="{8D95EB86-426A-9945-9CCF-E7FD75E1FE2C}"/>
              </a:ext>
            </a:extLst>
          </p:cNvPr>
          <p:cNvPicPr>
            <a:picLocks noChangeAspect="1"/>
          </p:cNvPicPr>
          <p:nvPr/>
        </p:nvPicPr>
        <p:blipFill>
          <a:blip r:embed="rId3"/>
          <a:stretch>
            <a:fillRect/>
          </a:stretch>
        </p:blipFill>
        <p:spPr>
          <a:xfrm>
            <a:off x="686859" y="1864736"/>
            <a:ext cx="767958" cy="767958"/>
          </a:xfrm>
          <a:prstGeom prst="rect">
            <a:avLst/>
          </a:prstGeom>
        </p:spPr>
      </p:pic>
      <p:sp>
        <p:nvSpPr>
          <p:cNvPr id="19" name="Left Arrow 18">
            <a:extLst>
              <a:ext uri="{FF2B5EF4-FFF2-40B4-BE49-F238E27FC236}">
                <a16:creationId xmlns:a16="http://schemas.microsoft.com/office/drawing/2014/main" id="{7EBE3745-5BBE-DB45-BC45-FE607A7013AB}"/>
              </a:ext>
            </a:extLst>
          </p:cNvPr>
          <p:cNvSpPr/>
          <p:nvPr/>
        </p:nvSpPr>
        <p:spPr>
          <a:xfrm rot="5400000">
            <a:off x="755547" y="2673535"/>
            <a:ext cx="565363" cy="516412"/>
          </a:xfrm>
          <a:prstGeom prst="leftArrow">
            <a:avLst/>
          </a:prstGeom>
          <a:solidFill>
            <a:srgbClr val="7030A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TextBox 19">
            <a:extLst>
              <a:ext uri="{FF2B5EF4-FFF2-40B4-BE49-F238E27FC236}">
                <a16:creationId xmlns:a16="http://schemas.microsoft.com/office/drawing/2014/main" id="{225B3E1C-5ED9-AB4E-9C07-CF6ED9D16A74}"/>
              </a:ext>
            </a:extLst>
          </p:cNvPr>
          <p:cNvSpPr txBox="1"/>
          <p:nvPr/>
        </p:nvSpPr>
        <p:spPr>
          <a:xfrm>
            <a:off x="1572131" y="1910317"/>
            <a:ext cx="833498" cy="584775"/>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7030A0"/>
                </a:solidFill>
                <a:effectLst/>
                <a:uLnTx/>
                <a:uFillTx/>
                <a:latin typeface="Calibri" charset="0"/>
                <a:ea typeface="ＭＳ Ｐゴシック" charset="-128"/>
                <a:cs typeface="+mn-cs"/>
              </a:rPr>
              <a:t>Results</a:t>
            </a:r>
            <a:br>
              <a:rPr kumimoji="0" lang="en-US" sz="1600" b="0" i="0" u="none" strike="noStrike" kern="1200" cap="none" spc="0" normalizeH="0" baseline="0" noProof="0" dirty="0">
                <a:ln>
                  <a:noFill/>
                </a:ln>
                <a:solidFill>
                  <a:srgbClr val="7030A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7030A0"/>
                </a:solidFill>
                <a:effectLst/>
                <a:uLnTx/>
                <a:uFillTx/>
                <a:latin typeface="Calibri" charset="0"/>
                <a:ea typeface="ＭＳ Ｐゴシック" charset="-128"/>
                <a:cs typeface="+mn-cs"/>
              </a:rPr>
              <a:t>Reports</a:t>
            </a:r>
          </a:p>
        </p:txBody>
      </p:sp>
    </p:spTree>
    <p:extLst>
      <p:ext uri="{BB962C8B-B14F-4D97-AF65-F5344CB8AC3E}">
        <p14:creationId xmlns:p14="http://schemas.microsoft.com/office/powerpoint/2010/main" val="243642372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Enterprise Information Integration</a:t>
            </a:r>
            <a:endParaRPr lang="en-US" sz="2000" dirty="0"/>
          </a:p>
        </p:txBody>
      </p:sp>
      <p:pic>
        <p:nvPicPr>
          <p:cNvPr id="5" name="Picture 4">
            <a:extLst>
              <a:ext uri="{FF2B5EF4-FFF2-40B4-BE49-F238E27FC236}">
                <a16:creationId xmlns:a16="http://schemas.microsoft.com/office/drawing/2014/main" id="{7C800687-FB7C-5641-864A-87F3FBF093BC}"/>
              </a:ext>
            </a:extLst>
          </p:cNvPr>
          <p:cNvPicPr>
            <a:picLocks noChangeAspect="1"/>
          </p:cNvPicPr>
          <p:nvPr/>
        </p:nvPicPr>
        <p:blipFill>
          <a:blip r:embed="rId2"/>
          <a:stretch>
            <a:fillRect/>
          </a:stretch>
        </p:blipFill>
        <p:spPr>
          <a:xfrm>
            <a:off x="381000" y="590550"/>
            <a:ext cx="4527550" cy="3685215"/>
          </a:xfrm>
          <a:prstGeom prst="rect">
            <a:avLst/>
          </a:prstGeom>
        </p:spPr>
      </p:pic>
      <p:pic>
        <p:nvPicPr>
          <p:cNvPr id="10" name="Picture 9">
            <a:extLst>
              <a:ext uri="{FF2B5EF4-FFF2-40B4-BE49-F238E27FC236}">
                <a16:creationId xmlns:a16="http://schemas.microsoft.com/office/drawing/2014/main" id="{9A8544C2-849A-FC4F-9B61-7B0D2AF11585}"/>
              </a:ext>
            </a:extLst>
          </p:cNvPr>
          <p:cNvPicPr>
            <a:picLocks noChangeAspect="1"/>
          </p:cNvPicPr>
          <p:nvPr/>
        </p:nvPicPr>
        <p:blipFill>
          <a:blip r:embed="rId3"/>
          <a:stretch>
            <a:fillRect/>
          </a:stretch>
        </p:blipFill>
        <p:spPr>
          <a:xfrm>
            <a:off x="5037264" y="742950"/>
            <a:ext cx="3876179" cy="3124200"/>
          </a:xfrm>
          <a:prstGeom prst="rect">
            <a:avLst/>
          </a:prstGeom>
        </p:spPr>
      </p:pic>
    </p:spTree>
    <p:extLst>
      <p:ext uri="{BB962C8B-B14F-4D97-AF65-F5344CB8AC3E}">
        <p14:creationId xmlns:p14="http://schemas.microsoft.com/office/powerpoint/2010/main" val="13067000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Warehouse and Data Lake</a:t>
            </a:r>
            <a:endParaRPr lang="en-US" sz="2000" dirty="0"/>
          </a:p>
        </p:txBody>
      </p:sp>
      <p:pic>
        <p:nvPicPr>
          <p:cNvPr id="3" name="Picture 2">
            <a:extLst>
              <a:ext uri="{FF2B5EF4-FFF2-40B4-BE49-F238E27FC236}">
                <a16:creationId xmlns:a16="http://schemas.microsoft.com/office/drawing/2014/main" id="{502E913D-06C0-FE47-9D58-366E1D69DC7D}"/>
              </a:ext>
            </a:extLst>
          </p:cNvPr>
          <p:cNvPicPr>
            <a:picLocks noChangeAspect="1"/>
          </p:cNvPicPr>
          <p:nvPr/>
        </p:nvPicPr>
        <p:blipFill>
          <a:blip r:embed="rId2"/>
          <a:stretch>
            <a:fillRect/>
          </a:stretch>
        </p:blipFill>
        <p:spPr>
          <a:xfrm>
            <a:off x="914400" y="514350"/>
            <a:ext cx="6769038" cy="4091792"/>
          </a:xfrm>
          <a:prstGeom prst="rect">
            <a:avLst/>
          </a:prstGeom>
        </p:spPr>
      </p:pic>
    </p:spTree>
    <p:extLst>
      <p:ext uri="{BB962C8B-B14F-4D97-AF65-F5344CB8AC3E}">
        <p14:creationId xmlns:p14="http://schemas.microsoft.com/office/powerpoint/2010/main" val="239378643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a:defRPr/>
            </a:pPr>
            <a:r>
              <a:rPr lang="en-US">
                <a:ea typeface="+mj-ea"/>
              </a:rPr>
              <a:t>Data Warehousing</a:t>
            </a:r>
          </a:p>
        </p:txBody>
      </p:sp>
      <p:pic>
        <p:nvPicPr>
          <p:cNvPr id="921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8554" y="885825"/>
            <a:ext cx="5974556" cy="2921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900161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793067-CB1C-41CB-A8B1-A539B4C83578}"/>
              </a:ext>
            </a:extLst>
          </p:cNvPr>
          <p:cNvSpPr>
            <a:spLocks noGrp="1"/>
          </p:cNvSpPr>
          <p:nvPr>
            <p:ph idx="1"/>
          </p:nvPr>
        </p:nvSpPr>
        <p:spPr/>
        <p:txBody>
          <a:bodyPr/>
          <a:lstStyle/>
          <a:p>
            <a:r>
              <a:rPr lang="en-IN" dirty="0"/>
              <a:t>Common steps in data analytics</a:t>
            </a:r>
          </a:p>
          <a:p>
            <a:pPr lvl="1"/>
            <a:r>
              <a:rPr lang="en-IN" dirty="0"/>
              <a:t>Gather data from multiple sources into one location </a:t>
            </a:r>
          </a:p>
          <a:p>
            <a:pPr lvl="2"/>
            <a:r>
              <a:rPr lang="en-IN" dirty="0"/>
              <a:t>Data warehouses also integrated data into common schema</a:t>
            </a:r>
          </a:p>
          <a:p>
            <a:pPr lvl="2"/>
            <a:r>
              <a:rPr lang="en-IN" dirty="0"/>
              <a:t>Data often needs to be </a:t>
            </a:r>
            <a:r>
              <a:rPr lang="en-IN" b="1" dirty="0">
                <a:solidFill>
                  <a:srgbClr val="002060"/>
                </a:solidFill>
              </a:rPr>
              <a:t>extracted</a:t>
            </a:r>
            <a:r>
              <a:rPr lang="en-IN" dirty="0"/>
              <a:t> from source formats, </a:t>
            </a:r>
            <a:r>
              <a:rPr lang="en-IN" b="1" dirty="0">
                <a:solidFill>
                  <a:srgbClr val="002060"/>
                </a:solidFill>
              </a:rPr>
              <a:t>transformed</a:t>
            </a:r>
            <a:r>
              <a:rPr lang="en-IN" dirty="0"/>
              <a:t> to common schema, and </a:t>
            </a:r>
            <a:r>
              <a:rPr lang="en-IN" b="1" dirty="0">
                <a:solidFill>
                  <a:srgbClr val="002060"/>
                </a:solidFill>
              </a:rPr>
              <a:t>loaded</a:t>
            </a:r>
            <a:r>
              <a:rPr lang="en-IN" dirty="0"/>
              <a:t> into the data warehouse</a:t>
            </a:r>
          </a:p>
          <a:p>
            <a:pPr lvl="3"/>
            <a:r>
              <a:rPr lang="en-IN" dirty="0"/>
              <a:t>Can be done as </a:t>
            </a:r>
            <a:r>
              <a:rPr lang="en-IN" b="1" dirty="0">
                <a:solidFill>
                  <a:srgbClr val="002060"/>
                </a:solidFill>
              </a:rPr>
              <a:t>ETL (extract-transform-load)</a:t>
            </a:r>
            <a:r>
              <a:rPr lang="en-IN" dirty="0"/>
              <a:t>, or </a:t>
            </a:r>
            <a:r>
              <a:rPr lang="en-IN" b="1" dirty="0">
                <a:solidFill>
                  <a:srgbClr val="002060"/>
                </a:solidFill>
              </a:rPr>
              <a:t>ELT (extract-load-transform)</a:t>
            </a:r>
            <a:endParaRPr lang="en-IN" dirty="0"/>
          </a:p>
          <a:p>
            <a:pPr lvl="1"/>
            <a:r>
              <a:rPr lang="en-IN" dirty="0"/>
              <a:t>Generate aggregates and reports summarizing data</a:t>
            </a:r>
          </a:p>
          <a:p>
            <a:pPr lvl="2"/>
            <a:r>
              <a:rPr lang="en-IN" dirty="0"/>
              <a:t>Dashboards showing graphical charts/reports</a:t>
            </a:r>
          </a:p>
          <a:p>
            <a:pPr lvl="2"/>
            <a:r>
              <a:rPr lang="en-IN" b="1" dirty="0">
                <a:solidFill>
                  <a:srgbClr val="002060"/>
                </a:solidFill>
              </a:rPr>
              <a:t>Online analytical processing (OLAP) systems</a:t>
            </a:r>
            <a:r>
              <a:rPr lang="en-IN" b="1" dirty="0"/>
              <a:t> </a:t>
            </a:r>
            <a:r>
              <a:rPr lang="en-IN" dirty="0"/>
              <a:t>allow interactive querying</a:t>
            </a:r>
          </a:p>
          <a:p>
            <a:pPr lvl="2"/>
            <a:r>
              <a:rPr lang="en-IN" dirty="0"/>
              <a:t>Statistical analysis using tools such as R/SAS/SPSS</a:t>
            </a:r>
          </a:p>
          <a:p>
            <a:pPr lvl="3"/>
            <a:r>
              <a:rPr lang="en-IN" dirty="0"/>
              <a:t>Including extensions for parallel processing of big data</a:t>
            </a:r>
          </a:p>
          <a:p>
            <a:pPr lvl="1"/>
            <a:r>
              <a:rPr lang="en-IN" dirty="0"/>
              <a:t>Build </a:t>
            </a:r>
            <a:r>
              <a:rPr lang="en-IN" b="1" dirty="0">
                <a:solidFill>
                  <a:srgbClr val="002060"/>
                </a:solidFill>
              </a:rPr>
              <a:t>predictive models </a:t>
            </a:r>
            <a:r>
              <a:rPr lang="en-IN" dirty="0"/>
              <a:t>and use the models for decision making</a:t>
            </a:r>
          </a:p>
        </p:txBody>
      </p:sp>
      <p:sp>
        <p:nvSpPr>
          <p:cNvPr id="2" name="Title 1">
            <a:extLst>
              <a:ext uri="{FF2B5EF4-FFF2-40B4-BE49-F238E27FC236}">
                <a16:creationId xmlns:a16="http://schemas.microsoft.com/office/drawing/2014/main" id="{4902D5BF-5949-4E5F-80E3-1F603884552A}"/>
              </a:ext>
            </a:extLst>
          </p:cNvPr>
          <p:cNvSpPr>
            <a:spLocks noGrp="1"/>
          </p:cNvSpPr>
          <p:nvPr>
            <p:ph type="title"/>
          </p:nvPr>
        </p:nvSpPr>
        <p:spPr/>
        <p:txBody>
          <a:bodyPr/>
          <a:lstStyle/>
          <a:p>
            <a:r>
              <a:rPr lang="en-IN" dirty="0"/>
              <a:t>Overview (Cont.)</a:t>
            </a:r>
          </a:p>
        </p:txBody>
      </p:sp>
    </p:spTree>
    <p:extLst>
      <p:ext uri="{BB962C8B-B14F-4D97-AF65-F5344CB8AC3E}">
        <p14:creationId xmlns:p14="http://schemas.microsoft.com/office/powerpoint/2010/main" val="20544937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ETL Concepts</a:t>
            </a:r>
            <a:endParaRPr lang="en-US" sz="2000" dirty="0"/>
          </a:p>
        </p:txBody>
      </p:sp>
      <p:pic>
        <p:nvPicPr>
          <p:cNvPr id="4" name="Picture 3">
            <a:extLst>
              <a:ext uri="{FF2B5EF4-FFF2-40B4-BE49-F238E27FC236}">
                <a16:creationId xmlns:a16="http://schemas.microsoft.com/office/drawing/2014/main" id="{B70BD4F7-5B53-E643-A566-E0A1EB3C5FF9}"/>
              </a:ext>
            </a:extLst>
          </p:cNvPr>
          <p:cNvPicPr>
            <a:picLocks noChangeAspect="1"/>
          </p:cNvPicPr>
          <p:nvPr/>
        </p:nvPicPr>
        <p:blipFill>
          <a:blip r:embed="rId2"/>
          <a:stretch>
            <a:fillRect/>
          </a:stretch>
        </p:blipFill>
        <p:spPr>
          <a:xfrm>
            <a:off x="199030" y="2425013"/>
            <a:ext cx="3582398" cy="2051737"/>
          </a:xfrm>
          <a:prstGeom prst="rect">
            <a:avLst/>
          </a:prstGeom>
        </p:spPr>
      </p:pic>
      <p:pic>
        <p:nvPicPr>
          <p:cNvPr id="6" name="Picture 5">
            <a:extLst>
              <a:ext uri="{FF2B5EF4-FFF2-40B4-BE49-F238E27FC236}">
                <a16:creationId xmlns:a16="http://schemas.microsoft.com/office/drawing/2014/main" id="{ADE48378-5B4E-B74F-9CBF-8E3D26CC0F21}"/>
              </a:ext>
            </a:extLst>
          </p:cNvPr>
          <p:cNvPicPr>
            <a:picLocks noChangeAspect="1"/>
          </p:cNvPicPr>
          <p:nvPr/>
        </p:nvPicPr>
        <p:blipFill>
          <a:blip r:embed="rId3"/>
          <a:stretch>
            <a:fillRect/>
          </a:stretch>
        </p:blipFill>
        <p:spPr>
          <a:xfrm>
            <a:off x="4483654" y="57150"/>
            <a:ext cx="3669746" cy="3476602"/>
          </a:xfrm>
          <a:prstGeom prst="rect">
            <a:avLst/>
          </a:prstGeom>
        </p:spPr>
      </p:pic>
      <p:pic>
        <p:nvPicPr>
          <p:cNvPr id="7" name="Picture 6">
            <a:extLst>
              <a:ext uri="{FF2B5EF4-FFF2-40B4-BE49-F238E27FC236}">
                <a16:creationId xmlns:a16="http://schemas.microsoft.com/office/drawing/2014/main" id="{791C7AED-83F7-6648-9CA2-CFAB39C410D7}"/>
              </a:ext>
            </a:extLst>
          </p:cNvPr>
          <p:cNvPicPr>
            <a:picLocks noChangeAspect="1"/>
          </p:cNvPicPr>
          <p:nvPr/>
        </p:nvPicPr>
        <p:blipFill>
          <a:blip r:embed="rId4"/>
          <a:stretch>
            <a:fillRect/>
          </a:stretch>
        </p:blipFill>
        <p:spPr>
          <a:xfrm>
            <a:off x="4458633" y="3735456"/>
            <a:ext cx="3978351" cy="759775"/>
          </a:xfrm>
          <a:prstGeom prst="rect">
            <a:avLst/>
          </a:prstGeom>
        </p:spPr>
      </p:pic>
      <p:pic>
        <p:nvPicPr>
          <p:cNvPr id="8" name="Picture 7">
            <a:extLst>
              <a:ext uri="{FF2B5EF4-FFF2-40B4-BE49-F238E27FC236}">
                <a16:creationId xmlns:a16="http://schemas.microsoft.com/office/drawing/2014/main" id="{4A16F4C7-165D-FB4E-8E97-118271B5EE3C}"/>
              </a:ext>
            </a:extLst>
          </p:cNvPr>
          <p:cNvPicPr>
            <a:picLocks noChangeAspect="1"/>
          </p:cNvPicPr>
          <p:nvPr/>
        </p:nvPicPr>
        <p:blipFill>
          <a:blip r:embed="rId5"/>
          <a:stretch>
            <a:fillRect/>
          </a:stretch>
        </p:blipFill>
        <p:spPr>
          <a:xfrm>
            <a:off x="252449" y="1123950"/>
            <a:ext cx="3854450" cy="1230689"/>
          </a:xfrm>
          <a:prstGeom prst="rect">
            <a:avLst/>
          </a:prstGeom>
        </p:spPr>
      </p:pic>
      <p:sp>
        <p:nvSpPr>
          <p:cNvPr id="9" name="Rectangle 8">
            <a:extLst>
              <a:ext uri="{FF2B5EF4-FFF2-40B4-BE49-F238E27FC236}">
                <a16:creationId xmlns:a16="http://schemas.microsoft.com/office/drawing/2014/main" id="{4F61D2EA-B4BE-FB4C-9B7B-031A644A921C}"/>
              </a:ext>
            </a:extLst>
          </p:cNvPr>
          <p:cNvSpPr/>
          <p:nvPr/>
        </p:nvSpPr>
        <p:spPr>
          <a:xfrm>
            <a:off x="199030" y="506336"/>
            <a:ext cx="3669746" cy="276999"/>
          </a:xfrm>
          <a:prstGeom prst="rect">
            <a:avLst/>
          </a:prstGeom>
        </p:spPr>
        <p:txBody>
          <a:bodyPr wrap="square">
            <a:spAutoFit/>
          </a:bodyPr>
          <a:lstStyle/>
          <a:p>
            <a:r>
              <a:rPr lang="en-US" sz="1200" dirty="0"/>
              <a:t>https://</a:t>
            </a:r>
            <a:r>
              <a:rPr lang="en-US" sz="1200" dirty="0" err="1"/>
              <a:t>databricks.com</a:t>
            </a:r>
            <a:r>
              <a:rPr lang="en-US" sz="1200" dirty="0"/>
              <a:t>/glossary/extract-transform-load</a:t>
            </a:r>
          </a:p>
        </p:txBody>
      </p:sp>
    </p:spTree>
    <p:extLst>
      <p:ext uri="{BB962C8B-B14F-4D97-AF65-F5344CB8AC3E}">
        <p14:creationId xmlns:p14="http://schemas.microsoft.com/office/powerpoint/2010/main" val="317317073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MapReduce</a:t>
            </a:r>
          </a:p>
        </p:txBody>
      </p:sp>
      <p:pic>
        <p:nvPicPr>
          <p:cNvPr id="7" name="Picture 6">
            <a:extLst>
              <a:ext uri="{FF2B5EF4-FFF2-40B4-BE49-F238E27FC236}">
                <a16:creationId xmlns:a16="http://schemas.microsoft.com/office/drawing/2014/main" id="{C098D54E-B4D5-7040-9C21-4AAF3CD8A006}"/>
              </a:ext>
            </a:extLst>
          </p:cNvPr>
          <p:cNvPicPr>
            <a:picLocks noChangeAspect="1"/>
          </p:cNvPicPr>
          <p:nvPr/>
        </p:nvPicPr>
        <p:blipFill>
          <a:blip r:embed="rId2"/>
          <a:stretch>
            <a:fillRect/>
          </a:stretch>
        </p:blipFill>
        <p:spPr>
          <a:xfrm>
            <a:off x="965609" y="1908396"/>
            <a:ext cx="6248400" cy="2593676"/>
          </a:xfrm>
          <a:prstGeom prst="rect">
            <a:avLst/>
          </a:prstGeom>
        </p:spPr>
      </p:pic>
      <p:sp>
        <p:nvSpPr>
          <p:cNvPr id="8" name="Oval 7">
            <a:extLst>
              <a:ext uri="{FF2B5EF4-FFF2-40B4-BE49-F238E27FC236}">
                <a16:creationId xmlns:a16="http://schemas.microsoft.com/office/drawing/2014/main" id="{7D6E7379-DD85-4444-975F-989540DB05B0}"/>
              </a:ext>
            </a:extLst>
          </p:cNvPr>
          <p:cNvSpPr/>
          <p:nvPr/>
        </p:nvSpPr>
        <p:spPr>
          <a:xfrm>
            <a:off x="1646266" y="819150"/>
            <a:ext cx="838200" cy="838200"/>
          </a:xfrm>
          <a:prstGeom prst="ellipse">
            <a:avLst/>
          </a:prstGeom>
          <a:solidFill>
            <a:srgbClr val="0070C0"/>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op1</a:t>
            </a:r>
          </a:p>
        </p:txBody>
      </p:sp>
      <p:sp>
        <p:nvSpPr>
          <p:cNvPr id="9" name="Oval 8">
            <a:extLst>
              <a:ext uri="{FF2B5EF4-FFF2-40B4-BE49-F238E27FC236}">
                <a16:creationId xmlns:a16="http://schemas.microsoft.com/office/drawing/2014/main" id="{AD98CCA2-A9B6-9F48-BC10-6F316139EA42}"/>
              </a:ext>
            </a:extLst>
          </p:cNvPr>
          <p:cNvSpPr/>
          <p:nvPr/>
        </p:nvSpPr>
        <p:spPr>
          <a:xfrm>
            <a:off x="4343191" y="827161"/>
            <a:ext cx="838200" cy="838200"/>
          </a:xfrm>
          <a:prstGeom prst="ellipse">
            <a:avLst/>
          </a:prstGeom>
          <a:solidFill>
            <a:srgbClr val="FF0000"/>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op2</a:t>
            </a:r>
          </a:p>
        </p:txBody>
      </p:sp>
      <p:sp>
        <p:nvSpPr>
          <p:cNvPr id="10" name="Oval 9">
            <a:extLst>
              <a:ext uri="{FF2B5EF4-FFF2-40B4-BE49-F238E27FC236}">
                <a16:creationId xmlns:a16="http://schemas.microsoft.com/office/drawing/2014/main" id="{C39D786D-E4DB-7D44-9512-2B023E7B9AD0}"/>
              </a:ext>
            </a:extLst>
          </p:cNvPr>
          <p:cNvSpPr/>
          <p:nvPr/>
        </p:nvSpPr>
        <p:spPr>
          <a:xfrm>
            <a:off x="6375809" y="827161"/>
            <a:ext cx="838200" cy="838200"/>
          </a:xfrm>
          <a:prstGeom prst="ellipse">
            <a:avLst/>
          </a:prstGeom>
          <a:solidFill>
            <a:srgbClr val="00B050"/>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op3</a:t>
            </a:r>
          </a:p>
        </p:txBody>
      </p:sp>
      <p:cxnSp>
        <p:nvCxnSpPr>
          <p:cNvPr id="12" name="Straight Arrow Connector 11">
            <a:extLst>
              <a:ext uri="{FF2B5EF4-FFF2-40B4-BE49-F238E27FC236}">
                <a16:creationId xmlns:a16="http://schemas.microsoft.com/office/drawing/2014/main" id="{0B223934-2A8B-E547-9B0A-BD4277AC49B0}"/>
              </a:ext>
            </a:extLst>
          </p:cNvPr>
          <p:cNvCxnSpPr>
            <a:stCxn id="8" idx="6"/>
            <a:endCxn id="9" idx="2"/>
          </p:cNvCxnSpPr>
          <p:nvPr/>
        </p:nvCxnSpPr>
        <p:spPr>
          <a:xfrm>
            <a:off x="2484466" y="1238250"/>
            <a:ext cx="1858725" cy="80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0D151BD1-45DD-234D-BCC3-CA949614A52C}"/>
              </a:ext>
            </a:extLst>
          </p:cNvPr>
          <p:cNvCxnSpPr>
            <a:cxnSpLocks/>
            <a:stCxn id="9" idx="6"/>
            <a:endCxn id="10" idx="2"/>
          </p:cNvCxnSpPr>
          <p:nvPr/>
        </p:nvCxnSpPr>
        <p:spPr>
          <a:xfrm>
            <a:off x="5181391" y="1246261"/>
            <a:ext cx="119441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0A7A57F1-583C-0A4B-932E-A553CCAD1467}"/>
              </a:ext>
            </a:extLst>
          </p:cNvPr>
          <p:cNvCxnSpPr/>
          <p:nvPr/>
        </p:nvCxnSpPr>
        <p:spPr>
          <a:xfrm>
            <a:off x="1011493" y="1238250"/>
            <a:ext cx="6347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0" name="Group 19">
            <a:extLst>
              <a:ext uri="{FF2B5EF4-FFF2-40B4-BE49-F238E27FC236}">
                <a16:creationId xmlns:a16="http://schemas.microsoft.com/office/drawing/2014/main" id="{847F49BC-8718-8242-B777-D847382899BB}"/>
              </a:ext>
            </a:extLst>
          </p:cNvPr>
          <p:cNvGrpSpPr/>
          <p:nvPr/>
        </p:nvGrpSpPr>
        <p:grpSpPr>
          <a:xfrm>
            <a:off x="419581" y="934104"/>
            <a:ext cx="562242" cy="608291"/>
            <a:chOff x="7696200" y="1504950"/>
            <a:chExt cx="914400" cy="989291"/>
          </a:xfrm>
          <a:solidFill>
            <a:schemeClr val="bg1">
              <a:lumMod val="65000"/>
            </a:schemeClr>
          </a:solidFill>
        </p:grpSpPr>
        <p:sp>
          <p:nvSpPr>
            <p:cNvPr id="19" name="Can 18">
              <a:extLst>
                <a:ext uri="{FF2B5EF4-FFF2-40B4-BE49-F238E27FC236}">
                  <a16:creationId xmlns:a16="http://schemas.microsoft.com/office/drawing/2014/main" id="{00528551-45CB-9E4D-9987-5CE4525BEA1A}"/>
                </a:ext>
              </a:extLst>
            </p:cNvPr>
            <p:cNvSpPr/>
            <p:nvPr/>
          </p:nvSpPr>
          <p:spPr>
            <a:xfrm>
              <a:off x="7696200" y="2106443"/>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Can 17">
              <a:extLst>
                <a:ext uri="{FF2B5EF4-FFF2-40B4-BE49-F238E27FC236}">
                  <a16:creationId xmlns:a16="http://schemas.microsoft.com/office/drawing/2014/main" id="{6A03FE3A-3645-1D41-825B-1D34FCC4C15B}"/>
                </a:ext>
              </a:extLst>
            </p:cNvPr>
            <p:cNvSpPr/>
            <p:nvPr/>
          </p:nvSpPr>
          <p:spPr>
            <a:xfrm>
              <a:off x="7696200" y="1802952"/>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Can 16">
              <a:extLst>
                <a:ext uri="{FF2B5EF4-FFF2-40B4-BE49-F238E27FC236}">
                  <a16:creationId xmlns:a16="http://schemas.microsoft.com/office/drawing/2014/main" id="{E6BB5673-F2F5-FA47-BDB4-F7E9FF7B0A4F}"/>
                </a:ext>
              </a:extLst>
            </p:cNvPr>
            <p:cNvSpPr/>
            <p:nvPr/>
          </p:nvSpPr>
          <p:spPr>
            <a:xfrm>
              <a:off x="7696200" y="1504950"/>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94334376-537A-0D45-A41B-E0F819140C64}"/>
              </a:ext>
            </a:extLst>
          </p:cNvPr>
          <p:cNvGrpSpPr/>
          <p:nvPr/>
        </p:nvGrpSpPr>
        <p:grpSpPr>
          <a:xfrm>
            <a:off x="3148909" y="942115"/>
            <a:ext cx="562242" cy="608291"/>
            <a:chOff x="7696200" y="1504950"/>
            <a:chExt cx="914400" cy="989291"/>
          </a:xfrm>
          <a:solidFill>
            <a:srgbClr val="0070C0"/>
          </a:solidFill>
        </p:grpSpPr>
        <p:sp>
          <p:nvSpPr>
            <p:cNvPr id="22" name="Can 21">
              <a:extLst>
                <a:ext uri="{FF2B5EF4-FFF2-40B4-BE49-F238E27FC236}">
                  <a16:creationId xmlns:a16="http://schemas.microsoft.com/office/drawing/2014/main" id="{0C8486DE-A369-6446-A107-D95655603069}"/>
                </a:ext>
              </a:extLst>
            </p:cNvPr>
            <p:cNvSpPr/>
            <p:nvPr/>
          </p:nvSpPr>
          <p:spPr>
            <a:xfrm>
              <a:off x="7696200" y="2106443"/>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Can 22">
              <a:extLst>
                <a:ext uri="{FF2B5EF4-FFF2-40B4-BE49-F238E27FC236}">
                  <a16:creationId xmlns:a16="http://schemas.microsoft.com/office/drawing/2014/main" id="{A98378FC-6FB5-C24F-97D7-A4DAE23D83D4}"/>
                </a:ext>
              </a:extLst>
            </p:cNvPr>
            <p:cNvSpPr/>
            <p:nvPr/>
          </p:nvSpPr>
          <p:spPr>
            <a:xfrm>
              <a:off x="7696200" y="1802952"/>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Can 23">
              <a:extLst>
                <a:ext uri="{FF2B5EF4-FFF2-40B4-BE49-F238E27FC236}">
                  <a16:creationId xmlns:a16="http://schemas.microsoft.com/office/drawing/2014/main" id="{9E415F3F-8803-8B44-A800-30E2E986D4A1}"/>
                </a:ext>
              </a:extLst>
            </p:cNvPr>
            <p:cNvSpPr/>
            <p:nvPr/>
          </p:nvSpPr>
          <p:spPr>
            <a:xfrm>
              <a:off x="7696200" y="1504950"/>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95250C16-4C17-A34E-B123-3A42E3A9E9F6}"/>
              </a:ext>
            </a:extLst>
          </p:cNvPr>
          <p:cNvGrpSpPr/>
          <p:nvPr/>
        </p:nvGrpSpPr>
        <p:grpSpPr>
          <a:xfrm>
            <a:off x="5494803" y="942115"/>
            <a:ext cx="562242" cy="608291"/>
            <a:chOff x="7696200" y="1504950"/>
            <a:chExt cx="914400" cy="989291"/>
          </a:xfrm>
          <a:solidFill>
            <a:srgbClr val="FF0000"/>
          </a:solidFill>
        </p:grpSpPr>
        <p:sp>
          <p:nvSpPr>
            <p:cNvPr id="35" name="Can 34">
              <a:extLst>
                <a:ext uri="{FF2B5EF4-FFF2-40B4-BE49-F238E27FC236}">
                  <a16:creationId xmlns:a16="http://schemas.microsoft.com/office/drawing/2014/main" id="{93E343C1-8208-8F4B-A452-3F7E3E058F93}"/>
                </a:ext>
              </a:extLst>
            </p:cNvPr>
            <p:cNvSpPr/>
            <p:nvPr/>
          </p:nvSpPr>
          <p:spPr>
            <a:xfrm>
              <a:off x="7696200" y="2106443"/>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Can 35">
              <a:extLst>
                <a:ext uri="{FF2B5EF4-FFF2-40B4-BE49-F238E27FC236}">
                  <a16:creationId xmlns:a16="http://schemas.microsoft.com/office/drawing/2014/main" id="{60BB5B11-6353-EA4E-8F4B-ADDA37D700D3}"/>
                </a:ext>
              </a:extLst>
            </p:cNvPr>
            <p:cNvSpPr/>
            <p:nvPr/>
          </p:nvSpPr>
          <p:spPr>
            <a:xfrm>
              <a:off x="7696200" y="1802952"/>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Can 36">
              <a:extLst>
                <a:ext uri="{FF2B5EF4-FFF2-40B4-BE49-F238E27FC236}">
                  <a16:creationId xmlns:a16="http://schemas.microsoft.com/office/drawing/2014/main" id="{5B1DC309-EAAB-5E49-B095-B9206DF027C3}"/>
                </a:ext>
              </a:extLst>
            </p:cNvPr>
            <p:cNvSpPr/>
            <p:nvPr/>
          </p:nvSpPr>
          <p:spPr>
            <a:xfrm>
              <a:off x="7696200" y="1504950"/>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8" name="Straight Arrow Connector 37">
            <a:extLst>
              <a:ext uri="{FF2B5EF4-FFF2-40B4-BE49-F238E27FC236}">
                <a16:creationId xmlns:a16="http://schemas.microsoft.com/office/drawing/2014/main" id="{ADD1F330-3C24-694F-BA40-9C238EC09694}"/>
              </a:ext>
            </a:extLst>
          </p:cNvPr>
          <p:cNvCxnSpPr>
            <a:cxnSpLocks/>
          </p:cNvCxnSpPr>
          <p:nvPr/>
        </p:nvCxnSpPr>
        <p:spPr>
          <a:xfrm>
            <a:off x="7214009" y="1247406"/>
            <a:ext cx="73746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0" name="Group 39">
            <a:extLst>
              <a:ext uri="{FF2B5EF4-FFF2-40B4-BE49-F238E27FC236}">
                <a16:creationId xmlns:a16="http://schemas.microsoft.com/office/drawing/2014/main" id="{1C5DFD5D-A08B-D046-A922-154F86724C27}"/>
              </a:ext>
            </a:extLst>
          </p:cNvPr>
          <p:cNvGrpSpPr/>
          <p:nvPr/>
        </p:nvGrpSpPr>
        <p:grpSpPr>
          <a:xfrm>
            <a:off x="7951470" y="942115"/>
            <a:ext cx="562242" cy="608291"/>
            <a:chOff x="7696200" y="1504950"/>
            <a:chExt cx="914400" cy="989291"/>
          </a:xfrm>
          <a:solidFill>
            <a:srgbClr val="00B050"/>
          </a:solidFill>
        </p:grpSpPr>
        <p:sp>
          <p:nvSpPr>
            <p:cNvPr id="41" name="Can 40">
              <a:extLst>
                <a:ext uri="{FF2B5EF4-FFF2-40B4-BE49-F238E27FC236}">
                  <a16:creationId xmlns:a16="http://schemas.microsoft.com/office/drawing/2014/main" id="{C088C23A-1370-D141-9D0C-CABC81B550C4}"/>
                </a:ext>
              </a:extLst>
            </p:cNvPr>
            <p:cNvSpPr/>
            <p:nvPr/>
          </p:nvSpPr>
          <p:spPr>
            <a:xfrm>
              <a:off x="7696200" y="2106443"/>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Can 41">
              <a:extLst>
                <a:ext uri="{FF2B5EF4-FFF2-40B4-BE49-F238E27FC236}">
                  <a16:creationId xmlns:a16="http://schemas.microsoft.com/office/drawing/2014/main" id="{2FBD4FC1-1C29-754B-B37E-8653915B187B}"/>
                </a:ext>
              </a:extLst>
            </p:cNvPr>
            <p:cNvSpPr/>
            <p:nvPr/>
          </p:nvSpPr>
          <p:spPr>
            <a:xfrm>
              <a:off x="7696200" y="1802952"/>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Can 42">
              <a:extLst>
                <a:ext uri="{FF2B5EF4-FFF2-40B4-BE49-F238E27FC236}">
                  <a16:creationId xmlns:a16="http://schemas.microsoft.com/office/drawing/2014/main" id="{8E5A627C-6AB8-704D-A194-FE6E76CC02CE}"/>
                </a:ext>
              </a:extLst>
            </p:cNvPr>
            <p:cNvSpPr/>
            <p:nvPr/>
          </p:nvSpPr>
          <p:spPr>
            <a:xfrm>
              <a:off x="7696200" y="1504950"/>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4" name="TextBox 43">
            <a:extLst>
              <a:ext uri="{FF2B5EF4-FFF2-40B4-BE49-F238E27FC236}">
                <a16:creationId xmlns:a16="http://schemas.microsoft.com/office/drawing/2014/main" id="{F003289B-DE28-1C47-B252-EB613F368B12}"/>
              </a:ext>
            </a:extLst>
          </p:cNvPr>
          <p:cNvSpPr txBox="1"/>
          <p:nvPr/>
        </p:nvSpPr>
        <p:spPr>
          <a:xfrm>
            <a:off x="848372" y="443639"/>
            <a:ext cx="7103098" cy="338554"/>
          </a:xfrm>
          <a:prstGeom prst="rect">
            <a:avLst/>
          </a:prstGeom>
          <a:noFill/>
        </p:spPr>
        <p:txBody>
          <a:bodyPr wrap="none" rtlCol="0">
            <a:spAutoFit/>
          </a:bodyPr>
          <a:lstStyle/>
          <a:p>
            <a:r>
              <a:rPr lang="en-US" sz="1600" dirty="0"/>
              <a:t>MapReduce is a data flow program with relatively simple operators on the data set.</a:t>
            </a:r>
          </a:p>
        </p:txBody>
      </p:sp>
      <p:sp>
        <p:nvSpPr>
          <p:cNvPr id="45" name="TextBox 44">
            <a:extLst>
              <a:ext uri="{FF2B5EF4-FFF2-40B4-BE49-F238E27FC236}">
                <a16:creationId xmlns:a16="http://schemas.microsoft.com/office/drawing/2014/main" id="{F5E14AA8-4AA8-2F4E-A9BB-334C0C00DFD5}"/>
              </a:ext>
            </a:extLst>
          </p:cNvPr>
          <p:cNvSpPr txBox="1"/>
          <p:nvPr/>
        </p:nvSpPr>
        <p:spPr>
          <a:xfrm>
            <a:off x="609600" y="1657350"/>
            <a:ext cx="6792822" cy="338554"/>
          </a:xfrm>
          <a:prstGeom prst="rect">
            <a:avLst/>
          </a:prstGeom>
          <a:noFill/>
        </p:spPr>
        <p:txBody>
          <a:bodyPr wrap="none" rtlCol="0">
            <a:spAutoFit/>
          </a:bodyPr>
          <a:lstStyle/>
          <a:p>
            <a:r>
              <a:rPr lang="en-US" sz="1600" dirty="0"/>
              <a:t>With each operator implemented in parallel on multiple nodes for performance.</a:t>
            </a:r>
          </a:p>
        </p:txBody>
      </p:sp>
      <p:sp>
        <p:nvSpPr>
          <p:cNvPr id="46" name="TextBox 45">
            <a:extLst>
              <a:ext uri="{FF2B5EF4-FFF2-40B4-BE49-F238E27FC236}">
                <a16:creationId xmlns:a16="http://schemas.microsoft.com/office/drawing/2014/main" id="{A625C71E-040F-504E-96F3-9D3EC1A47949}"/>
              </a:ext>
            </a:extLst>
          </p:cNvPr>
          <p:cNvSpPr txBox="1"/>
          <p:nvPr/>
        </p:nvSpPr>
        <p:spPr>
          <a:xfrm>
            <a:off x="1675971" y="4332795"/>
            <a:ext cx="3925947" cy="338554"/>
          </a:xfrm>
          <a:prstGeom prst="rect">
            <a:avLst/>
          </a:prstGeom>
          <a:noFill/>
        </p:spPr>
        <p:txBody>
          <a:bodyPr wrap="none" rtlCol="0">
            <a:spAutoFit/>
          </a:bodyPr>
          <a:lstStyle/>
          <a:p>
            <a:r>
              <a:rPr lang="en-US" sz="1600" dirty="0"/>
              <a:t>What is we want more complex “operators?”</a:t>
            </a:r>
          </a:p>
        </p:txBody>
      </p:sp>
    </p:spTree>
    <p:extLst>
      <p:ext uri="{BB962C8B-B14F-4D97-AF65-F5344CB8AC3E}">
        <p14:creationId xmlns:p14="http://schemas.microsoft.com/office/powerpoint/2010/main" val="47219489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35CF109-81A1-4B52-838F-6FCF135BB773}"/>
              </a:ext>
            </a:extLst>
          </p:cNvPr>
          <p:cNvSpPr>
            <a:spLocks noGrp="1"/>
          </p:cNvSpPr>
          <p:nvPr>
            <p:ph idx="1"/>
          </p:nvPr>
        </p:nvSpPr>
        <p:spPr/>
        <p:txBody>
          <a:bodyPr/>
          <a:lstStyle/>
          <a:p>
            <a:r>
              <a:rPr lang="en-US" altLang="en-US" dirty="0"/>
              <a:t>Current generation execution engines </a:t>
            </a:r>
          </a:p>
          <a:p>
            <a:pPr lvl="1"/>
            <a:r>
              <a:rPr lang="en-US" altLang="en-US" dirty="0"/>
              <a:t>natively support algebraic operations such as joins, aggregation, etc. natively.</a:t>
            </a:r>
          </a:p>
          <a:p>
            <a:pPr lvl="1"/>
            <a:r>
              <a:rPr lang="en-US" altLang="en-US" dirty="0"/>
              <a:t>Allow users to create their </a:t>
            </a:r>
            <a:r>
              <a:rPr lang="en-US" altLang="en-US" dirty="0">
                <a:solidFill>
                  <a:srgbClr val="FF0000"/>
                </a:solidFill>
              </a:rPr>
              <a:t>own algebraic operators</a:t>
            </a:r>
          </a:p>
          <a:p>
            <a:pPr lvl="1"/>
            <a:r>
              <a:rPr lang="en-US" altLang="en-US" dirty="0"/>
              <a:t>Support trees of algebraic operators that can be executed on </a:t>
            </a:r>
            <a:r>
              <a:rPr lang="en-US" altLang="en-US" dirty="0">
                <a:solidFill>
                  <a:srgbClr val="FF0000"/>
                </a:solidFill>
              </a:rPr>
              <a:t>multiple nodes in parallel</a:t>
            </a:r>
          </a:p>
          <a:p>
            <a:r>
              <a:rPr lang="en-US" altLang="en-US" dirty="0"/>
              <a:t>E.g. Apache </a:t>
            </a:r>
            <a:r>
              <a:rPr lang="en-US" altLang="en-US" dirty="0" err="1"/>
              <a:t>Tez</a:t>
            </a:r>
            <a:r>
              <a:rPr lang="en-US" altLang="en-US" dirty="0"/>
              <a:t>, Spark</a:t>
            </a:r>
          </a:p>
          <a:p>
            <a:pPr lvl="1"/>
            <a:r>
              <a:rPr lang="en-US" altLang="en-US" dirty="0" err="1"/>
              <a:t>Tex</a:t>
            </a:r>
            <a:r>
              <a:rPr lang="en-US" altLang="en-US" dirty="0"/>
              <a:t> provides low level API; Hive on </a:t>
            </a:r>
            <a:r>
              <a:rPr lang="en-US" altLang="en-US" dirty="0" err="1"/>
              <a:t>Tez</a:t>
            </a:r>
            <a:r>
              <a:rPr lang="en-US" altLang="en-US" dirty="0"/>
              <a:t> compiles SQL to </a:t>
            </a:r>
            <a:r>
              <a:rPr lang="en-US" altLang="en-US" dirty="0" err="1"/>
              <a:t>Tez</a:t>
            </a:r>
            <a:endParaRPr lang="en-US" altLang="en-US" dirty="0"/>
          </a:p>
          <a:p>
            <a:pPr lvl="1"/>
            <a:r>
              <a:rPr lang="en-IN" dirty="0"/>
              <a:t>Spark provides more user-friendly API</a:t>
            </a:r>
          </a:p>
        </p:txBody>
      </p:sp>
      <p:sp>
        <p:nvSpPr>
          <p:cNvPr id="4" name="Title 3">
            <a:extLst>
              <a:ext uri="{FF2B5EF4-FFF2-40B4-BE49-F238E27FC236}">
                <a16:creationId xmlns:a16="http://schemas.microsoft.com/office/drawing/2014/main" id="{8882B2BB-32B3-4233-9101-8F5F71E968FD}"/>
              </a:ext>
            </a:extLst>
          </p:cNvPr>
          <p:cNvSpPr>
            <a:spLocks noGrp="1"/>
          </p:cNvSpPr>
          <p:nvPr>
            <p:ph type="title"/>
          </p:nvPr>
        </p:nvSpPr>
        <p:spPr/>
        <p:txBody>
          <a:bodyPr/>
          <a:lstStyle/>
          <a:p>
            <a:r>
              <a:rPr lang="en-IN" dirty="0"/>
              <a:t>Algebraic Operations</a:t>
            </a:r>
          </a:p>
        </p:txBody>
      </p:sp>
    </p:spTree>
    <p:extLst>
      <p:ext uri="{BB962C8B-B14F-4D97-AF65-F5344CB8AC3E}">
        <p14:creationId xmlns:p14="http://schemas.microsoft.com/office/powerpoint/2010/main" val="2666173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4"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ea typeface="ＭＳ Ｐゴシック" pitchFamily="34" charset="-128"/>
              </a:rPr>
              <a:t>A Lossy Decomposition</a:t>
            </a:r>
          </a:p>
        </p:txBody>
      </p:sp>
      <p:pic>
        <p:nvPicPr>
          <p:cNvPr id="11267" name="Picture 5"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2888" y="820106"/>
            <a:ext cx="4287012" cy="3926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396675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A8EA258-F0BA-48C4-B926-DF50A43A8D8A}"/>
              </a:ext>
            </a:extLst>
          </p:cNvPr>
          <p:cNvSpPr>
            <a:spLocks noGrp="1"/>
          </p:cNvSpPr>
          <p:nvPr>
            <p:ph idx="1"/>
          </p:nvPr>
        </p:nvSpPr>
        <p:spPr/>
        <p:txBody>
          <a:bodyPr/>
          <a:lstStyle/>
          <a:p>
            <a:endParaRPr lang="en-US"/>
          </a:p>
        </p:txBody>
      </p:sp>
      <p:sp>
        <p:nvSpPr>
          <p:cNvPr id="2" name="Title 1"/>
          <p:cNvSpPr>
            <a:spLocks noGrp="1"/>
          </p:cNvSpPr>
          <p:nvPr>
            <p:ph type="title"/>
          </p:nvPr>
        </p:nvSpPr>
        <p:spPr/>
        <p:txBody>
          <a:bodyPr/>
          <a:lstStyle/>
          <a:p>
            <a:r>
              <a:rPr lang="en-US" sz="2000" dirty="0"/>
              <a:t>Spark</a:t>
            </a:r>
          </a:p>
        </p:txBody>
      </p:sp>
      <p:pic>
        <p:nvPicPr>
          <p:cNvPr id="3" name="Picture 2">
            <a:extLst>
              <a:ext uri="{FF2B5EF4-FFF2-40B4-BE49-F238E27FC236}">
                <a16:creationId xmlns:a16="http://schemas.microsoft.com/office/drawing/2014/main" id="{9C2C8151-FE62-FA4E-8D39-645EE3726833}"/>
              </a:ext>
            </a:extLst>
          </p:cNvPr>
          <p:cNvPicPr>
            <a:picLocks noChangeAspect="1"/>
          </p:cNvPicPr>
          <p:nvPr/>
        </p:nvPicPr>
        <p:blipFill>
          <a:blip r:embed="rId2"/>
          <a:stretch>
            <a:fillRect/>
          </a:stretch>
        </p:blipFill>
        <p:spPr>
          <a:xfrm>
            <a:off x="152400" y="534413"/>
            <a:ext cx="8080577" cy="4074674"/>
          </a:xfrm>
          <a:prstGeom prst="rect">
            <a:avLst/>
          </a:prstGeom>
        </p:spPr>
      </p:pic>
    </p:spTree>
    <p:extLst>
      <p:ext uri="{BB962C8B-B14F-4D97-AF65-F5344CB8AC3E}">
        <p14:creationId xmlns:p14="http://schemas.microsoft.com/office/powerpoint/2010/main" val="43146726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F4E0C5-3B2E-401E-B9E5-89B75FC30356}"/>
              </a:ext>
            </a:extLst>
          </p:cNvPr>
          <p:cNvSpPr>
            <a:spLocks noGrp="1"/>
          </p:cNvSpPr>
          <p:nvPr>
            <p:ph idx="1"/>
          </p:nvPr>
        </p:nvSpPr>
        <p:spPr/>
        <p:txBody>
          <a:bodyPr/>
          <a:lstStyle/>
          <a:p>
            <a:r>
              <a:rPr lang="en-US" dirty="0"/>
              <a:t>Installing, setting up, configuring, … the software can be very, very complex.</a:t>
            </a:r>
          </a:p>
          <a:p>
            <a:endParaRPr lang="en-US" dirty="0"/>
          </a:p>
          <a:p>
            <a:r>
              <a:rPr lang="en-US" dirty="0"/>
              <a:t>We are going to understand the concepts using MongoDB Aggregation Pipeline, which is simpler and more restricted.</a:t>
            </a:r>
          </a:p>
          <a:p>
            <a:pPr lvl="1"/>
            <a:r>
              <a:rPr lang="en-US" dirty="0"/>
              <a:t>Not graphical/DAG</a:t>
            </a:r>
          </a:p>
          <a:p>
            <a:pPr lvl="1"/>
            <a:r>
              <a:rPr lang="en-US" dirty="0"/>
              <a:t>Parallelism unclear</a:t>
            </a:r>
          </a:p>
          <a:p>
            <a:pPr lvl="1"/>
            <a:endParaRPr lang="en-US" dirty="0"/>
          </a:p>
          <a:p>
            <a:r>
              <a:rPr lang="en-US" dirty="0"/>
              <a:t>Explain and demonstrate the concept of parallelism.</a:t>
            </a:r>
          </a:p>
          <a:p>
            <a:endParaRPr lang="en-US" dirty="0"/>
          </a:p>
          <a:p>
            <a:r>
              <a:rPr lang="en-US" dirty="0"/>
              <a:t>MongoDB</a:t>
            </a:r>
          </a:p>
          <a:p>
            <a:pPr lvl="1"/>
            <a:r>
              <a:rPr lang="en-US" dirty="0"/>
              <a:t>&gt;</a:t>
            </a:r>
            <a:r>
              <a:rPr lang="en-US" dirty="0" err="1"/>
              <a:t>mongoimport</a:t>
            </a:r>
            <a:r>
              <a:rPr lang="en-US" dirty="0"/>
              <a:t> --</a:t>
            </a:r>
            <a:r>
              <a:rPr lang="en-US" dirty="0" err="1"/>
              <a:t>db</a:t>
            </a:r>
            <a:r>
              <a:rPr lang="en-US" dirty="0"/>
              <a:t> HW3 --collection </a:t>
            </a:r>
            <a:r>
              <a:rPr lang="en-US" dirty="0" err="1"/>
              <a:t>name_basics</a:t>
            </a:r>
            <a:r>
              <a:rPr lang="en-US" dirty="0"/>
              <a:t>  --type </a:t>
            </a:r>
            <a:r>
              <a:rPr lang="en-US" dirty="0" err="1"/>
              <a:t>tsv</a:t>
            </a:r>
            <a:r>
              <a:rPr lang="en-US" dirty="0"/>
              <a:t> --file </a:t>
            </a:r>
            <a:r>
              <a:rPr lang="en-US" dirty="0" err="1"/>
              <a:t>name_basics.tsv</a:t>
            </a:r>
            <a:r>
              <a:rPr lang="en-US" dirty="0"/>
              <a:t> --</a:t>
            </a:r>
            <a:r>
              <a:rPr lang="en-US" dirty="0" err="1"/>
              <a:t>headerline</a:t>
            </a:r>
            <a:endParaRPr lang="en-US" dirty="0"/>
          </a:p>
        </p:txBody>
      </p:sp>
      <p:sp>
        <p:nvSpPr>
          <p:cNvPr id="3" name="Title 2">
            <a:extLst>
              <a:ext uri="{FF2B5EF4-FFF2-40B4-BE49-F238E27FC236}">
                <a16:creationId xmlns:a16="http://schemas.microsoft.com/office/drawing/2014/main" id="{E79E8324-4DE1-49E3-9F2D-106A04090FD5}"/>
              </a:ext>
            </a:extLst>
          </p:cNvPr>
          <p:cNvSpPr>
            <a:spLocks noGrp="1"/>
          </p:cNvSpPr>
          <p:nvPr>
            <p:ph type="title"/>
          </p:nvPr>
        </p:nvSpPr>
        <p:spPr/>
        <p:txBody>
          <a:bodyPr/>
          <a:lstStyle/>
          <a:p>
            <a:r>
              <a:rPr lang="en-US" dirty="0"/>
              <a:t>Mapping to HW3a</a:t>
            </a:r>
          </a:p>
        </p:txBody>
      </p:sp>
    </p:spTree>
    <p:extLst>
      <p:ext uri="{BB962C8B-B14F-4D97-AF65-F5344CB8AC3E}">
        <p14:creationId xmlns:p14="http://schemas.microsoft.com/office/powerpoint/2010/main" val="971073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6"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ea typeface="ＭＳ Ｐゴシック" pitchFamily="34" charset="-128"/>
              </a:rPr>
              <a:t>Lossless Decomposition</a:t>
            </a:r>
          </a:p>
        </p:txBody>
      </p:sp>
      <p:sp>
        <p:nvSpPr>
          <p:cNvPr id="12291" name="Rectangle 3"/>
          <p:cNvSpPr>
            <a:spLocks noGrp="1" noChangeArrowheads="1"/>
          </p:cNvSpPr>
          <p:nvPr>
            <p:ph type="body" idx="1"/>
          </p:nvPr>
        </p:nvSpPr>
        <p:spPr>
          <a:xfrm>
            <a:off x="1719263" y="820342"/>
            <a:ext cx="5641658" cy="3120723"/>
          </a:xfrm>
        </p:spPr>
        <p:txBody>
          <a:bodyPr/>
          <a:lstStyle/>
          <a:p>
            <a:r>
              <a:rPr lang="en-US" altLang="en-US" dirty="0"/>
              <a:t>Let </a:t>
            </a:r>
            <a:r>
              <a:rPr lang="en-US" altLang="en-US" i="1" dirty="0"/>
              <a:t>R</a:t>
            </a:r>
            <a:r>
              <a:rPr lang="en-US" altLang="en-US" dirty="0"/>
              <a:t> be a relation schema and let </a:t>
            </a:r>
            <a:r>
              <a:rPr lang="en-US" altLang="en-US" i="1" dirty="0"/>
              <a:t>R</a:t>
            </a:r>
            <a:r>
              <a:rPr lang="en-US" altLang="en-US" i="1" baseline="-25000" dirty="0"/>
              <a:t>1 </a:t>
            </a:r>
            <a:r>
              <a:rPr lang="en-US" altLang="en-US" dirty="0"/>
              <a:t>and </a:t>
            </a:r>
            <a:r>
              <a:rPr lang="en-US" altLang="en-US" i="1" dirty="0"/>
              <a:t>R</a:t>
            </a:r>
            <a:r>
              <a:rPr lang="en-US" altLang="en-US" i="1" baseline="-25000" dirty="0"/>
              <a:t>2 </a:t>
            </a:r>
            <a:r>
              <a:rPr lang="en-US" altLang="en-US" dirty="0"/>
              <a:t>form a decomposition of R . That is R = </a:t>
            </a:r>
            <a:r>
              <a:rPr lang="en-US" altLang="en-US" i="1" dirty="0"/>
              <a:t>R</a:t>
            </a:r>
            <a:r>
              <a:rPr lang="en-US" altLang="en-US" i="1" baseline="-25000" dirty="0"/>
              <a:t>1 </a:t>
            </a:r>
            <a:r>
              <a:rPr lang="en-US" altLang="en-US" dirty="0"/>
              <a:t> U </a:t>
            </a:r>
            <a:r>
              <a:rPr lang="en-US" altLang="en-US" i="1" dirty="0"/>
              <a:t>R</a:t>
            </a:r>
            <a:r>
              <a:rPr lang="en-US" altLang="en-US" i="1" baseline="-25000" dirty="0"/>
              <a:t>2</a:t>
            </a:r>
            <a:endParaRPr lang="en-US" altLang="en-US" dirty="0"/>
          </a:p>
          <a:p>
            <a:r>
              <a:rPr lang="en-US" altLang="en-US" dirty="0"/>
              <a:t>We say that the decomposition is a </a:t>
            </a:r>
            <a:r>
              <a:rPr lang="en-US" altLang="en-US" b="1" dirty="0">
                <a:solidFill>
                  <a:srgbClr val="002060"/>
                </a:solidFill>
              </a:rPr>
              <a:t>lossless decomposition  </a:t>
            </a:r>
            <a:r>
              <a:rPr lang="en-US" altLang="en-US" dirty="0"/>
              <a:t>if there is no loss of information by replacing  R with the two relation schemas</a:t>
            </a:r>
            <a:r>
              <a:rPr lang="en-US" altLang="en-US" i="1" dirty="0"/>
              <a:t> R</a:t>
            </a:r>
            <a:r>
              <a:rPr lang="en-US" altLang="en-US" i="1" baseline="-25000" dirty="0"/>
              <a:t>1 </a:t>
            </a:r>
            <a:r>
              <a:rPr lang="en-US" altLang="en-US" dirty="0"/>
              <a:t> U </a:t>
            </a:r>
            <a:r>
              <a:rPr lang="en-US" altLang="en-US" i="1" dirty="0"/>
              <a:t>R</a:t>
            </a:r>
            <a:r>
              <a:rPr lang="en-US" altLang="en-US" i="1" baseline="-25000" dirty="0"/>
              <a:t>2</a:t>
            </a:r>
            <a:r>
              <a:rPr lang="en-US" altLang="en-US" dirty="0"/>
              <a:t> </a:t>
            </a:r>
          </a:p>
          <a:p>
            <a:r>
              <a:rPr lang="en-US" altLang="en-US" dirty="0">
                <a:sym typeface="Symbol" panose="05050102010706020507" pitchFamily="18" charset="2"/>
              </a:rPr>
              <a:t>Formally,</a:t>
            </a:r>
          </a:p>
          <a:p>
            <a:pPr>
              <a:buFont typeface="Monotype Sorts" pitchFamily="-84" charset="2"/>
              <a:buNone/>
            </a:pPr>
            <a:r>
              <a:rPr lang="en-US" altLang="en-US" dirty="0">
                <a:latin typeface="Times New Roman" panose="02020603050405020304" pitchFamily="18" charset="0"/>
                <a:sym typeface="Symbol" panose="05050102010706020507" pitchFamily="18" charset="2"/>
              </a:rPr>
              <a:t>              </a:t>
            </a:r>
            <a:r>
              <a:rPr lang="en-US" altLang="en-US" baseline="-25000" dirty="0">
                <a:latin typeface="Times New Roman" panose="02020603050405020304" pitchFamily="18" charset="0"/>
                <a:sym typeface="Symbol" panose="05050102010706020507" pitchFamily="18" charset="2"/>
              </a:rPr>
              <a:t>R</a:t>
            </a:r>
            <a:r>
              <a:rPr lang="en-US" altLang="en-US" baseline="-50000" dirty="0">
                <a:latin typeface="Times New Roman" panose="02020603050405020304" pitchFamily="18" charset="0"/>
                <a:sym typeface="Symbol" panose="05050102010706020507" pitchFamily="18" charset="2"/>
              </a:rPr>
              <a:t>1</a:t>
            </a:r>
            <a:r>
              <a:rPr lang="en-US" altLang="en-US" dirty="0">
                <a:latin typeface="Times New Roman" panose="02020603050405020304" pitchFamily="18" charset="0"/>
                <a:sym typeface="Symbol" panose="05050102010706020507" pitchFamily="18" charset="2"/>
              </a:rPr>
              <a:t> (r)      </a:t>
            </a:r>
            <a:r>
              <a:rPr lang="en-US" altLang="en-US" baseline="-25000" dirty="0">
                <a:latin typeface="Times New Roman" panose="02020603050405020304" pitchFamily="18" charset="0"/>
                <a:sym typeface="Symbol" panose="05050102010706020507" pitchFamily="18" charset="2"/>
              </a:rPr>
              <a:t>R</a:t>
            </a:r>
            <a:r>
              <a:rPr lang="en-US" altLang="en-US" baseline="-50000" dirty="0">
                <a:latin typeface="Times New Roman" panose="02020603050405020304" pitchFamily="18" charset="0"/>
                <a:sym typeface="Symbol" panose="05050102010706020507" pitchFamily="18" charset="2"/>
              </a:rPr>
              <a:t>2</a:t>
            </a:r>
            <a:r>
              <a:rPr lang="en-US" altLang="en-US" dirty="0">
                <a:latin typeface="Times New Roman" panose="02020603050405020304" pitchFamily="18" charset="0"/>
                <a:sym typeface="Symbol" panose="05050102010706020507" pitchFamily="18" charset="2"/>
              </a:rPr>
              <a:t> (r) = </a:t>
            </a:r>
            <a:r>
              <a:rPr lang="en-US" altLang="en-US" i="1" dirty="0">
                <a:latin typeface="Times New Roman" panose="02020603050405020304" pitchFamily="18" charset="0"/>
                <a:sym typeface="Symbol" panose="05050102010706020507" pitchFamily="18" charset="2"/>
              </a:rPr>
              <a:t>r</a:t>
            </a:r>
          </a:p>
          <a:p>
            <a:r>
              <a:rPr lang="en-US" altLang="en-US" dirty="0">
                <a:sym typeface="Symbol" panose="05050102010706020507" pitchFamily="18" charset="2"/>
              </a:rPr>
              <a:t>And,  conversely a decomposition is lossy if</a:t>
            </a:r>
            <a:endParaRPr lang="en-US" altLang="en-US" i="1" dirty="0"/>
          </a:p>
          <a:p>
            <a:pPr lvl="1">
              <a:buFont typeface="Monotype Sorts" pitchFamily="-84" charset="2"/>
              <a:buNone/>
            </a:pPr>
            <a:r>
              <a:rPr lang="en-US" altLang="en-US" dirty="0">
                <a:latin typeface="Times New Roman" panose="02020603050405020304" pitchFamily="18" charset="0"/>
                <a:sym typeface="Symbol" panose="05050102010706020507" pitchFamily="18" charset="2"/>
              </a:rPr>
              <a:t>     r     </a:t>
            </a:r>
            <a:r>
              <a:rPr lang="en-US" altLang="en-US" baseline="-25000" dirty="0">
                <a:latin typeface="Times New Roman" panose="02020603050405020304" pitchFamily="18" charset="0"/>
                <a:sym typeface="Symbol" panose="05050102010706020507" pitchFamily="18" charset="2"/>
              </a:rPr>
              <a:t>R</a:t>
            </a:r>
            <a:r>
              <a:rPr lang="en-US" altLang="en-US" baseline="-50000" dirty="0">
                <a:latin typeface="Times New Roman" panose="02020603050405020304" pitchFamily="18" charset="0"/>
                <a:sym typeface="Symbol" panose="05050102010706020507" pitchFamily="18" charset="2"/>
              </a:rPr>
              <a:t>1</a:t>
            </a:r>
            <a:r>
              <a:rPr lang="en-US" altLang="en-US" dirty="0">
                <a:latin typeface="Times New Roman" panose="02020603050405020304" pitchFamily="18" charset="0"/>
                <a:sym typeface="Symbol" panose="05050102010706020507" pitchFamily="18" charset="2"/>
              </a:rPr>
              <a:t> (r)      </a:t>
            </a:r>
            <a:r>
              <a:rPr lang="en-US" altLang="en-US" baseline="-25000" dirty="0">
                <a:latin typeface="Times New Roman" panose="02020603050405020304" pitchFamily="18" charset="0"/>
                <a:sym typeface="Symbol" panose="05050102010706020507" pitchFamily="18" charset="2"/>
              </a:rPr>
              <a:t>R</a:t>
            </a:r>
            <a:r>
              <a:rPr lang="en-US" altLang="en-US" baseline="-50000" dirty="0">
                <a:latin typeface="Times New Roman" panose="02020603050405020304" pitchFamily="18" charset="0"/>
                <a:sym typeface="Symbol" panose="05050102010706020507" pitchFamily="18" charset="2"/>
              </a:rPr>
              <a:t>2</a:t>
            </a:r>
            <a:r>
              <a:rPr lang="en-US" altLang="en-US" dirty="0">
                <a:latin typeface="Times New Roman" panose="02020603050405020304" pitchFamily="18" charset="0"/>
                <a:sym typeface="Symbol" panose="05050102010706020507" pitchFamily="18" charset="2"/>
              </a:rPr>
              <a:t> (r) = </a:t>
            </a:r>
            <a:r>
              <a:rPr lang="en-US" altLang="en-US" i="1" dirty="0">
                <a:latin typeface="Times New Roman" panose="02020603050405020304" pitchFamily="18" charset="0"/>
                <a:sym typeface="Symbol" panose="05050102010706020507" pitchFamily="18" charset="2"/>
              </a:rPr>
              <a:t>r</a:t>
            </a:r>
            <a:r>
              <a:rPr lang="en-US" altLang="en-US" dirty="0">
                <a:latin typeface="Times New Roman" panose="02020603050405020304" pitchFamily="18" charset="0"/>
                <a:sym typeface="Symbol" panose="05050102010706020507" pitchFamily="18" charset="2"/>
              </a:rPr>
              <a:t> </a:t>
            </a:r>
            <a:endParaRPr lang="en-US" altLang="en-US" dirty="0"/>
          </a:p>
        </p:txBody>
      </p:sp>
      <p:sp>
        <p:nvSpPr>
          <p:cNvPr id="12292" name="Freeform 19"/>
          <p:cNvSpPr>
            <a:spLocks/>
          </p:cNvSpPr>
          <p:nvPr/>
        </p:nvSpPr>
        <p:spPr bwMode="auto">
          <a:xfrm>
            <a:off x="2860189" y="2279296"/>
            <a:ext cx="107156" cy="107156"/>
          </a:xfrm>
          <a:custGeom>
            <a:avLst/>
            <a:gdLst>
              <a:gd name="T0" fmla="*/ 0 w 182"/>
              <a:gd name="T1" fmla="*/ 0 h 182"/>
              <a:gd name="T2" fmla="*/ 0 w 182"/>
              <a:gd name="T3" fmla="*/ 2147483647 h 182"/>
              <a:gd name="T4" fmla="*/ 2147483647 w 182"/>
              <a:gd name="T5" fmla="*/ 0 h 182"/>
              <a:gd name="T6" fmla="*/ 2147483647 w 182"/>
              <a:gd name="T7" fmla="*/ 2147483647 h 182"/>
              <a:gd name="T8" fmla="*/ 0 w 182"/>
              <a:gd name="T9" fmla="*/ 0 h 182"/>
              <a:gd name="T10" fmla="*/ 0 60000 65536"/>
              <a:gd name="T11" fmla="*/ 0 60000 65536"/>
              <a:gd name="T12" fmla="*/ 0 60000 65536"/>
              <a:gd name="T13" fmla="*/ 0 60000 65536"/>
              <a:gd name="T14" fmla="*/ 0 60000 65536"/>
              <a:gd name="T15" fmla="*/ 0 w 182"/>
              <a:gd name="T16" fmla="*/ 0 h 182"/>
              <a:gd name="T17" fmla="*/ 182 w 182"/>
              <a:gd name="T18" fmla="*/ 182 h 182"/>
            </a:gdLst>
            <a:ahLst/>
            <a:cxnLst>
              <a:cxn ang="T10">
                <a:pos x="T0" y="T1"/>
              </a:cxn>
              <a:cxn ang="T11">
                <a:pos x="T2" y="T3"/>
              </a:cxn>
              <a:cxn ang="T12">
                <a:pos x="T4" y="T5"/>
              </a:cxn>
              <a:cxn ang="T13">
                <a:pos x="T6" y="T7"/>
              </a:cxn>
              <a:cxn ang="T14">
                <a:pos x="T8" y="T9"/>
              </a:cxn>
            </a:cxnLst>
            <a:rect l="T15" t="T16" r="T17" b="T18"/>
            <a:pathLst>
              <a:path w="182" h="182">
                <a:moveTo>
                  <a:pt x="0" y="0"/>
                </a:moveTo>
                <a:lnTo>
                  <a:pt x="0" y="182"/>
                </a:lnTo>
                <a:lnTo>
                  <a:pt x="182" y="0"/>
                </a:lnTo>
                <a:lnTo>
                  <a:pt x="182" y="182"/>
                </a:lnTo>
                <a:lnTo>
                  <a:pt x="0" y="0"/>
                </a:lnTo>
                <a:close/>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293" name="Freeform 19"/>
          <p:cNvSpPr>
            <a:spLocks/>
          </p:cNvSpPr>
          <p:nvPr/>
        </p:nvSpPr>
        <p:spPr bwMode="auto">
          <a:xfrm>
            <a:off x="3215964" y="2802717"/>
            <a:ext cx="107156" cy="107156"/>
          </a:xfrm>
          <a:custGeom>
            <a:avLst/>
            <a:gdLst>
              <a:gd name="T0" fmla="*/ 0 w 182"/>
              <a:gd name="T1" fmla="*/ 0 h 182"/>
              <a:gd name="T2" fmla="*/ 0 w 182"/>
              <a:gd name="T3" fmla="*/ 2147483647 h 182"/>
              <a:gd name="T4" fmla="*/ 2147483647 w 182"/>
              <a:gd name="T5" fmla="*/ 0 h 182"/>
              <a:gd name="T6" fmla="*/ 2147483647 w 182"/>
              <a:gd name="T7" fmla="*/ 2147483647 h 182"/>
              <a:gd name="T8" fmla="*/ 0 w 182"/>
              <a:gd name="T9" fmla="*/ 0 h 182"/>
              <a:gd name="T10" fmla="*/ 0 60000 65536"/>
              <a:gd name="T11" fmla="*/ 0 60000 65536"/>
              <a:gd name="T12" fmla="*/ 0 60000 65536"/>
              <a:gd name="T13" fmla="*/ 0 60000 65536"/>
              <a:gd name="T14" fmla="*/ 0 60000 65536"/>
              <a:gd name="T15" fmla="*/ 0 w 182"/>
              <a:gd name="T16" fmla="*/ 0 h 182"/>
              <a:gd name="T17" fmla="*/ 182 w 182"/>
              <a:gd name="T18" fmla="*/ 182 h 182"/>
            </a:gdLst>
            <a:ahLst/>
            <a:cxnLst>
              <a:cxn ang="T10">
                <a:pos x="T0" y="T1"/>
              </a:cxn>
              <a:cxn ang="T11">
                <a:pos x="T2" y="T3"/>
              </a:cxn>
              <a:cxn ang="T12">
                <a:pos x="T4" y="T5"/>
              </a:cxn>
              <a:cxn ang="T13">
                <a:pos x="T6" y="T7"/>
              </a:cxn>
              <a:cxn ang="T14">
                <a:pos x="T8" y="T9"/>
              </a:cxn>
            </a:cxnLst>
            <a:rect l="T15" t="T16" r="T17" b="T18"/>
            <a:pathLst>
              <a:path w="182" h="182">
                <a:moveTo>
                  <a:pt x="0" y="0"/>
                </a:moveTo>
                <a:lnTo>
                  <a:pt x="0" y="182"/>
                </a:lnTo>
                <a:lnTo>
                  <a:pt x="182" y="0"/>
                </a:lnTo>
                <a:lnTo>
                  <a:pt x="182" y="182"/>
                </a:lnTo>
                <a:lnTo>
                  <a:pt x="0" y="0"/>
                </a:lnTo>
                <a:close/>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2303083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482" name="Rectangle 2"/>
          <p:cNvSpPr>
            <a:spLocks noGrp="1" noChangeArrowheads="1"/>
          </p:cNvSpPr>
          <p:nvPr>
            <p:ph type="title"/>
          </p:nvPr>
        </p:nvSpPr>
        <p:spPr>
          <a:xfrm>
            <a:off x="1614488" y="189310"/>
            <a:ext cx="6400800" cy="342900"/>
          </a:xfrm>
        </p:spPr>
        <p:txBody>
          <a:bodyPr/>
          <a:lstStyle/>
          <a:p>
            <a:pPr>
              <a:defRPr/>
            </a:pPr>
            <a:r>
              <a:rPr lang="en-US" altLang="en-US" dirty="0">
                <a:effectLst>
                  <a:outerShdw blurRad="38100" dist="38100" dir="2700000" algn="tl">
                    <a:srgbClr val="C0C0C0"/>
                  </a:outerShdw>
                </a:effectLst>
                <a:ea typeface="ＭＳ Ｐゴシック" pitchFamily="34" charset="-128"/>
              </a:rPr>
              <a:t>Example of Lossless Decomposition </a:t>
            </a:r>
          </a:p>
        </p:txBody>
      </p:sp>
      <p:sp>
        <p:nvSpPr>
          <p:cNvPr id="13315" name="Rectangle 3"/>
          <p:cNvSpPr>
            <a:spLocks noGrp="1" noChangeArrowheads="1"/>
          </p:cNvSpPr>
          <p:nvPr>
            <p:ph type="body" idx="1"/>
          </p:nvPr>
        </p:nvSpPr>
        <p:spPr>
          <a:xfrm>
            <a:off x="1722269" y="821532"/>
            <a:ext cx="5656142" cy="623221"/>
          </a:xfrm>
        </p:spPr>
        <p:txBody>
          <a:bodyPr/>
          <a:lstStyle/>
          <a:p>
            <a:pPr>
              <a:tabLst>
                <a:tab pos="1752600" algn="l"/>
                <a:tab pos="2824163" algn="l"/>
              </a:tabLst>
            </a:pPr>
            <a:r>
              <a:rPr lang="en-US" altLang="en-US" dirty="0"/>
              <a:t>Decomposition of </a:t>
            </a:r>
            <a:r>
              <a:rPr lang="en-US" altLang="en-US" i="1" dirty="0"/>
              <a:t>R = (A, B, C)</a:t>
            </a:r>
            <a:br>
              <a:rPr lang="en-US" altLang="en-US" i="1" dirty="0"/>
            </a:br>
            <a:r>
              <a:rPr lang="en-US" altLang="en-US" i="1" dirty="0"/>
              <a:t>	R</a:t>
            </a:r>
            <a:r>
              <a:rPr lang="en-US" altLang="en-US" i="1" baseline="-25000" dirty="0"/>
              <a:t>1</a:t>
            </a:r>
            <a:r>
              <a:rPr lang="en-US" altLang="en-US" i="1" dirty="0"/>
              <a:t> = (A, B)	R</a:t>
            </a:r>
            <a:r>
              <a:rPr lang="en-US" altLang="en-US" baseline="-25000" dirty="0"/>
              <a:t>2</a:t>
            </a:r>
            <a:r>
              <a:rPr lang="en-US" altLang="en-US" i="1" dirty="0"/>
              <a:t> = (B, C)</a:t>
            </a:r>
            <a:endParaRPr lang="en-US" altLang="en-US" dirty="0"/>
          </a:p>
        </p:txBody>
      </p:sp>
      <p:pic>
        <p:nvPicPr>
          <p:cNvPr id="13316" name="Picture 30" descr="C:\Users\as668\Desktop\Judi\7_02 figu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1256" y="1511634"/>
            <a:ext cx="3075003" cy="2042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14741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C849F1-3F7E-E348-A18B-8B439C029233}"/>
              </a:ext>
            </a:extLst>
          </p:cNvPr>
          <p:cNvSpPr>
            <a:spLocks noGrp="1"/>
          </p:cNvSpPr>
          <p:nvPr>
            <p:ph idx="1"/>
          </p:nvPr>
        </p:nvSpPr>
        <p:spPr>
          <a:xfrm>
            <a:off x="86284" y="2038351"/>
            <a:ext cx="8839200" cy="2438399"/>
          </a:xfrm>
        </p:spPr>
        <p:txBody>
          <a:bodyPr/>
          <a:lstStyle/>
          <a:p>
            <a:r>
              <a:rPr lang="en-US" sz="1400" dirty="0"/>
              <a:t>Improve query performance by</a:t>
            </a:r>
            <a:br>
              <a:rPr lang="en-US" sz="1400" dirty="0"/>
            </a:br>
            <a:r>
              <a:rPr lang="en-US" sz="1400" dirty="0"/>
              <a:t>precomputing and saving:</a:t>
            </a:r>
          </a:p>
          <a:p>
            <a:pPr lvl="1"/>
            <a:r>
              <a:rPr lang="en-US" sz="1200" dirty="0"/>
              <a:t>JOINs</a:t>
            </a:r>
          </a:p>
          <a:p>
            <a:pPr lvl="1"/>
            <a:r>
              <a:rPr lang="en-US" sz="1200" dirty="0"/>
              <a:t>Aggregation</a:t>
            </a:r>
          </a:p>
          <a:p>
            <a:pPr lvl="1"/>
            <a:r>
              <a:rPr lang="en-US" sz="1200" dirty="0"/>
              <a:t>Derived/computed columns</a:t>
            </a:r>
          </a:p>
          <a:p>
            <a:r>
              <a:rPr lang="en-US" sz="1400" dirty="0"/>
              <a:t>One of the primary strength of the relational model is maintaining “integrity” when applications create, update and delete data. This relies on:</a:t>
            </a:r>
          </a:p>
          <a:p>
            <a:pPr lvl="1"/>
            <a:r>
              <a:rPr lang="en-US" sz="1200" dirty="0"/>
              <a:t>The core capabilities of the relational model, e.g. constraints.</a:t>
            </a:r>
          </a:p>
          <a:p>
            <a:pPr lvl="1"/>
            <a:r>
              <a:rPr lang="en-US" sz="1200" dirty="0"/>
              <a:t>A well-design database (We will cover a formal definition – “normalization” in more detail later.</a:t>
            </a:r>
          </a:p>
          <a:p>
            <a:r>
              <a:rPr lang="en-US" sz="1400" dirty="0"/>
              <a:t>Data models that are well designed for integrity are very bad for read only analysis queries.</a:t>
            </a:r>
            <a:br>
              <a:rPr lang="en-US" sz="1400" dirty="0"/>
            </a:br>
            <a:r>
              <a:rPr lang="en-US" sz="1400" dirty="0"/>
              <a:t>We will build and analyze wide flat tables as part of the analysis tasks in HW3, HW4 as projects.</a:t>
            </a:r>
          </a:p>
        </p:txBody>
      </p:sp>
      <p:sp>
        <p:nvSpPr>
          <p:cNvPr id="3" name="Title 2">
            <a:extLst>
              <a:ext uri="{FF2B5EF4-FFF2-40B4-BE49-F238E27FC236}">
                <a16:creationId xmlns:a16="http://schemas.microsoft.com/office/drawing/2014/main" id="{839879B1-D192-AF4A-ACC4-13B1CDE30EE4}"/>
              </a:ext>
            </a:extLst>
          </p:cNvPr>
          <p:cNvSpPr>
            <a:spLocks noGrp="1"/>
          </p:cNvSpPr>
          <p:nvPr>
            <p:ph type="title"/>
          </p:nvPr>
        </p:nvSpPr>
        <p:spPr/>
        <p:txBody>
          <a:bodyPr/>
          <a:lstStyle/>
          <a:p>
            <a:r>
              <a:rPr lang="en-US" dirty="0"/>
              <a:t>Wide Flat Tables</a:t>
            </a:r>
          </a:p>
        </p:txBody>
      </p:sp>
      <p:pic>
        <p:nvPicPr>
          <p:cNvPr id="4" name="Picture 3">
            <a:extLst>
              <a:ext uri="{FF2B5EF4-FFF2-40B4-BE49-F238E27FC236}">
                <a16:creationId xmlns:a16="http://schemas.microsoft.com/office/drawing/2014/main" id="{B63DF816-0C4F-EB40-902E-8E26F86C81AB}"/>
              </a:ext>
            </a:extLst>
          </p:cNvPr>
          <p:cNvPicPr>
            <a:picLocks noChangeAspect="1"/>
          </p:cNvPicPr>
          <p:nvPr/>
        </p:nvPicPr>
        <p:blipFill>
          <a:blip r:embed="rId2"/>
          <a:stretch>
            <a:fillRect/>
          </a:stretch>
        </p:blipFill>
        <p:spPr>
          <a:xfrm>
            <a:off x="3505200" y="475090"/>
            <a:ext cx="5591221" cy="2251867"/>
          </a:xfrm>
          <a:prstGeom prst="rect">
            <a:avLst/>
          </a:prstGeom>
        </p:spPr>
      </p:pic>
      <p:sp>
        <p:nvSpPr>
          <p:cNvPr id="5" name="TextBox 4">
            <a:extLst>
              <a:ext uri="{FF2B5EF4-FFF2-40B4-BE49-F238E27FC236}">
                <a16:creationId xmlns:a16="http://schemas.microsoft.com/office/drawing/2014/main" id="{F6F7205F-7C87-7446-8A12-8D75D5943E12}"/>
              </a:ext>
            </a:extLst>
          </p:cNvPr>
          <p:cNvSpPr txBox="1"/>
          <p:nvPr/>
        </p:nvSpPr>
        <p:spPr>
          <a:xfrm>
            <a:off x="6858000" y="666750"/>
            <a:ext cx="1764444" cy="830997"/>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Good</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for</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Integrity</a:t>
            </a:r>
          </a:p>
        </p:txBody>
      </p:sp>
      <p:sp>
        <p:nvSpPr>
          <p:cNvPr id="6" name="TextBox 5">
            <a:extLst>
              <a:ext uri="{FF2B5EF4-FFF2-40B4-BE49-F238E27FC236}">
                <a16:creationId xmlns:a16="http://schemas.microsoft.com/office/drawing/2014/main" id="{16C7608E-62CF-F84E-AA10-151605DFF2C9}"/>
              </a:ext>
            </a:extLst>
          </p:cNvPr>
          <p:cNvSpPr txBox="1"/>
          <p:nvPr/>
        </p:nvSpPr>
        <p:spPr>
          <a:xfrm>
            <a:off x="3505200" y="1662721"/>
            <a:ext cx="1410762" cy="830997"/>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Good</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for</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Query</a:t>
            </a:r>
          </a:p>
        </p:txBody>
      </p:sp>
      <p:pic>
        <p:nvPicPr>
          <p:cNvPr id="7" name="Picture 6">
            <a:extLst>
              <a:ext uri="{FF2B5EF4-FFF2-40B4-BE49-F238E27FC236}">
                <a16:creationId xmlns:a16="http://schemas.microsoft.com/office/drawing/2014/main" id="{D53FA812-F49A-7949-8BA1-3EB80024BFFC}"/>
              </a:ext>
            </a:extLst>
          </p:cNvPr>
          <p:cNvPicPr>
            <a:picLocks noChangeAspect="1"/>
          </p:cNvPicPr>
          <p:nvPr/>
        </p:nvPicPr>
        <p:blipFill>
          <a:blip r:embed="rId3"/>
          <a:stretch>
            <a:fillRect/>
          </a:stretch>
        </p:blipFill>
        <p:spPr>
          <a:xfrm>
            <a:off x="172570" y="536788"/>
            <a:ext cx="2975876" cy="1390650"/>
          </a:xfrm>
          <a:prstGeom prst="rect">
            <a:avLst/>
          </a:prstGeom>
        </p:spPr>
      </p:pic>
    </p:spTree>
    <p:extLst>
      <p:ext uri="{BB962C8B-B14F-4D97-AF65-F5344CB8AC3E}">
        <p14:creationId xmlns:p14="http://schemas.microsoft.com/office/powerpoint/2010/main" val="3704069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5" name="Rectangle 3"/>
          <p:cNvSpPr>
            <a:spLocks noGrp="1" noChangeArrowheads="1"/>
          </p:cNvSpPr>
          <p:nvPr>
            <p:ph type="body" idx="1"/>
          </p:nvPr>
        </p:nvSpPr>
        <p:spPr>
          <a:xfrm>
            <a:off x="2537223" y="2098548"/>
            <a:ext cx="4192190" cy="649706"/>
          </a:xfrm>
        </p:spPr>
        <p:txBody>
          <a:bodyPr/>
          <a:lstStyle/>
          <a:p>
            <a:pPr>
              <a:buFont typeface="Monotype Sorts" charset="2"/>
              <a:buNone/>
              <a:defRPr/>
            </a:pPr>
            <a:r>
              <a:rPr lang="en-US" altLang="en-US" sz="2400" b="1" dirty="0">
                <a:solidFill>
                  <a:srgbClr val="002060"/>
                </a:solidFill>
                <a:effectLst>
                  <a:outerShdw blurRad="38100" dist="38100" dir="2700000" algn="tl">
                    <a:srgbClr val="C0C0C0"/>
                  </a:outerShdw>
                </a:effectLst>
                <a:latin typeface="+mj-lt"/>
                <a:ea typeface="ＭＳ Ｐゴシック" pitchFamily="34" charset="-128"/>
                <a:cs typeface="+mj-cs"/>
              </a:rPr>
              <a:t>Overview of Normalization</a:t>
            </a:r>
          </a:p>
        </p:txBody>
      </p:sp>
    </p:spTree>
    <p:extLst>
      <p:ext uri="{BB962C8B-B14F-4D97-AF65-F5344CB8AC3E}">
        <p14:creationId xmlns:p14="http://schemas.microsoft.com/office/powerpoint/2010/main" val="374600230"/>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Rectangle 2"/>
          <p:cNvSpPr>
            <a:spLocks noGrp="1" noChangeArrowheads="1"/>
          </p:cNvSpPr>
          <p:nvPr>
            <p:ph type="title"/>
          </p:nvPr>
        </p:nvSpPr>
        <p:spPr>
          <a:xfrm>
            <a:off x="1721644" y="139304"/>
            <a:ext cx="6279356" cy="448865"/>
          </a:xfrm>
        </p:spPr>
        <p:txBody>
          <a:bodyPr/>
          <a:lstStyle/>
          <a:p>
            <a:pPr>
              <a:defRPr/>
            </a:pPr>
            <a:r>
              <a:rPr lang="en-US" altLang="en-US" dirty="0">
                <a:effectLst>
                  <a:outerShdw blurRad="38100" dist="38100" dir="2700000" algn="tl">
                    <a:srgbClr val="C0C0C0"/>
                  </a:outerShdw>
                </a:effectLst>
                <a:ea typeface="ＭＳ Ｐゴシック" pitchFamily="34" charset="-128"/>
              </a:rPr>
              <a:t>Normalization Theory</a:t>
            </a:r>
          </a:p>
        </p:txBody>
      </p:sp>
      <p:sp>
        <p:nvSpPr>
          <p:cNvPr id="14339" name="Rectangle 3"/>
          <p:cNvSpPr>
            <a:spLocks noGrp="1" noChangeArrowheads="1"/>
          </p:cNvSpPr>
          <p:nvPr>
            <p:ph type="body" idx="1"/>
          </p:nvPr>
        </p:nvSpPr>
        <p:spPr>
          <a:xfrm>
            <a:off x="1721644" y="829486"/>
            <a:ext cx="5653481" cy="2343482"/>
          </a:xfrm>
        </p:spPr>
        <p:txBody>
          <a:bodyPr/>
          <a:lstStyle/>
          <a:p>
            <a:r>
              <a:rPr lang="en-US" altLang="en-US" dirty="0"/>
              <a:t>Decide whether a particular relation </a:t>
            </a:r>
            <a:r>
              <a:rPr lang="en-US" altLang="en-US" i="1" dirty="0"/>
              <a:t>R</a:t>
            </a:r>
            <a:r>
              <a:rPr lang="en-US" altLang="en-US" dirty="0"/>
              <a:t> is in </a:t>
            </a:r>
            <a:r>
              <a:rPr lang="ja-JP" altLang="en-US" dirty="0">
                <a:latin typeface="Arial" panose="020B0604020202020204" pitchFamily="34" charset="0"/>
              </a:rPr>
              <a:t>“</a:t>
            </a:r>
            <a:r>
              <a:rPr lang="en-US" altLang="ja-JP" dirty="0"/>
              <a:t>good</a:t>
            </a:r>
            <a:r>
              <a:rPr lang="ja-JP" altLang="en-US" dirty="0">
                <a:latin typeface="Arial" panose="020B0604020202020204" pitchFamily="34" charset="0"/>
              </a:rPr>
              <a:t>”</a:t>
            </a:r>
            <a:r>
              <a:rPr lang="en-US" altLang="ja-JP" dirty="0"/>
              <a:t> form.</a:t>
            </a:r>
          </a:p>
          <a:p>
            <a:r>
              <a:rPr lang="en-US" altLang="en-US" dirty="0"/>
              <a:t>In the case that a relation </a:t>
            </a:r>
            <a:r>
              <a:rPr lang="en-US" altLang="en-US" i="1" dirty="0"/>
              <a:t>R</a:t>
            </a:r>
            <a:r>
              <a:rPr lang="en-US" altLang="en-US" dirty="0"/>
              <a:t> is not in </a:t>
            </a:r>
            <a:r>
              <a:rPr lang="ja-JP" altLang="en-US" dirty="0">
                <a:latin typeface="Arial" panose="020B0604020202020204" pitchFamily="34" charset="0"/>
              </a:rPr>
              <a:t>“</a:t>
            </a:r>
            <a:r>
              <a:rPr lang="en-US" altLang="ja-JP" dirty="0"/>
              <a:t>good</a:t>
            </a:r>
            <a:r>
              <a:rPr lang="ja-JP" altLang="en-US" dirty="0">
                <a:latin typeface="Arial" panose="020B0604020202020204" pitchFamily="34" charset="0"/>
              </a:rPr>
              <a:t>”</a:t>
            </a:r>
            <a:r>
              <a:rPr lang="en-US" altLang="ja-JP" dirty="0"/>
              <a:t> form, decompose it into  set of relations {</a:t>
            </a:r>
            <a:r>
              <a:rPr lang="en-US" altLang="ja-JP" i="1" dirty="0"/>
              <a:t>R</a:t>
            </a:r>
            <a:r>
              <a:rPr lang="en-US" altLang="ja-JP" baseline="-25000" dirty="0"/>
              <a:t>1</a:t>
            </a:r>
            <a:r>
              <a:rPr lang="en-US" altLang="ja-JP" i="1" dirty="0"/>
              <a:t>, R</a:t>
            </a:r>
            <a:r>
              <a:rPr lang="en-US" altLang="ja-JP" baseline="-25000" dirty="0"/>
              <a:t>2</a:t>
            </a:r>
            <a:r>
              <a:rPr lang="en-US" altLang="ja-JP" i="1" dirty="0"/>
              <a:t>, ..., R</a:t>
            </a:r>
            <a:r>
              <a:rPr lang="en-US" altLang="ja-JP" i="1" baseline="-25000" dirty="0"/>
              <a:t>n</a:t>
            </a:r>
            <a:r>
              <a:rPr lang="en-US" altLang="ja-JP" dirty="0"/>
              <a:t>} such that </a:t>
            </a:r>
          </a:p>
          <a:p>
            <a:pPr lvl="1"/>
            <a:r>
              <a:rPr lang="en-US" altLang="en-US" dirty="0"/>
              <a:t>Each relation is in good form </a:t>
            </a:r>
          </a:p>
          <a:p>
            <a:pPr lvl="1"/>
            <a:r>
              <a:rPr lang="en-US" altLang="en-US" dirty="0"/>
              <a:t>The decomposition is a lossless decomposition</a:t>
            </a:r>
          </a:p>
          <a:p>
            <a:r>
              <a:rPr lang="en-US" altLang="en-US" dirty="0"/>
              <a:t>Our theory is based on:</a:t>
            </a:r>
          </a:p>
          <a:p>
            <a:pPr lvl="1"/>
            <a:r>
              <a:rPr lang="en-US" altLang="en-US" dirty="0"/>
              <a:t>Functional dependencies</a:t>
            </a:r>
          </a:p>
          <a:p>
            <a:pPr lvl="1"/>
            <a:r>
              <a:rPr lang="en-US" altLang="en-US" dirty="0"/>
              <a:t>Multivalued dependencies</a:t>
            </a:r>
          </a:p>
        </p:txBody>
      </p:sp>
      <p:sp>
        <p:nvSpPr>
          <p:cNvPr id="2" name="TextBox 1">
            <a:extLst>
              <a:ext uri="{FF2B5EF4-FFF2-40B4-BE49-F238E27FC236}">
                <a16:creationId xmlns:a16="http://schemas.microsoft.com/office/drawing/2014/main" id="{6482D7C0-6978-4505-9D9E-6416199E9C5E}"/>
              </a:ext>
            </a:extLst>
          </p:cNvPr>
          <p:cNvSpPr txBox="1"/>
          <p:nvPr/>
        </p:nvSpPr>
        <p:spPr>
          <a:xfrm>
            <a:off x="1721644" y="3486150"/>
            <a:ext cx="3905556"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We will cover details in a future lecture.</a:t>
            </a:r>
          </a:p>
        </p:txBody>
      </p:sp>
    </p:spTree>
    <p:extLst>
      <p:ext uri="{BB962C8B-B14F-4D97-AF65-F5344CB8AC3E}">
        <p14:creationId xmlns:p14="http://schemas.microsoft.com/office/powerpoint/2010/main" val="2382762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4" name="Rectangle 2"/>
          <p:cNvSpPr>
            <a:spLocks noGrp="1" noChangeArrowheads="1"/>
          </p:cNvSpPr>
          <p:nvPr>
            <p:ph type="title"/>
          </p:nvPr>
        </p:nvSpPr>
        <p:spPr>
          <a:xfrm>
            <a:off x="1719263" y="73819"/>
            <a:ext cx="6057900" cy="457200"/>
          </a:xfrm>
        </p:spPr>
        <p:txBody>
          <a:bodyPr/>
          <a:lstStyle/>
          <a:p>
            <a:pPr>
              <a:defRPr/>
            </a:pPr>
            <a:r>
              <a:rPr lang="en-US" altLang="en-US" dirty="0">
                <a:effectLst>
                  <a:outerShdw blurRad="38100" dist="38100" dir="2700000" algn="tl">
                    <a:srgbClr val="C0C0C0"/>
                  </a:outerShdw>
                </a:effectLst>
                <a:ea typeface="ＭＳ Ｐゴシック" pitchFamily="34" charset="-128"/>
              </a:rPr>
              <a:t>Functional Dependencies</a:t>
            </a:r>
          </a:p>
        </p:txBody>
      </p:sp>
      <p:sp>
        <p:nvSpPr>
          <p:cNvPr id="15363" name="Rectangle 3"/>
          <p:cNvSpPr>
            <a:spLocks noGrp="1" noChangeArrowheads="1"/>
          </p:cNvSpPr>
          <p:nvPr>
            <p:ph type="body" idx="1"/>
          </p:nvPr>
        </p:nvSpPr>
        <p:spPr>
          <a:xfrm>
            <a:off x="1719262" y="829818"/>
            <a:ext cx="5595938" cy="2891790"/>
          </a:xfrm>
        </p:spPr>
        <p:txBody>
          <a:bodyPr/>
          <a:lstStyle/>
          <a:p>
            <a:pPr>
              <a:defRPr/>
            </a:pPr>
            <a:r>
              <a:rPr lang="en-US" altLang="en-US" dirty="0">
                <a:ea typeface="ＭＳ Ｐゴシック" pitchFamily="34" charset="-128"/>
              </a:rPr>
              <a:t>There are usually a variety of constraints (rules) on the data in the real world.</a:t>
            </a:r>
            <a:endParaRPr lang="en-US" altLang="en-US" i="1" dirty="0">
              <a:ea typeface="ＭＳ Ｐゴシック" pitchFamily="34" charset="-128"/>
            </a:endParaRPr>
          </a:p>
          <a:p>
            <a:pPr>
              <a:defRPr/>
            </a:pPr>
            <a:r>
              <a:rPr lang="en-US" altLang="en-US" dirty="0">
                <a:ea typeface="ＭＳ Ｐゴシック" pitchFamily="34" charset="-128"/>
              </a:rPr>
              <a:t>For example, some of the constraints that are expected to hold  in a university database are:</a:t>
            </a:r>
          </a:p>
          <a:p>
            <a:pPr lvl="1">
              <a:defRPr/>
            </a:pPr>
            <a:r>
              <a:rPr lang="en-US" altLang="en-US" dirty="0">
                <a:ea typeface="ＭＳ Ｐゴシック" charset="-128"/>
              </a:rPr>
              <a:t>Students and instructors are uniquely identified by their ID.</a:t>
            </a:r>
          </a:p>
          <a:p>
            <a:pPr lvl="1">
              <a:defRPr/>
            </a:pPr>
            <a:r>
              <a:rPr lang="en-US" altLang="en-US" dirty="0">
                <a:ea typeface="ＭＳ Ｐゴシック" charset="-128"/>
              </a:rPr>
              <a:t>Each student and instructor has only one name.</a:t>
            </a:r>
          </a:p>
          <a:p>
            <a:pPr lvl="1">
              <a:defRPr/>
            </a:pPr>
            <a:r>
              <a:rPr lang="en-US" altLang="en-US" dirty="0">
                <a:ea typeface="ＭＳ Ｐゴシック" charset="-128"/>
              </a:rPr>
              <a:t>Each instructor and student is (primarily) associated with only one department.</a:t>
            </a:r>
          </a:p>
          <a:p>
            <a:pPr lvl="1">
              <a:defRPr/>
            </a:pPr>
            <a:r>
              <a:rPr lang="en-US" altLang="en-US" dirty="0">
                <a:ea typeface="ＭＳ Ｐゴシック" charset="-128"/>
              </a:rPr>
              <a:t>Each department has only one value for its budget, and only one associated building.</a:t>
            </a:r>
          </a:p>
        </p:txBody>
      </p:sp>
    </p:spTree>
    <p:extLst>
      <p:ext uri="{BB962C8B-B14F-4D97-AF65-F5344CB8AC3E}">
        <p14:creationId xmlns:p14="http://schemas.microsoft.com/office/powerpoint/2010/main" val="687862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8" name="TextBox 9">
            <a:extLst>
              <a:ext uri="{FF2B5EF4-FFF2-40B4-BE49-F238E27FC236}">
                <a16:creationId xmlns:a16="http://schemas.microsoft.com/office/drawing/2014/main" id="{1A245B92-21F7-4B6D-AD08-DE7F521B8B28}"/>
              </a:ext>
            </a:extLst>
          </p:cNvPr>
          <p:cNvSpPr txBox="1">
            <a:spLocks noChangeArrowheads="1"/>
          </p:cNvSpPr>
          <p:nvPr/>
        </p:nvSpPr>
        <p:spPr bwMode="auto">
          <a:xfrm>
            <a:off x="0"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0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a:t>
            </a:fld>
            <a:r>
              <a:rPr kumimoji="0" lang="en-US" altLang="en-US" sz="10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000" b="0"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(F21): Lecture 11: No SQL, Transaction, Query, Big Data</a:t>
            </a:r>
            <a:r>
              <a:rPr kumimoji="0" lang="en-US" altLang="en-US" sz="1000" b="0" i="1"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2021</a:t>
            </a:r>
          </a:p>
        </p:txBody>
      </p:sp>
    </p:spTree>
    <p:extLst>
      <p:ext uri="{BB962C8B-B14F-4D97-AF65-F5344CB8AC3E}">
        <p14:creationId xmlns:p14="http://schemas.microsoft.com/office/powerpoint/2010/main" val="1031211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4" name="Rectangle 2"/>
          <p:cNvSpPr>
            <a:spLocks noGrp="1" noChangeArrowheads="1"/>
          </p:cNvSpPr>
          <p:nvPr>
            <p:ph type="title"/>
          </p:nvPr>
        </p:nvSpPr>
        <p:spPr>
          <a:xfrm>
            <a:off x="1719263" y="73819"/>
            <a:ext cx="6057900" cy="457200"/>
          </a:xfrm>
        </p:spPr>
        <p:txBody>
          <a:bodyPr/>
          <a:lstStyle/>
          <a:p>
            <a:pPr>
              <a:defRPr/>
            </a:pPr>
            <a:r>
              <a:rPr lang="en-US" altLang="en-US" dirty="0">
                <a:effectLst>
                  <a:outerShdw blurRad="38100" dist="38100" dir="2700000" algn="tl">
                    <a:srgbClr val="C0C0C0"/>
                  </a:outerShdw>
                </a:effectLst>
                <a:ea typeface="ＭＳ Ｐゴシック" pitchFamily="34" charset="-128"/>
              </a:rPr>
              <a:t>Functional Dependencies (Cont.)</a:t>
            </a:r>
          </a:p>
        </p:txBody>
      </p:sp>
      <p:sp>
        <p:nvSpPr>
          <p:cNvPr id="16387" name="Rectangle 3"/>
          <p:cNvSpPr>
            <a:spLocks noGrp="1" noChangeArrowheads="1"/>
          </p:cNvSpPr>
          <p:nvPr>
            <p:ph type="body" idx="1"/>
          </p:nvPr>
        </p:nvSpPr>
        <p:spPr>
          <a:xfrm>
            <a:off x="1719262" y="856918"/>
            <a:ext cx="5714810" cy="2242898"/>
          </a:xfrm>
        </p:spPr>
        <p:txBody>
          <a:bodyPr/>
          <a:lstStyle/>
          <a:p>
            <a:pPr>
              <a:defRPr/>
            </a:pPr>
            <a:r>
              <a:rPr lang="en-US" altLang="en-US" dirty="0">
                <a:ea typeface="ＭＳ Ｐゴシック" pitchFamily="34" charset="-128"/>
              </a:rPr>
              <a:t>An instance of a relation that satisfies all such real-world constraints is called a  </a:t>
            </a:r>
            <a:r>
              <a:rPr lang="en-US" altLang="en-US" b="1" dirty="0">
                <a:solidFill>
                  <a:srgbClr val="002060"/>
                </a:solidFill>
                <a:ea typeface="ＭＳ Ｐゴシック" pitchFamily="34" charset="-128"/>
              </a:rPr>
              <a:t>legal instance </a:t>
            </a:r>
            <a:r>
              <a:rPr lang="en-US" altLang="en-US" dirty="0">
                <a:ea typeface="ＭＳ Ｐゴシック" pitchFamily="34" charset="-128"/>
              </a:rPr>
              <a:t>of the relation;</a:t>
            </a:r>
            <a:endParaRPr lang="en-US" altLang="en-US" dirty="0"/>
          </a:p>
          <a:p>
            <a:r>
              <a:rPr lang="en-US" altLang="en-US" dirty="0">
                <a:ea typeface="ＭＳ Ｐゴシック" pitchFamily="34" charset="-128"/>
              </a:rPr>
              <a:t> A legal instance of a database is one where all the relation instances are legal instances</a:t>
            </a:r>
            <a:endParaRPr lang="en-US" altLang="en-US" dirty="0"/>
          </a:p>
          <a:p>
            <a:r>
              <a:rPr lang="en-US" altLang="en-US" dirty="0"/>
              <a:t>Constraints on the set of legal relations.</a:t>
            </a:r>
          </a:p>
          <a:p>
            <a:r>
              <a:rPr lang="en-US" altLang="en-US" dirty="0"/>
              <a:t>Require that the value for a certain set of attributes determines uniquely the value for another set of attributes.</a:t>
            </a:r>
          </a:p>
          <a:p>
            <a:r>
              <a:rPr lang="en-US" altLang="en-US" dirty="0"/>
              <a:t>A functional dependency is a generalization of the notion of a </a:t>
            </a:r>
            <a:r>
              <a:rPr lang="en-US" altLang="en-US" i="1" dirty="0"/>
              <a:t>key.</a:t>
            </a:r>
            <a:endParaRPr lang="en-US" altLang="en-US" dirty="0"/>
          </a:p>
        </p:txBody>
      </p:sp>
    </p:spTree>
    <p:extLst>
      <p:ext uri="{BB962C8B-B14F-4D97-AF65-F5344CB8AC3E}">
        <p14:creationId xmlns:p14="http://schemas.microsoft.com/office/powerpoint/2010/main" val="2432182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2"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ea typeface="ＭＳ Ｐゴシック" pitchFamily="34" charset="-128"/>
              </a:rPr>
              <a:t>Functional Dependencies Definition </a:t>
            </a:r>
          </a:p>
        </p:txBody>
      </p:sp>
      <p:sp>
        <p:nvSpPr>
          <p:cNvPr id="17411" name="Rectangle 3"/>
          <p:cNvSpPr>
            <a:spLocks noGrp="1" noChangeArrowheads="1"/>
          </p:cNvSpPr>
          <p:nvPr>
            <p:ph type="body" idx="1"/>
          </p:nvPr>
        </p:nvSpPr>
        <p:spPr>
          <a:xfrm>
            <a:off x="1719262" y="798990"/>
            <a:ext cx="5879402" cy="3910170"/>
          </a:xfrm>
        </p:spPr>
        <p:txBody>
          <a:bodyPr/>
          <a:lstStyle/>
          <a:p>
            <a:pPr>
              <a:lnSpc>
                <a:spcPct val="90000"/>
              </a:lnSpc>
              <a:tabLst>
                <a:tab pos="2188369" algn="ctr"/>
              </a:tabLst>
            </a:pPr>
            <a:r>
              <a:rPr lang="en-US" altLang="en-US" dirty="0"/>
              <a:t>Let </a:t>
            </a:r>
            <a:r>
              <a:rPr lang="en-US" altLang="en-US" i="1" dirty="0"/>
              <a:t>R</a:t>
            </a:r>
            <a:r>
              <a:rPr lang="en-US" altLang="en-US" dirty="0"/>
              <a:t> be a relation schema</a:t>
            </a:r>
          </a:p>
          <a:p>
            <a:pPr>
              <a:lnSpc>
                <a:spcPct val="90000"/>
              </a:lnSpc>
              <a:buNone/>
              <a:tabLst>
                <a:tab pos="2188369" algn="ctr"/>
              </a:tabLst>
            </a:pPr>
            <a:r>
              <a:rPr lang="en-US" altLang="en-US" dirty="0"/>
              <a:t>		</a:t>
            </a:r>
            <a:r>
              <a:rPr lang="en-US" altLang="en-US" dirty="0">
                <a:sym typeface="Symbol" panose="05050102010706020507" pitchFamily="18" charset="2"/>
              </a:rPr>
              <a:t>  </a:t>
            </a:r>
            <a:r>
              <a:rPr lang="en-US" altLang="en-US" i="1" dirty="0">
                <a:sym typeface="Symbol" panose="05050102010706020507" pitchFamily="18" charset="2"/>
              </a:rPr>
              <a:t>R  and   </a:t>
            </a:r>
            <a:r>
              <a:rPr lang="en-US" altLang="en-US" dirty="0">
                <a:sym typeface="Symbol" panose="05050102010706020507" pitchFamily="18" charset="2"/>
              </a:rPr>
              <a:t> </a:t>
            </a:r>
            <a:r>
              <a:rPr lang="en-US" altLang="en-US" i="1" dirty="0">
                <a:sym typeface="Symbol" panose="05050102010706020507" pitchFamily="18" charset="2"/>
              </a:rPr>
              <a:t>R</a:t>
            </a:r>
          </a:p>
          <a:p>
            <a:pPr>
              <a:lnSpc>
                <a:spcPct val="90000"/>
              </a:lnSpc>
              <a:tabLst>
                <a:tab pos="2188369" algn="ctr"/>
              </a:tabLst>
            </a:pPr>
            <a:r>
              <a:rPr lang="en-US" altLang="en-US" dirty="0">
                <a:sym typeface="Symbol" panose="05050102010706020507" pitchFamily="18" charset="2"/>
              </a:rPr>
              <a:t>The </a:t>
            </a:r>
            <a:r>
              <a:rPr lang="en-US" altLang="en-US" b="1" dirty="0">
                <a:solidFill>
                  <a:srgbClr val="002060"/>
                </a:solidFill>
                <a:sym typeface="Symbol" panose="05050102010706020507" pitchFamily="18" charset="2"/>
              </a:rPr>
              <a:t>functional dependency</a:t>
            </a:r>
          </a:p>
          <a:p>
            <a:pPr>
              <a:lnSpc>
                <a:spcPct val="90000"/>
              </a:lnSpc>
              <a:buNone/>
              <a:tabLst>
                <a:tab pos="2188369" algn="ctr"/>
              </a:tabLst>
            </a:pPr>
            <a:r>
              <a:rPr lang="en-US" altLang="en-US" i="1" dirty="0">
                <a:solidFill>
                  <a:srgbClr val="002060"/>
                </a:solidFill>
                <a:sym typeface="Symbol" panose="05050102010706020507" pitchFamily="18" charset="2"/>
              </a:rPr>
              <a:t>		 </a:t>
            </a:r>
            <a:r>
              <a:rPr lang="en-US" altLang="en-US" b="1" dirty="0">
                <a:solidFill>
                  <a:srgbClr val="002060"/>
                </a:solidFill>
                <a:sym typeface="Symbol" panose="05050102010706020507" pitchFamily="18" charset="2"/>
              </a:rPr>
              <a:t> </a:t>
            </a:r>
            <a:r>
              <a:rPr lang="en-US" altLang="en-US" b="1" dirty="0">
                <a:solidFill>
                  <a:srgbClr val="002060"/>
                </a:solidFill>
                <a:sym typeface="Monotype Sorts" pitchFamily="-84" charset="2"/>
              </a:rPr>
              <a:t> </a:t>
            </a:r>
            <a:r>
              <a:rPr lang="en-US" altLang="en-US" b="1" i="1" dirty="0">
                <a:solidFill>
                  <a:srgbClr val="002060"/>
                </a:solidFill>
                <a:sym typeface="Symbol" panose="05050102010706020507" pitchFamily="18" charset="2"/>
              </a:rPr>
              <a:t></a:t>
            </a:r>
            <a:endParaRPr lang="en-US" altLang="en-US" sz="675" b="1" i="1" dirty="0">
              <a:solidFill>
                <a:srgbClr val="002060"/>
              </a:solidFill>
              <a:sym typeface="Symbol" panose="05050102010706020507" pitchFamily="18" charset="2"/>
            </a:endParaRPr>
          </a:p>
          <a:p>
            <a:pPr>
              <a:lnSpc>
                <a:spcPct val="90000"/>
              </a:lnSpc>
              <a:buNone/>
              <a:tabLst>
                <a:tab pos="2188369" algn="ctr"/>
              </a:tabLst>
            </a:pPr>
            <a:br>
              <a:rPr lang="en-US" altLang="en-US" sz="675" b="1" i="1" dirty="0">
                <a:solidFill>
                  <a:srgbClr val="000099"/>
                </a:solidFill>
                <a:sym typeface="Symbol" panose="05050102010706020507" pitchFamily="18" charset="2"/>
              </a:rPr>
            </a:br>
            <a:r>
              <a:rPr lang="en-US" altLang="en-US" b="1" dirty="0">
                <a:solidFill>
                  <a:srgbClr val="002060"/>
                </a:solidFill>
                <a:sym typeface="Symbol" panose="05050102010706020507" pitchFamily="18" charset="2"/>
              </a:rPr>
              <a:t>holds on</a:t>
            </a:r>
            <a:r>
              <a:rPr lang="en-US" altLang="en-US" dirty="0">
                <a:solidFill>
                  <a:srgbClr val="002060"/>
                </a:solidFill>
                <a:sym typeface="Symbol" panose="05050102010706020507" pitchFamily="18" charset="2"/>
              </a:rPr>
              <a:t> </a:t>
            </a:r>
            <a:r>
              <a:rPr lang="en-US" altLang="en-US" i="1" dirty="0">
                <a:sym typeface="Symbol" panose="05050102010706020507" pitchFamily="18" charset="2"/>
              </a:rPr>
              <a:t>R</a:t>
            </a:r>
            <a:r>
              <a:rPr lang="en-US" altLang="en-US" dirty="0">
                <a:sym typeface="Symbol" panose="05050102010706020507" pitchFamily="18" charset="2"/>
              </a:rPr>
              <a:t> if and only if for any legal relations </a:t>
            </a:r>
            <a:r>
              <a:rPr lang="en-US" altLang="en-US" i="1" dirty="0">
                <a:sym typeface="Symbol" panose="05050102010706020507" pitchFamily="18" charset="2"/>
              </a:rPr>
              <a:t>r</a:t>
            </a:r>
            <a:r>
              <a:rPr lang="en-US" altLang="en-US" dirty="0">
                <a:sym typeface="Symbol" panose="05050102010706020507" pitchFamily="18" charset="2"/>
              </a:rPr>
              <a:t>(R), whenever any two tuples </a:t>
            </a:r>
            <a:r>
              <a:rPr lang="en-US" altLang="en-US" i="1" dirty="0">
                <a:sym typeface="Symbol" panose="05050102010706020507" pitchFamily="18" charset="2"/>
              </a:rPr>
              <a:t>t</a:t>
            </a:r>
            <a:r>
              <a:rPr lang="en-US" altLang="en-US" baseline="-25000" dirty="0">
                <a:sym typeface="Symbol" panose="05050102010706020507" pitchFamily="18" charset="2"/>
              </a:rPr>
              <a:t>1</a:t>
            </a:r>
            <a:r>
              <a:rPr lang="en-US" altLang="en-US" i="1" dirty="0">
                <a:sym typeface="Symbol" panose="05050102010706020507" pitchFamily="18" charset="2"/>
              </a:rPr>
              <a:t> </a:t>
            </a:r>
            <a:r>
              <a:rPr lang="en-US" altLang="en-US" dirty="0">
                <a:sym typeface="Symbol" panose="05050102010706020507" pitchFamily="18" charset="2"/>
              </a:rPr>
              <a:t>and </a:t>
            </a:r>
            <a:r>
              <a:rPr lang="en-US" altLang="en-US" i="1" dirty="0">
                <a:sym typeface="Symbol" panose="05050102010706020507" pitchFamily="18" charset="2"/>
              </a:rPr>
              <a:t>t</a:t>
            </a:r>
            <a:r>
              <a:rPr lang="en-US" altLang="en-US" baseline="-25000" dirty="0">
                <a:sym typeface="Symbol" panose="05050102010706020507" pitchFamily="18" charset="2"/>
              </a:rPr>
              <a:t>2</a:t>
            </a:r>
            <a:r>
              <a:rPr lang="en-US" altLang="en-US" dirty="0">
                <a:sym typeface="Symbol" panose="05050102010706020507" pitchFamily="18" charset="2"/>
              </a:rPr>
              <a:t> of </a:t>
            </a:r>
            <a:r>
              <a:rPr lang="en-US" altLang="en-US" i="1" dirty="0">
                <a:sym typeface="Symbol" panose="05050102010706020507" pitchFamily="18" charset="2"/>
              </a:rPr>
              <a:t>r</a:t>
            </a:r>
            <a:r>
              <a:rPr lang="en-US" altLang="en-US" dirty="0">
                <a:sym typeface="Symbol" panose="05050102010706020507" pitchFamily="18" charset="2"/>
              </a:rPr>
              <a:t> agree on the attributes , they also agree on the attributes </a:t>
            </a:r>
            <a:r>
              <a:rPr lang="en-US" altLang="en-US" i="1" dirty="0">
                <a:sym typeface="Symbol" panose="05050102010706020507" pitchFamily="18" charset="2"/>
              </a:rPr>
              <a:t>. </a:t>
            </a:r>
            <a:r>
              <a:rPr lang="en-US" altLang="en-US" dirty="0">
                <a:sym typeface="Symbol" panose="05050102010706020507" pitchFamily="18" charset="2"/>
              </a:rPr>
              <a:t> That is, </a:t>
            </a:r>
            <a:endParaRPr lang="en-US" altLang="en-US" sz="675" dirty="0">
              <a:sym typeface="Symbol" panose="05050102010706020507" pitchFamily="18" charset="2"/>
            </a:endParaRPr>
          </a:p>
          <a:p>
            <a:pPr>
              <a:lnSpc>
                <a:spcPct val="90000"/>
              </a:lnSpc>
              <a:buNone/>
              <a:tabLst>
                <a:tab pos="2188369" algn="ctr"/>
              </a:tabLst>
            </a:pPr>
            <a:endParaRPr lang="en-US" altLang="en-US" sz="675" dirty="0">
              <a:sym typeface="Symbol" panose="05050102010706020507" pitchFamily="18" charset="2"/>
            </a:endParaRPr>
          </a:p>
          <a:p>
            <a:pPr>
              <a:lnSpc>
                <a:spcPct val="90000"/>
              </a:lnSpc>
              <a:buNone/>
              <a:tabLst>
                <a:tab pos="2188369" algn="ctr"/>
              </a:tabLst>
            </a:pPr>
            <a:r>
              <a:rPr lang="en-US" altLang="en-US" i="1" dirty="0">
                <a:sym typeface="Symbol" panose="05050102010706020507" pitchFamily="18" charset="2"/>
              </a:rPr>
              <a:t>		 t</a:t>
            </a:r>
            <a:r>
              <a:rPr lang="en-US" altLang="en-US" baseline="-25000" dirty="0">
                <a:sym typeface="Symbol" panose="05050102010706020507" pitchFamily="18" charset="2"/>
              </a:rPr>
              <a:t>1</a:t>
            </a:r>
            <a:r>
              <a:rPr lang="en-US" altLang="en-US" dirty="0">
                <a:sym typeface="Symbol" panose="05050102010706020507" pitchFamily="18" charset="2"/>
              </a:rPr>
              <a:t>[] = </a:t>
            </a:r>
            <a:r>
              <a:rPr lang="en-US" altLang="en-US" i="1" dirty="0">
                <a:sym typeface="Symbol" panose="05050102010706020507" pitchFamily="18" charset="2"/>
              </a:rPr>
              <a:t>t</a:t>
            </a:r>
            <a:r>
              <a:rPr lang="en-US" altLang="en-US" baseline="-25000" dirty="0">
                <a:sym typeface="Symbol" panose="05050102010706020507" pitchFamily="18" charset="2"/>
              </a:rPr>
              <a:t>2 </a:t>
            </a:r>
            <a:r>
              <a:rPr lang="en-US" altLang="en-US" dirty="0">
                <a:sym typeface="Symbol" panose="05050102010706020507" pitchFamily="18" charset="2"/>
              </a:rPr>
              <a:t>[]      </a:t>
            </a:r>
            <a:r>
              <a:rPr lang="en-US" altLang="en-US" i="1" dirty="0">
                <a:sym typeface="Symbol" panose="05050102010706020507" pitchFamily="18" charset="2"/>
              </a:rPr>
              <a:t>t</a:t>
            </a:r>
            <a:r>
              <a:rPr lang="en-US" altLang="en-US" baseline="-25000" dirty="0">
                <a:sym typeface="Symbol" panose="05050102010706020507" pitchFamily="18" charset="2"/>
              </a:rPr>
              <a:t>1</a:t>
            </a:r>
            <a:r>
              <a:rPr lang="en-US" altLang="en-US" dirty="0">
                <a:sym typeface="Symbol" panose="05050102010706020507" pitchFamily="18" charset="2"/>
              </a:rPr>
              <a:t>[</a:t>
            </a:r>
            <a:r>
              <a:rPr lang="en-US" altLang="en-US" i="1" dirty="0">
                <a:sym typeface="Symbol" panose="05050102010706020507" pitchFamily="18" charset="2"/>
              </a:rPr>
              <a:t> </a:t>
            </a:r>
            <a:r>
              <a:rPr lang="en-US" altLang="en-US" dirty="0">
                <a:sym typeface="Symbol" panose="05050102010706020507" pitchFamily="18" charset="2"/>
              </a:rPr>
              <a:t>]  = </a:t>
            </a:r>
            <a:r>
              <a:rPr lang="en-US" altLang="en-US" i="1" dirty="0">
                <a:sym typeface="Symbol" panose="05050102010706020507" pitchFamily="18" charset="2"/>
              </a:rPr>
              <a:t>t</a:t>
            </a:r>
            <a:r>
              <a:rPr lang="en-US" altLang="en-US" baseline="-25000" dirty="0">
                <a:sym typeface="Symbol" panose="05050102010706020507" pitchFamily="18" charset="2"/>
              </a:rPr>
              <a:t>2 </a:t>
            </a:r>
            <a:r>
              <a:rPr lang="en-US" altLang="en-US" dirty="0">
                <a:sym typeface="Symbol" panose="05050102010706020507" pitchFamily="18" charset="2"/>
              </a:rPr>
              <a:t>[</a:t>
            </a:r>
            <a:r>
              <a:rPr lang="en-US" altLang="en-US" i="1" dirty="0">
                <a:sym typeface="Symbol" panose="05050102010706020507" pitchFamily="18" charset="2"/>
              </a:rPr>
              <a:t> </a:t>
            </a:r>
            <a:r>
              <a:rPr lang="en-US" altLang="en-US" dirty="0">
                <a:sym typeface="Symbol" panose="05050102010706020507" pitchFamily="18" charset="2"/>
              </a:rPr>
              <a:t>] </a:t>
            </a:r>
            <a:endParaRPr lang="en-US" altLang="en-US" sz="675" dirty="0">
              <a:sym typeface="Symbol" panose="05050102010706020507" pitchFamily="18" charset="2"/>
            </a:endParaRPr>
          </a:p>
          <a:p>
            <a:pPr>
              <a:lnSpc>
                <a:spcPct val="90000"/>
              </a:lnSpc>
              <a:buNone/>
              <a:tabLst>
                <a:tab pos="2188369" algn="ctr"/>
              </a:tabLst>
            </a:pPr>
            <a:endParaRPr lang="en-US" altLang="en-US" sz="675" dirty="0">
              <a:sym typeface="Symbol" panose="05050102010706020507" pitchFamily="18" charset="2"/>
            </a:endParaRPr>
          </a:p>
          <a:p>
            <a:pPr>
              <a:lnSpc>
                <a:spcPct val="90000"/>
              </a:lnSpc>
              <a:tabLst>
                <a:tab pos="2188369" algn="ctr"/>
              </a:tabLst>
            </a:pPr>
            <a:r>
              <a:rPr lang="en-US" altLang="en-US" dirty="0"/>
              <a:t>Example:  Consider </a:t>
            </a:r>
            <a:r>
              <a:rPr lang="en-US" altLang="en-US" i="1" dirty="0"/>
              <a:t>r</a:t>
            </a:r>
            <a:r>
              <a:rPr lang="en-US" altLang="en-US" dirty="0"/>
              <a:t>(A</a:t>
            </a:r>
            <a:r>
              <a:rPr lang="en-US" altLang="en-US" i="1" dirty="0"/>
              <a:t>,B </a:t>
            </a:r>
            <a:r>
              <a:rPr lang="en-US" altLang="en-US" dirty="0"/>
              <a:t>) with the following instance of </a:t>
            </a:r>
            <a:r>
              <a:rPr lang="en-US" altLang="en-US" i="1" dirty="0"/>
              <a:t>r.</a:t>
            </a:r>
            <a:endParaRPr lang="en-US" altLang="en-US" dirty="0"/>
          </a:p>
          <a:p>
            <a:pPr>
              <a:lnSpc>
                <a:spcPct val="90000"/>
              </a:lnSpc>
              <a:tabLst>
                <a:tab pos="2188369" algn="ctr"/>
              </a:tabLst>
            </a:pPr>
            <a:endParaRPr lang="en-US" altLang="en-US" dirty="0"/>
          </a:p>
          <a:p>
            <a:pPr>
              <a:lnSpc>
                <a:spcPct val="90000"/>
              </a:lnSpc>
              <a:tabLst>
                <a:tab pos="2188369" algn="ctr"/>
              </a:tabLst>
            </a:pPr>
            <a:endParaRPr lang="en-US" altLang="en-US" dirty="0"/>
          </a:p>
          <a:p>
            <a:pPr>
              <a:lnSpc>
                <a:spcPct val="90000"/>
              </a:lnSpc>
              <a:buNone/>
              <a:tabLst>
                <a:tab pos="2188369" algn="ctr"/>
              </a:tabLst>
            </a:pPr>
            <a:endParaRPr lang="en-US" altLang="en-US" dirty="0"/>
          </a:p>
          <a:p>
            <a:pPr>
              <a:lnSpc>
                <a:spcPct val="90000"/>
              </a:lnSpc>
              <a:buNone/>
              <a:tabLst>
                <a:tab pos="2188369" algn="ctr"/>
              </a:tabLst>
            </a:pPr>
            <a:endParaRPr lang="en-US" altLang="en-US" dirty="0"/>
          </a:p>
          <a:p>
            <a:pPr>
              <a:lnSpc>
                <a:spcPct val="90000"/>
              </a:lnSpc>
              <a:tabLst>
                <a:tab pos="2188369" algn="ctr"/>
              </a:tabLst>
            </a:pPr>
            <a:r>
              <a:rPr lang="en-US" altLang="en-US" dirty="0"/>
              <a:t>On this instance, </a:t>
            </a:r>
            <a:r>
              <a:rPr lang="en-US" altLang="en-US" i="1" dirty="0"/>
              <a:t>B</a:t>
            </a:r>
            <a:r>
              <a:rPr lang="en-US" altLang="en-US" dirty="0"/>
              <a:t> </a:t>
            </a:r>
            <a:r>
              <a:rPr lang="en-US" altLang="en-US" dirty="0">
                <a:sym typeface="Symbol" panose="05050102010706020507" pitchFamily="18" charset="2"/>
              </a:rPr>
              <a:t></a:t>
            </a:r>
            <a:r>
              <a:rPr lang="en-US" altLang="en-US" dirty="0"/>
              <a:t> </a:t>
            </a:r>
            <a:r>
              <a:rPr lang="en-US" altLang="en-US" i="1" dirty="0"/>
              <a:t>A</a:t>
            </a:r>
            <a:r>
              <a:rPr lang="en-US" altLang="en-US" dirty="0"/>
              <a:t> hold;  </a:t>
            </a:r>
            <a:r>
              <a:rPr lang="en-US" altLang="en-US" i="1" dirty="0"/>
              <a:t>A</a:t>
            </a:r>
            <a:r>
              <a:rPr lang="en-US" altLang="en-US" dirty="0"/>
              <a:t> </a:t>
            </a:r>
            <a:r>
              <a:rPr lang="en-US" altLang="en-US" dirty="0">
                <a:sym typeface="Symbol" panose="05050102010706020507" pitchFamily="18" charset="2"/>
              </a:rPr>
              <a:t></a:t>
            </a:r>
            <a:r>
              <a:rPr lang="en-US" altLang="en-US" dirty="0">
                <a:sym typeface="Monotype Sorts" pitchFamily="-84" charset="2"/>
              </a:rPr>
              <a:t> </a:t>
            </a:r>
            <a:r>
              <a:rPr lang="en-US" altLang="en-US" i="1" dirty="0"/>
              <a:t>B</a:t>
            </a:r>
            <a:r>
              <a:rPr lang="en-US" altLang="en-US" dirty="0"/>
              <a:t> does </a:t>
            </a:r>
            <a:r>
              <a:rPr lang="en-US" altLang="en-US" b="1" dirty="0"/>
              <a:t>NOT</a:t>
            </a:r>
            <a:r>
              <a:rPr lang="en-US" altLang="en-US" dirty="0"/>
              <a:t> hold, </a:t>
            </a:r>
          </a:p>
          <a:p>
            <a:pPr>
              <a:lnSpc>
                <a:spcPct val="90000"/>
              </a:lnSpc>
              <a:tabLst>
                <a:tab pos="2188369" algn="ctr"/>
              </a:tabLst>
            </a:pPr>
            <a:endParaRPr lang="en-US" altLang="en-US" i="1" dirty="0">
              <a:sym typeface="Symbol" panose="05050102010706020507" pitchFamily="18" charset="2"/>
            </a:endParaRPr>
          </a:p>
        </p:txBody>
      </p:sp>
      <p:sp>
        <p:nvSpPr>
          <p:cNvPr id="17412" name="Text Box 4"/>
          <p:cNvSpPr txBox="1">
            <a:spLocks noChangeArrowheads="1"/>
          </p:cNvSpPr>
          <p:nvPr/>
        </p:nvSpPr>
        <p:spPr bwMode="auto">
          <a:xfrm>
            <a:off x="3985023" y="3318176"/>
            <a:ext cx="748903" cy="71558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457200" indent="-457200">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342900" indent="-342900" defTabSz="685800" eaLnBrk="0" hangingPunct="0">
              <a:buFontTx/>
              <a:buAutoNum type="arabicPlain"/>
            </a:pPr>
            <a:r>
              <a:rPr lang="en-US" altLang="en-US" sz="1350" dirty="0">
                <a:solidFill>
                  <a:srgbClr val="000000"/>
                </a:solidFill>
              </a:rPr>
              <a:t>4</a:t>
            </a:r>
          </a:p>
          <a:p>
            <a:pPr marL="342900" indent="-342900" defTabSz="685800" eaLnBrk="0" hangingPunct="0"/>
            <a:r>
              <a:rPr lang="en-US" altLang="en-US" sz="1350" dirty="0">
                <a:solidFill>
                  <a:srgbClr val="000000"/>
                </a:solidFill>
              </a:rPr>
              <a:t>1     5</a:t>
            </a:r>
          </a:p>
          <a:p>
            <a:pPr marL="342900" indent="-342900" defTabSz="685800" eaLnBrk="0" hangingPunct="0"/>
            <a:r>
              <a:rPr lang="en-US" altLang="en-US" sz="1350" dirty="0">
                <a:solidFill>
                  <a:srgbClr val="000000"/>
                </a:solidFill>
              </a:rPr>
              <a:t>3     7</a:t>
            </a:r>
          </a:p>
        </p:txBody>
      </p:sp>
    </p:spTree>
    <p:extLst>
      <p:ext uri="{BB962C8B-B14F-4D97-AF65-F5344CB8AC3E}">
        <p14:creationId xmlns:p14="http://schemas.microsoft.com/office/powerpoint/2010/main" val="1415750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p:cNvSpPr>
            <a:spLocks noGrp="1" noChangeArrowheads="1"/>
          </p:cNvSpPr>
          <p:nvPr>
            <p:ph type="title"/>
          </p:nvPr>
        </p:nvSpPr>
        <p:spPr>
          <a:xfrm>
            <a:off x="1859900" y="200025"/>
            <a:ext cx="5943600" cy="342900"/>
          </a:xfrm>
        </p:spPr>
        <p:txBody>
          <a:bodyPr/>
          <a:lstStyle/>
          <a:p>
            <a:pPr>
              <a:defRPr/>
            </a:pPr>
            <a:r>
              <a:rPr lang="en-US" altLang="en-US" dirty="0">
                <a:effectLst>
                  <a:outerShdw blurRad="38100" dist="38100" dir="2700000" algn="tl">
                    <a:srgbClr val="C0C0C0"/>
                  </a:outerShdw>
                </a:effectLst>
                <a:ea typeface="ＭＳ Ｐゴシック" pitchFamily="34" charset="-128"/>
              </a:rPr>
              <a:t>Closure of a Set of Functional Dependencies</a:t>
            </a:r>
          </a:p>
        </p:txBody>
      </p:sp>
      <p:sp>
        <p:nvSpPr>
          <p:cNvPr id="18435" name="Rectangle 3"/>
          <p:cNvSpPr>
            <a:spLocks noGrp="1" noChangeArrowheads="1"/>
          </p:cNvSpPr>
          <p:nvPr>
            <p:ph type="body" idx="1"/>
          </p:nvPr>
        </p:nvSpPr>
        <p:spPr>
          <a:xfrm>
            <a:off x="1728926" y="913210"/>
            <a:ext cx="5659514" cy="2040302"/>
          </a:xfrm>
        </p:spPr>
        <p:txBody>
          <a:bodyPr/>
          <a:lstStyle/>
          <a:p>
            <a:r>
              <a:rPr lang="en-US" altLang="en-US" dirty="0"/>
              <a:t>Given a set </a:t>
            </a:r>
            <a:r>
              <a:rPr lang="en-US" altLang="en-US" i="1" dirty="0"/>
              <a:t>F</a:t>
            </a:r>
            <a:r>
              <a:rPr lang="en-US" altLang="en-US" dirty="0"/>
              <a:t> set of functional dependencies, there are certain other functional dependencies that are logically implied by </a:t>
            </a:r>
            <a:r>
              <a:rPr lang="en-US" altLang="en-US" i="1" dirty="0"/>
              <a:t>F</a:t>
            </a:r>
            <a:r>
              <a:rPr lang="en-US" altLang="en-US" dirty="0"/>
              <a:t>.</a:t>
            </a:r>
          </a:p>
          <a:p>
            <a:pPr lvl="1"/>
            <a:r>
              <a:rPr lang="en-US" altLang="en-US" dirty="0"/>
              <a:t> If  </a:t>
            </a:r>
            <a:r>
              <a:rPr lang="en-US" altLang="en-US" i="1" dirty="0"/>
              <a:t>A</a:t>
            </a:r>
            <a:r>
              <a:rPr lang="en-US" altLang="en-US" dirty="0"/>
              <a:t> </a:t>
            </a:r>
            <a:r>
              <a:rPr lang="en-US" altLang="en-US" dirty="0">
                <a:sym typeface="Symbol" panose="05050102010706020507" pitchFamily="18" charset="2"/>
              </a:rPr>
              <a:t></a:t>
            </a:r>
            <a:r>
              <a:rPr lang="en-US" altLang="en-US" dirty="0">
                <a:sym typeface="Monotype Sorts" pitchFamily="-84" charset="2"/>
              </a:rPr>
              <a:t> </a:t>
            </a:r>
            <a:r>
              <a:rPr lang="en-US" altLang="en-US" i="1" dirty="0">
                <a:sym typeface="Monotype Sorts" pitchFamily="-84" charset="2"/>
              </a:rPr>
              <a:t>B</a:t>
            </a:r>
            <a:r>
              <a:rPr lang="en-US" altLang="en-US" dirty="0">
                <a:sym typeface="Monotype Sorts" pitchFamily="-84" charset="2"/>
              </a:rPr>
              <a:t> and  </a:t>
            </a:r>
            <a:r>
              <a:rPr lang="en-US" altLang="en-US" i="1" dirty="0">
                <a:sym typeface="Monotype Sorts" pitchFamily="-84" charset="2"/>
              </a:rPr>
              <a:t>B</a:t>
            </a:r>
            <a:r>
              <a:rPr lang="en-US" altLang="en-US" dirty="0">
                <a:sym typeface="Monotype Sorts" pitchFamily="-84" charset="2"/>
              </a:rPr>
              <a:t> </a:t>
            </a:r>
            <a:r>
              <a:rPr lang="en-US" altLang="en-US" dirty="0">
                <a:sym typeface="Symbol" panose="05050102010706020507" pitchFamily="18" charset="2"/>
              </a:rPr>
              <a:t></a:t>
            </a:r>
            <a:r>
              <a:rPr lang="en-US" altLang="en-US" dirty="0">
                <a:sym typeface="Monotype Sorts" pitchFamily="-84" charset="2"/>
              </a:rPr>
              <a:t> </a:t>
            </a:r>
            <a:r>
              <a:rPr lang="en-US" altLang="en-US" i="1" dirty="0">
                <a:sym typeface="Monotype Sorts" pitchFamily="-84" charset="2"/>
              </a:rPr>
              <a:t>C</a:t>
            </a:r>
            <a:r>
              <a:rPr lang="en-US" altLang="en-US" dirty="0">
                <a:sym typeface="Monotype Sorts" pitchFamily="-84" charset="2"/>
              </a:rPr>
              <a:t>,  then we can infer that </a:t>
            </a:r>
            <a:r>
              <a:rPr lang="en-US" altLang="en-US" i="1" dirty="0">
                <a:sym typeface="Monotype Sorts" pitchFamily="-84" charset="2"/>
              </a:rPr>
              <a:t>A</a:t>
            </a:r>
            <a:r>
              <a:rPr lang="en-US" altLang="en-US" dirty="0">
                <a:sym typeface="Monotype Sorts" pitchFamily="-84" charset="2"/>
              </a:rPr>
              <a:t> </a:t>
            </a:r>
            <a:r>
              <a:rPr lang="en-US" altLang="en-US" dirty="0">
                <a:sym typeface="Symbol" panose="05050102010706020507" pitchFamily="18" charset="2"/>
              </a:rPr>
              <a:t></a:t>
            </a:r>
            <a:r>
              <a:rPr lang="en-US" altLang="en-US" dirty="0">
                <a:sym typeface="Monotype Sorts" pitchFamily="-84" charset="2"/>
              </a:rPr>
              <a:t> C</a:t>
            </a:r>
          </a:p>
          <a:p>
            <a:pPr lvl="1"/>
            <a:r>
              <a:rPr lang="en-US" altLang="en-US" dirty="0">
                <a:sym typeface="Monotype Sorts" pitchFamily="-84" charset="2"/>
              </a:rPr>
              <a:t>etc.</a:t>
            </a:r>
            <a:endParaRPr lang="en-US" altLang="en-US" dirty="0"/>
          </a:p>
          <a:p>
            <a:r>
              <a:rPr lang="en-US" altLang="en-US" dirty="0"/>
              <a:t>The set of </a:t>
            </a:r>
            <a:r>
              <a:rPr lang="en-US" altLang="en-US" b="1" dirty="0">
                <a:solidFill>
                  <a:srgbClr val="002060"/>
                </a:solidFill>
              </a:rPr>
              <a:t>all</a:t>
            </a:r>
            <a:r>
              <a:rPr lang="en-US" altLang="en-US" dirty="0"/>
              <a:t> functional dependencies logically implied by </a:t>
            </a:r>
            <a:r>
              <a:rPr lang="en-US" altLang="en-US" i="1" dirty="0"/>
              <a:t>F</a:t>
            </a:r>
            <a:r>
              <a:rPr lang="en-US" altLang="en-US" dirty="0"/>
              <a:t> is the </a:t>
            </a:r>
            <a:r>
              <a:rPr lang="en-US" altLang="en-US" b="1" dirty="0">
                <a:solidFill>
                  <a:srgbClr val="002060"/>
                </a:solidFill>
              </a:rPr>
              <a:t>closure</a:t>
            </a:r>
            <a:r>
              <a:rPr lang="en-US" altLang="en-US" dirty="0"/>
              <a:t> of </a:t>
            </a:r>
            <a:r>
              <a:rPr lang="en-US" altLang="en-US" i="1" dirty="0"/>
              <a:t>F</a:t>
            </a:r>
            <a:r>
              <a:rPr lang="en-US" altLang="en-US" dirty="0"/>
              <a:t>.</a:t>
            </a:r>
          </a:p>
          <a:p>
            <a:r>
              <a:rPr lang="en-US" altLang="en-US" dirty="0"/>
              <a:t>We denote the </a:t>
            </a:r>
            <a:r>
              <a:rPr lang="en-US" altLang="en-US" i="1" dirty="0"/>
              <a:t>closure </a:t>
            </a:r>
            <a:r>
              <a:rPr lang="en-US" altLang="en-US" dirty="0"/>
              <a:t>of </a:t>
            </a:r>
            <a:r>
              <a:rPr lang="en-US" altLang="en-US" i="1" dirty="0"/>
              <a:t>F</a:t>
            </a:r>
            <a:r>
              <a:rPr lang="en-US" altLang="en-US" dirty="0"/>
              <a:t> by </a:t>
            </a:r>
            <a:r>
              <a:rPr lang="en-US" altLang="en-US" b="1" i="1" dirty="0">
                <a:solidFill>
                  <a:srgbClr val="002060"/>
                </a:solidFill>
              </a:rPr>
              <a:t>F</a:t>
            </a:r>
            <a:r>
              <a:rPr lang="en-US" altLang="en-US" b="1" i="1" baseline="44000" dirty="0">
                <a:solidFill>
                  <a:srgbClr val="002060"/>
                </a:solidFill>
              </a:rPr>
              <a:t>+</a:t>
            </a:r>
            <a:r>
              <a:rPr lang="en-US" altLang="en-US" i="1" dirty="0">
                <a:solidFill>
                  <a:srgbClr val="000099"/>
                </a:solidFill>
              </a:rPr>
              <a:t>.</a:t>
            </a:r>
          </a:p>
          <a:p>
            <a:endParaRPr lang="en-US" altLang="en-US" dirty="0">
              <a:sym typeface="Greek Symbols"/>
            </a:endParaRPr>
          </a:p>
        </p:txBody>
      </p:sp>
    </p:spTree>
    <p:extLst>
      <p:ext uri="{BB962C8B-B14F-4D97-AF65-F5344CB8AC3E}">
        <p14:creationId xmlns:p14="http://schemas.microsoft.com/office/powerpoint/2010/main" val="4251414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70"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ea typeface="ＭＳ Ｐゴシック" pitchFamily="34" charset="-128"/>
              </a:rPr>
              <a:t>Keys and Functional Dependencies</a:t>
            </a:r>
          </a:p>
        </p:txBody>
      </p:sp>
      <p:sp>
        <p:nvSpPr>
          <p:cNvPr id="19459" name="Rectangle 3"/>
          <p:cNvSpPr>
            <a:spLocks noGrp="1" noChangeArrowheads="1"/>
          </p:cNvSpPr>
          <p:nvPr>
            <p:ph type="body" idx="1"/>
          </p:nvPr>
        </p:nvSpPr>
        <p:spPr>
          <a:xfrm>
            <a:off x="1719263" y="820342"/>
            <a:ext cx="5742419" cy="3486483"/>
          </a:xfrm>
        </p:spPr>
        <p:txBody>
          <a:bodyPr/>
          <a:lstStyle/>
          <a:p>
            <a:pPr>
              <a:tabLst>
                <a:tab pos="938213" algn="l"/>
                <a:tab pos="1629966" algn="l"/>
                <a:tab pos="2533650" algn="l"/>
              </a:tabLst>
            </a:pPr>
            <a:r>
              <a:rPr lang="en-US" altLang="en-US" i="1" dirty="0">
                <a:sym typeface="Symbol" panose="05050102010706020507" pitchFamily="18" charset="2"/>
              </a:rPr>
              <a:t>K</a:t>
            </a:r>
            <a:r>
              <a:rPr lang="en-US" altLang="en-US" dirty="0">
                <a:sym typeface="Symbol" panose="05050102010706020507" pitchFamily="18" charset="2"/>
              </a:rPr>
              <a:t> is a </a:t>
            </a:r>
            <a:r>
              <a:rPr lang="en-US" altLang="en-US" dirty="0" err="1">
                <a:sym typeface="Symbol" panose="05050102010706020507" pitchFamily="18" charset="2"/>
              </a:rPr>
              <a:t>superkey</a:t>
            </a:r>
            <a:r>
              <a:rPr lang="en-US" altLang="en-US" dirty="0">
                <a:sym typeface="Symbol" panose="05050102010706020507" pitchFamily="18" charset="2"/>
              </a:rPr>
              <a:t> for relation schema </a:t>
            </a:r>
            <a:r>
              <a:rPr lang="en-US" altLang="en-US" i="1" dirty="0">
                <a:sym typeface="Symbol" panose="05050102010706020507" pitchFamily="18" charset="2"/>
              </a:rPr>
              <a:t>R</a:t>
            </a:r>
            <a:r>
              <a:rPr lang="en-US" altLang="en-US" dirty="0">
                <a:sym typeface="Symbol" panose="05050102010706020507" pitchFamily="18" charset="2"/>
              </a:rPr>
              <a:t> if and only if </a:t>
            </a:r>
            <a:r>
              <a:rPr lang="en-US" altLang="en-US" i="1" dirty="0">
                <a:sym typeface="Symbol" panose="05050102010706020507" pitchFamily="18" charset="2"/>
              </a:rPr>
              <a:t>K </a:t>
            </a:r>
            <a:r>
              <a:rPr lang="en-US" altLang="en-US" dirty="0">
                <a:sym typeface="Symbol" panose="05050102010706020507" pitchFamily="18" charset="2"/>
              </a:rPr>
              <a:t></a:t>
            </a:r>
            <a:r>
              <a:rPr lang="en-US" altLang="en-US" dirty="0">
                <a:sym typeface="Monotype Sorts" pitchFamily="-84" charset="2"/>
              </a:rPr>
              <a:t> </a:t>
            </a:r>
            <a:r>
              <a:rPr lang="en-US" altLang="en-US" i="1" dirty="0">
                <a:sym typeface="Monotype Sorts" pitchFamily="-84" charset="2"/>
              </a:rPr>
              <a:t>R</a:t>
            </a:r>
            <a:endParaRPr lang="en-US" altLang="en-US" dirty="0">
              <a:sym typeface="Monotype Sorts" pitchFamily="-84" charset="2"/>
            </a:endParaRPr>
          </a:p>
          <a:p>
            <a:pPr>
              <a:tabLst>
                <a:tab pos="938213" algn="l"/>
                <a:tab pos="1629966" algn="l"/>
                <a:tab pos="2533650" algn="l"/>
              </a:tabLst>
            </a:pPr>
            <a:r>
              <a:rPr lang="en-US" altLang="en-US" i="1" dirty="0">
                <a:sym typeface="Monotype Sorts" pitchFamily="-84" charset="2"/>
              </a:rPr>
              <a:t>K</a:t>
            </a:r>
            <a:r>
              <a:rPr lang="en-US" altLang="en-US" dirty="0">
                <a:sym typeface="Monotype Sorts" pitchFamily="-84" charset="2"/>
              </a:rPr>
              <a:t> is a candidate key for </a:t>
            </a:r>
            <a:r>
              <a:rPr lang="en-US" altLang="en-US" i="1" dirty="0">
                <a:sym typeface="Monotype Sorts" pitchFamily="-84" charset="2"/>
              </a:rPr>
              <a:t>R</a:t>
            </a:r>
            <a:r>
              <a:rPr lang="en-US" altLang="en-US" dirty="0">
                <a:sym typeface="Monotype Sorts" pitchFamily="-84" charset="2"/>
              </a:rPr>
              <a:t> if and only if </a:t>
            </a:r>
          </a:p>
          <a:p>
            <a:pPr lvl="1">
              <a:tabLst>
                <a:tab pos="938213" algn="l"/>
                <a:tab pos="1629966" algn="l"/>
                <a:tab pos="2533650" algn="l"/>
              </a:tabLst>
            </a:pPr>
            <a:r>
              <a:rPr lang="en-US" altLang="en-US" i="1" dirty="0">
                <a:sym typeface="Monotype Sorts" pitchFamily="-84" charset="2"/>
              </a:rPr>
              <a:t>K </a:t>
            </a:r>
            <a:r>
              <a:rPr lang="en-US" altLang="en-US" dirty="0">
                <a:sym typeface="Symbol" panose="05050102010706020507" pitchFamily="18" charset="2"/>
              </a:rPr>
              <a:t></a:t>
            </a:r>
            <a:r>
              <a:rPr lang="en-US" altLang="en-US" dirty="0">
                <a:sym typeface="Monotype Sorts" pitchFamily="-84" charset="2"/>
              </a:rPr>
              <a:t> </a:t>
            </a:r>
            <a:r>
              <a:rPr lang="en-US" altLang="en-US" i="1" dirty="0">
                <a:sym typeface="Monotype Sorts" pitchFamily="-84" charset="2"/>
              </a:rPr>
              <a:t>R</a:t>
            </a:r>
            <a:r>
              <a:rPr lang="en-US" altLang="en-US" dirty="0">
                <a:sym typeface="Monotype Sorts" pitchFamily="-84" charset="2"/>
              </a:rPr>
              <a:t>, and</a:t>
            </a:r>
          </a:p>
          <a:p>
            <a:pPr lvl="1">
              <a:tabLst>
                <a:tab pos="938213" algn="l"/>
                <a:tab pos="1629966" algn="l"/>
                <a:tab pos="2533650" algn="l"/>
              </a:tabLst>
            </a:pPr>
            <a:r>
              <a:rPr lang="en-US" altLang="en-US" dirty="0">
                <a:sym typeface="Monotype Sorts" pitchFamily="-84" charset="2"/>
              </a:rPr>
              <a:t>for no </a:t>
            </a:r>
            <a:r>
              <a:rPr lang="en-US" altLang="en-US" dirty="0">
                <a:sym typeface="Symbol" panose="05050102010706020507" pitchFamily="18" charset="2"/>
              </a:rPr>
              <a:t>  </a:t>
            </a:r>
            <a:r>
              <a:rPr lang="en-US" altLang="en-US" i="1" dirty="0">
                <a:sym typeface="Symbol" panose="05050102010706020507" pitchFamily="18" charset="2"/>
              </a:rPr>
              <a:t>K, </a:t>
            </a:r>
            <a:r>
              <a:rPr lang="en-US" altLang="en-US" dirty="0">
                <a:sym typeface="Symbol" panose="05050102010706020507" pitchFamily="18" charset="2"/>
              </a:rPr>
              <a:t> </a:t>
            </a:r>
            <a:r>
              <a:rPr lang="en-US" altLang="en-US" dirty="0">
                <a:sym typeface="Monotype Sorts" pitchFamily="-84" charset="2"/>
              </a:rPr>
              <a:t> </a:t>
            </a:r>
            <a:r>
              <a:rPr lang="en-US" altLang="en-US" i="1" dirty="0">
                <a:sym typeface="Monotype Sorts" pitchFamily="-84" charset="2"/>
              </a:rPr>
              <a:t>R</a:t>
            </a:r>
          </a:p>
          <a:p>
            <a:pPr>
              <a:tabLst>
                <a:tab pos="938213" algn="l"/>
                <a:tab pos="1629966" algn="l"/>
                <a:tab pos="2533650" algn="l"/>
              </a:tabLst>
            </a:pPr>
            <a:r>
              <a:rPr lang="en-US" altLang="en-US" dirty="0"/>
              <a:t>Functional dependencies allow us to express constraints that cannot be expressed using </a:t>
            </a:r>
            <a:r>
              <a:rPr lang="en-US" altLang="en-US" dirty="0" err="1"/>
              <a:t>superkeys</a:t>
            </a:r>
            <a:r>
              <a:rPr lang="en-US" altLang="en-US" dirty="0"/>
              <a:t>.  Consider the schema:</a:t>
            </a:r>
          </a:p>
          <a:p>
            <a:pPr>
              <a:buNone/>
              <a:tabLst>
                <a:tab pos="938213" algn="l"/>
                <a:tab pos="1629966" algn="l"/>
                <a:tab pos="2533650" algn="l"/>
              </a:tabLst>
            </a:pPr>
            <a:r>
              <a:rPr lang="en-US" altLang="en-US" dirty="0"/>
              <a:t>	      </a:t>
            </a:r>
            <a:r>
              <a:rPr lang="en-US" altLang="en-US" i="1" dirty="0" err="1"/>
              <a:t>in_dep</a:t>
            </a:r>
            <a:r>
              <a:rPr lang="en-US" altLang="en-US" i="1" dirty="0"/>
              <a:t> </a:t>
            </a:r>
            <a:r>
              <a:rPr lang="en-US" altLang="en-US" dirty="0"/>
              <a:t>(</a:t>
            </a:r>
            <a:r>
              <a:rPr lang="en-US" altLang="en-US" i="1" u="sng" dirty="0"/>
              <a:t>ID, </a:t>
            </a:r>
            <a:r>
              <a:rPr lang="en-US" altLang="en-US" i="1" dirty="0"/>
              <a:t>name, salary</a:t>
            </a:r>
            <a:r>
              <a:rPr lang="en-US" altLang="en-US" i="1" u="sng" dirty="0"/>
              <a:t>, </a:t>
            </a:r>
            <a:r>
              <a:rPr lang="en-US" altLang="en-US" i="1" u="sng" dirty="0" err="1"/>
              <a:t>dept_name</a:t>
            </a:r>
            <a:r>
              <a:rPr lang="en-US" altLang="en-US" i="1" u="sng" dirty="0"/>
              <a:t>, </a:t>
            </a:r>
            <a:r>
              <a:rPr lang="en-US" altLang="en-US" i="1" dirty="0"/>
              <a:t>building, budget </a:t>
            </a:r>
            <a:r>
              <a:rPr lang="en-US" altLang="en-US" dirty="0"/>
              <a:t>)</a:t>
            </a:r>
            <a:r>
              <a:rPr lang="en-US" altLang="en-US" i="1" dirty="0"/>
              <a:t>.</a:t>
            </a:r>
          </a:p>
          <a:p>
            <a:pPr>
              <a:buNone/>
              <a:tabLst>
                <a:tab pos="938213" algn="l"/>
                <a:tab pos="1629966" algn="l"/>
                <a:tab pos="2533650" algn="l"/>
              </a:tabLst>
            </a:pPr>
            <a:r>
              <a:rPr lang="en-US" altLang="en-US" i="1" dirty="0"/>
              <a:t>	</a:t>
            </a:r>
            <a:r>
              <a:rPr lang="en-US" altLang="en-US" dirty="0"/>
              <a:t>We expect these functional dependencies to hold:</a:t>
            </a:r>
          </a:p>
          <a:p>
            <a:pPr>
              <a:buNone/>
              <a:tabLst>
                <a:tab pos="938213" algn="l"/>
                <a:tab pos="1629966" algn="l"/>
                <a:tab pos="2533650" algn="l"/>
              </a:tabLst>
            </a:pPr>
            <a:r>
              <a:rPr lang="en-US" altLang="en-US" dirty="0"/>
              <a:t>	                          </a:t>
            </a:r>
            <a:r>
              <a:rPr lang="en-US" altLang="en-US" i="1" dirty="0" err="1"/>
              <a:t>dept_name</a:t>
            </a:r>
            <a:r>
              <a:rPr lang="en-US" altLang="en-US" dirty="0">
                <a:sym typeface="Symbol" panose="05050102010706020507" pitchFamily="18" charset="2"/>
              </a:rPr>
              <a:t></a:t>
            </a:r>
            <a:r>
              <a:rPr lang="en-US" altLang="en-US" dirty="0">
                <a:sym typeface="Monotype Sorts" pitchFamily="-84" charset="2"/>
              </a:rPr>
              <a:t> </a:t>
            </a:r>
            <a:r>
              <a:rPr lang="en-US" altLang="en-US" i="1" dirty="0">
                <a:sym typeface="Monotype Sorts" pitchFamily="-84" charset="2"/>
              </a:rPr>
              <a:t>building</a:t>
            </a:r>
          </a:p>
          <a:p>
            <a:pPr>
              <a:buNone/>
              <a:tabLst>
                <a:tab pos="938213" algn="l"/>
                <a:tab pos="1629966" algn="l"/>
                <a:tab pos="2533650" algn="l"/>
              </a:tabLst>
            </a:pPr>
            <a:r>
              <a:rPr lang="en-US" altLang="en-US" i="1" dirty="0">
                <a:sym typeface="Monotype Sorts" pitchFamily="-84" charset="2"/>
              </a:rPr>
              <a:t>                               ID </a:t>
            </a:r>
            <a:r>
              <a:rPr lang="en-US" altLang="en-US" dirty="0">
                <a:sym typeface="Wingdings" panose="05000000000000000000" pitchFamily="2" charset="2"/>
              </a:rPr>
              <a:t></a:t>
            </a:r>
            <a:r>
              <a:rPr lang="en-US" altLang="en-US" i="1" dirty="0">
                <a:sym typeface="Wingdings" panose="05000000000000000000" pitchFamily="2" charset="2"/>
              </a:rPr>
              <a:t> building</a:t>
            </a:r>
            <a:endParaRPr lang="en-US" altLang="en-US" i="1" dirty="0">
              <a:sym typeface="Monotype Sorts" pitchFamily="-84" charset="2"/>
            </a:endParaRPr>
          </a:p>
          <a:p>
            <a:pPr>
              <a:buNone/>
              <a:tabLst>
                <a:tab pos="938213" algn="l"/>
                <a:tab pos="1629966" algn="l"/>
                <a:tab pos="2533650" algn="l"/>
              </a:tabLst>
            </a:pPr>
            <a:r>
              <a:rPr lang="en-US" altLang="en-US" i="1" dirty="0">
                <a:sym typeface="Monotype Sorts" pitchFamily="-84" charset="2"/>
              </a:rPr>
              <a:t>	</a:t>
            </a:r>
            <a:r>
              <a:rPr lang="en-US" altLang="en-US" dirty="0">
                <a:sym typeface="Monotype Sorts" pitchFamily="-84" charset="2"/>
              </a:rPr>
              <a:t>but would not expect the following to hold: </a:t>
            </a:r>
          </a:p>
          <a:p>
            <a:pPr>
              <a:buNone/>
              <a:tabLst>
                <a:tab pos="938213" algn="l"/>
                <a:tab pos="1629966" algn="l"/>
                <a:tab pos="2533650" algn="l"/>
              </a:tabLst>
            </a:pPr>
            <a:r>
              <a:rPr lang="en-US" altLang="en-US" dirty="0">
                <a:sym typeface="Monotype Sorts" pitchFamily="-84" charset="2"/>
              </a:rPr>
              <a:t>			</a:t>
            </a:r>
            <a:r>
              <a:rPr lang="en-US" altLang="en-US" i="1" dirty="0" err="1">
                <a:sym typeface="Monotype Sorts" pitchFamily="-84" charset="2"/>
              </a:rPr>
              <a:t>dept_name</a:t>
            </a:r>
            <a:r>
              <a:rPr lang="en-US" altLang="en-US" i="1" dirty="0">
                <a:sym typeface="Monotype Sorts" pitchFamily="-84" charset="2"/>
              </a:rPr>
              <a:t> </a:t>
            </a:r>
            <a:r>
              <a:rPr lang="en-US" altLang="en-US" dirty="0">
                <a:sym typeface="Symbol" panose="05050102010706020507" pitchFamily="18" charset="2"/>
              </a:rPr>
              <a:t></a:t>
            </a:r>
            <a:r>
              <a:rPr lang="en-US" altLang="en-US" dirty="0">
                <a:sym typeface="Monotype Sorts" pitchFamily="-84" charset="2"/>
              </a:rPr>
              <a:t> </a:t>
            </a:r>
            <a:r>
              <a:rPr lang="en-US" altLang="en-US" i="1" dirty="0">
                <a:sym typeface="Monotype Sorts" pitchFamily="-84" charset="2"/>
              </a:rPr>
              <a:t>salary</a:t>
            </a:r>
          </a:p>
          <a:p>
            <a:pPr>
              <a:buNone/>
              <a:tabLst>
                <a:tab pos="938213" algn="l"/>
                <a:tab pos="1629966" algn="l"/>
                <a:tab pos="2533650" algn="l"/>
              </a:tabLst>
            </a:pPr>
            <a:endParaRPr lang="en-US" altLang="en-US" i="1" dirty="0">
              <a:sym typeface="Monotype Sorts" pitchFamily="-84" charset="2"/>
            </a:endParaRPr>
          </a:p>
        </p:txBody>
      </p:sp>
    </p:spTree>
    <p:extLst>
      <p:ext uri="{BB962C8B-B14F-4D97-AF65-F5344CB8AC3E}">
        <p14:creationId xmlns:p14="http://schemas.microsoft.com/office/powerpoint/2010/main" val="26784737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ea typeface="ＭＳ Ｐゴシック" pitchFamily="34" charset="-128"/>
              </a:rPr>
              <a:t>Use of Functional Dependencies</a:t>
            </a:r>
          </a:p>
        </p:txBody>
      </p:sp>
      <p:sp>
        <p:nvSpPr>
          <p:cNvPr id="20483" name="Rectangle 3"/>
          <p:cNvSpPr>
            <a:spLocks noGrp="1" noChangeArrowheads="1"/>
          </p:cNvSpPr>
          <p:nvPr>
            <p:ph type="body" idx="1"/>
          </p:nvPr>
        </p:nvSpPr>
        <p:spPr>
          <a:xfrm>
            <a:off x="1719263" y="838053"/>
            <a:ext cx="5675837" cy="3157876"/>
          </a:xfrm>
        </p:spPr>
        <p:txBody>
          <a:bodyPr/>
          <a:lstStyle/>
          <a:p>
            <a:r>
              <a:rPr lang="en-US" altLang="en-US" dirty="0"/>
              <a:t>We use functional dependencies to:</a:t>
            </a:r>
          </a:p>
          <a:p>
            <a:pPr lvl="1"/>
            <a:r>
              <a:rPr lang="en-US" altLang="en-US" dirty="0"/>
              <a:t>To test relations to see if they are legal under a given set of functional dependencies. </a:t>
            </a:r>
          </a:p>
          <a:p>
            <a:pPr lvl="2"/>
            <a:r>
              <a:rPr lang="en-US" altLang="en-US" dirty="0"/>
              <a:t> If a relation </a:t>
            </a:r>
            <a:r>
              <a:rPr lang="en-US" altLang="en-US" i="1" dirty="0"/>
              <a:t>r</a:t>
            </a:r>
            <a:r>
              <a:rPr lang="en-US" altLang="en-US" dirty="0"/>
              <a:t> is legal under a set </a:t>
            </a:r>
            <a:r>
              <a:rPr lang="en-US" altLang="en-US" i="1" dirty="0"/>
              <a:t>F</a:t>
            </a:r>
            <a:r>
              <a:rPr lang="en-US" altLang="en-US" dirty="0"/>
              <a:t> of functional dependencies, we say that </a:t>
            </a:r>
            <a:r>
              <a:rPr lang="en-US" altLang="en-US" i="1" dirty="0"/>
              <a:t>r</a:t>
            </a:r>
            <a:r>
              <a:rPr lang="en-US" altLang="en-US" dirty="0"/>
              <a:t> </a:t>
            </a:r>
            <a:r>
              <a:rPr lang="en-US" altLang="en-US" b="1" dirty="0">
                <a:solidFill>
                  <a:srgbClr val="002060"/>
                </a:solidFill>
              </a:rPr>
              <a:t>satisfies</a:t>
            </a:r>
            <a:r>
              <a:rPr lang="en-US" altLang="en-US" b="1" dirty="0">
                <a:solidFill>
                  <a:srgbClr val="000099"/>
                </a:solidFill>
              </a:rPr>
              <a:t> </a:t>
            </a:r>
            <a:r>
              <a:rPr lang="en-US" altLang="en-US" i="1" dirty="0"/>
              <a:t>F.</a:t>
            </a:r>
            <a:endParaRPr lang="en-US" altLang="en-US" dirty="0"/>
          </a:p>
          <a:p>
            <a:pPr lvl="1"/>
            <a:r>
              <a:rPr lang="en-US" altLang="en-US" dirty="0"/>
              <a:t>To specify constraints on the set of legal relations</a:t>
            </a:r>
          </a:p>
          <a:p>
            <a:pPr lvl="2"/>
            <a:r>
              <a:rPr lang="en-US" altLang="en-US" dirty="0"/>
              <a:t>We say that </a:t>
            </a:r>
            <a:r>
              <a:rPr lang="en-US" altLang="en-US" i="1" dirty="0"/>
              <a:t>F</a:t>
            </a:r>
            <a:r>
              <a:rPr lang="en-US" altLang="en-US" dirty="0"/>
              <a:t> </a:t>
            </a:r>
            <a:r>
              <a:rPr lang="en-US" altLang="en-US" b="1" dirty="0">
                <a:solidFill>
                  <a:srgbClr val="002060"/>
                </a:solidFill>
              </a:rPr>
              <a:t>holds on</a:t>
            </a:r>
            <a:r>
              <a:rPr lang="en-US" altLang="en-US" dirty="0">
                <a:solidFill>
                  <a:srgbClr val="002060"/>
                </a:solidFill>
              </a:rPr>
              <a:t> </a:t>
            </a:r>
            <a:r>
              <a:rPr lang="en-US" altLang="en-US" i="1" dirty="0"/>
              <a:t>R</a:t>
            </a:r>
            <a:r>
              <a:rPr lang="en-US" altLang="en-US" dirty="0"/>
              <a:t> if all legal relations on </a:t>
            </a:r>
            <a:r>
              <a:rPr lang="en-US" altLang="en-US" i="1" dirty="0"/>
              <a:t>R</a:t>
            </a:r>
            <a:r>
              <a:rPr lang="en-US" altLang="en-US" dirty="0"/>
              <a:t> satisfy the set of functional dependencies </a:t>
            </a:r>
            <a:r>
              <a:rPr lang="en-US" altLang="en-US" i="1" dirty="0"/>
              <a:t>F.</a:t>
            </a:r>
          </a:p>
          <a:p>
            <a:r>
              <a:rPr lang="en-US" altLang="en-US" dirty="0"/>
              <a:t>Note:  A specific instance of a relation schema may satisfy a functional dependency even if the functional dependency does not hold on all legal instances.  </a:t>
            </a:r>
          </a:p>
          <a:p>
            <a:pPr lvl="1"/>
            <a:r>
              <a:rPr lang="en-US" altLang="en-US" dirty="0"/>
              <a:t>For example, a specific instance of </a:t>
            </a:r>
            <a:r>
              <a:rPr lang="en-US" altLang="en-US" i="1" dirty="0"/>
              <a:t>instructor</a:t>
            </a:r>
            <a:r>
              <a:rPr lang="en-US" altLang="en-US" dirty="0"/>
              <a:t> may, by chance, satisfy </a:t>
            </a:r>
            <a:br>
              <a:rPr lang="en-US" altLang="en-US" dirty="0"/>
            </a:br>
            <a:r>
              <a:rPr lang="en-US" altLang="en-US" dirty="0"/>
              <a:t>               </a:t>
            </a:r>
            <a:r>
              <a:rPr lang="en-US" altLang="en-US" i="1" dirty="0"/>
              <a:t>name </a:t>
            </a:r>
            <a:r>
              <a:rPr lang="en-US" altLang="en-US" dirty="0">
                <a:sym typeface="Symbol" panose="05050102010706020507" pitchFamily="18" charset="2"/>
              </a:rPr>
              <a:t></a:t>
            </a:r>
            <a:r>
              <a:rPr lang="en-US" altLang="en-US" dirty="0">
                <a:sym typeface="Monotype Sorts" pitchFamily="-84" charset="2"/>
              </a:rPr>
              <a:t> </a:t>
            </a:r>
            <a:r>
              <a:rPr lang="en-US" altLang="en-US" i="1" dirty="0">
                <a:sym typeface="Monotype Sorts" pitchFamily="-84" charset="2"/>
              </a:rPr>
              <a:t>ID.</a:t>
            </a:r>
          </a:p>
        </p:txBody>
      </p:sp>
    </p:spTree>
    <p:extLst>
      <p:ext uri="{BB962C8B-B14F-4D97-AF65-F5344CB8AC3E}">
        <p14:creationId xmlns:p14="http://schemas.microsoft.com/office/powerpoint/2010/main" val="882395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6"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ea typeface="ＭＳ Ｐゴシック" pitchFamily="34" charset="-128"/>
              </a:rPr>
              <a:t>Trivial Functional Dependencies</a:t>
            </a:r>
          </a:p>
        </p:txBody>
      </p:sp>
      <p:sp>
        <p:nvSpPr>
          <p:cNvPr id="21507" name="Rectangle 3"/>
          <p:cNvSpPr>
            <a:spLocks noGrp="1" noChangeArrowheads="1"/>
          </p:cNvSpPr>
          <p:nvPr>
            <p:ph type="body" idx="1"/>
          </p:nvPr>
        </p:nvSpPr>
        <p:spPr>
          <a:xfrm>
            <a:off x="1719263" y="881436"/>
            <a:ext cx="5589279" cy="1780552"/>
          </a:xfrm>
        </p:spPr>
        <p:txBody>
          <a:bodyPr/>
          <a:lstStyle/>
          <a:p>
            <a:r>
              <a:rPr lang="en-US" altLang="en-US" i="1" dirty="0">
                <a:sym typeface="Monotype Sorts" pitchFamily="-84" charset="2"/>
              </a:rPr>
              <a:t>A </a:t>
            </a:r>
            <a:r>
              <a:rPr lang="en-US" altLang="en-US" dirty="0">
                <a:sym typeface="Monotype Sorts" pitchFamily="-84" charset="2"/>
              </a:rPr>
              <a:t>functional dependency is </a:t>
            </a:r>
            <a:r>
              <a:rPr lang="en-US" altLang="en-US" b="1" dirty="0">
                <a:solidFill>
                  <a:srgbClr val="002060"/>
                </a:solidFill>
                <a:sym typeface="Monotype Sorts" pitchFamily="-84" charset="2"/>
              </a:rPr>
              <a:t>trivial</a:t>
            </a:r>
            <a:r>
              <a:rPr lang="en-US" altLang="en-US" dirty="0">
                <a:sym typeface="Monotype Sorts" pitchFamily="-84" charset="2"/>
              </a:rPr>
              <a:t> if it is satisfied by all instances of a relation</a:t>
            </a:r>
          </a:p>
          <a:p>
            <a:r>
              <a:rPr lang="en-US" altLang="en-US" sz="1350" dirty="0">
                <a:sym typeface="Monotype Sorts" pitchFamily="-84" charset="2"/>
              </a:rPr>
              <a:t>Example</a:t>
            </a:r>
            <a:r>
              <a:rPr lang="en-US" altLang="en-US" sz="1350" i="1" dirty="0">
                <a:sym typeface="Monotype Sorts" pitchFamily="-84" charset="2"/>
              </a:rPr>
              <a:t>:</a:t>
            </a:r>
          </a:p>
          <a:p>
            <a:pPr lvl="1"/>
            <a:r>
              <a:rPr lang="en-US" altLang="en-US" i="1" dirty="0">
                <a:sym typeface="Monotype Sorts" pitchFamily="-84" charset="2"/>
              </a:rPr>
              <a:t> ID, name</a:t>
            </a:r>
            <a:r>
              <a:rPr lang="en-US" altLang="en-US" i="1" dirty="0"/>
              <a:t> </a:t>
            </a:r>
            <a:r>
              <a:rPr lang="en-US" altLang="en-US" dirty="0">
                <a:sym typeface="Symbol" panose="05050102010706020507" pitchFamily="18" charset="2"/>
              </a:rPr>
              <a:t></a:t>
            </a:r>
            <a:r>
              <a:rPr lang="en-US" altLang="en-US" dirty="0">
                <a:sym typeface="Monotype Sorts" pitchFamily="-84" charset="2"/>
              </a:rPr>
              <a:t> </a:t>
            </a:r>
            <a:r>
              <a:rPr lang="en-US" altLang="en-US" i="1" dirty="0">
                <a:sym typeface="Monotype Sorts" pitchFamily="-84" charset="2"/>
              </a:rPr>
              <a:t>ID</a:t>
            </a:r>
          </a:p>
          <a:p>
            <a:pPr lvl="1"/>
            <a:r>
              <a:rPr lang="en-US" altLang="en-US" i="1" dirty="0">
                <a:sym typeface="Monotype Sorts" pitchFamily="-84" charset="2"/>
              </a:rPr>
              <a:t> name </a:t>
            </a:r>
            <a:r>
              <a:rPr lang="en-US" altLang="en-US" dirty="0">
                <a:sym typeface="Symbol" panose="05050102010706020507" pitchFamily="18" charset="2"/>
              </a:rPr>
              <a:t></a:t>
            </a:r>
            <a:r>
              <a:rPr lang="en-US" altLang="en-US" dirty="0">
                <a:sym typeface="Monotype Sorts" pitchFamily="-84" charset="2"/>
              </a:rPr>
              <a:t> </a:t>
            </a:r>
            <a:r>
              <a:rPr lang="en-US" altLang="en-US" i="1" dirty="0">
                <a:sym typeface="Monotype Sorts" pitchFamily="-84" charset="2"/>
              </a:rPr>
              <a:t>name</a:t>
            </a:r>
          </a:p>
          <a:p>
            <a:r>
              <a:rPr lang="en-US" altLang="en-US" sz="1350" dirty="0">
                <a:sym typeface="Monotype Sorts" pitchFamily="-84" charset="2"/>
              </a:rPr>
              <a:t>In general, </a:t>
            </a:r>
            <a:r>
              <a:rPr lang="en-US" altLang="en-US" sz="1350" dirty="0">
                <a:sym typeface="Symbol" panose="05050102010706020507" pitchFamily="18" charset="2"/>
              </a:rPr>
              <a:t> </a:t>
            </a:r>
            <a:r>
              <a:rPr lang="en-US" altLang="en-US" sz="1350" dirty="0">
                <a:sym typeface="Monotype Sorts" pitchFamily="-84" charset="2"/>
              </a:rPr>
              <a:t> </a:t>
            </a:r>
            <a:r>
              <a:rPr lang="en-US" altLang="en-US" sz="1350" i="1" dirty="0">
                <a:sym typeface="Symbol" panose="05050102010706020507" pitchFamily="18" charset="2"/>
              </a:rPr>
              <a:t> </a:t>
            </a:r>
            <a:r>
              <a:rPr lang="en-US" altLang="en-US" sz="1350" dirty="0">
                <a:sym typeface="Symbol" panose="05050102010706020507" pitchFamily="18" charset="2"/>
              </a:rPr>
              <a:t>is trivial if</a:t>
            </a:r>
            <a:r>
              <a:rPr lang="en-US" altLang="en-US" sz="1350" i="1" dirty="0">
                <a:sym typeface="Symbol" panose="05050102010706020507" pitchFamily="18" charset="2"/>
              </a:rPr>
              <a:t> </a:t>
            </a:r>
            <a:r>
              <a:rPr lang="en-US" altLang="en-US" sz="1350" dirty="0">
                <a:sym typeface="Symbol" panose="05050102010706020507" pitchFamily="18" charset="2"/>
              </a:rPr>
              <a:t>   </a:t>
            </a:r>
            <a:br>
              <a:rPr lang="en-US" altLang="en-US" i="1" dirty="0">
                <a:sym typeface="Symbol" panose="05050102010706020507" pitchFamily="18" charset="2"/>
              </a:rPr>
            </a:br>
            <a:r>
              <a:rPr lang="en-US" altLang="en-US" i="1" dirty="0">
                <a:sym typeface="Symbol" panose="05050102010706020507" pitchFamily="18" charset="2"/>
              </a:rPr>
              <a:t> </a:t>
            </a:r>
          </a:p>
          <a:p>
            <a:endParaRPr lang="en-US" altLang="en-US" dirty="0"/>
          </a:p>
        </p:txBody>
      </p:sp>
    </p:spTree>
    <p:extLst>
      <p:ext uri="{BB962C8B-B14F-4D97-AF65-F5344CB8AC3E}">
        <p14:creationId xmlns:p14="http://schemas.microsoft.com/office/powerpoint/2010/main" val="951806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70"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ea typeface="ＭＳ Ｐゴシック" pitchFamily="34" charset="-128"/>
              </a:rPr>
              <a:t>Lossless Decomposition</a:t>
            </a:r>
          </a:p>
        </p:txBody>
      </p:sp>
      <p:sp>
        <p:nvSpPr>
          <p:cNvPr id="22531" name="Rectangle 3"/>
          <p:cNvSpPr>
            <a:spLocks noGrp="1" noChangeArrowheads="1"/>
          </p:cNvSpPr>
          <p:nvPr>
            <p:ph type="body" idx="1"/>
          </p:nvPr>
        </p:nvSpPr>
        <p:spPr>
          <a:xfrm>
            <a:off x="1719263" y="869157"/>
            <a:ext cx="5702470" cy="3702844"/>
          </a:xfrm>
        </p:spPr>
        <p:txBody>
          <a:bodyPr/>
          <a:lstStyle/>
          <a:p>
            <a:pPr>
              <a:tabLst>
                <a:tab pos="1719263" algn="l"/>
                <a:tab pos="2232422" algn="l"/>
              </a:tabLst>
            </a:pPr>
            <a:r>
              <a:rPr lang="en-US" altLang="en-US" dirty="0"/>
              <a:t>We can use functional dependencies to show when certain decomposition are lossless.  </a:t>
            </a:r>
          </a:p>
          <a:p>
            <a:pPr>
              <a:tabLst>
                <a:tab pos="1719263" algn="l"/>
                <a:tab pos="2232422" algn="l"/>
              </a:tabLst>
            </a:pPr>
            <a:r>
              <a:rPr lang="en-US" altLang="en-US" dirty="0"/>
              <a:t>For the case of</a:t>
            </a:r>
            <a:r>
              <a:rPr lang="en-US" altLang="en-US" i="1" dirty="0"/>
              <a:t> R</a:t>
            </a:r>
            <a:r>
              <a:rPr lang="en-US" altLang="en-US" dirty="0"/>
              <a:t> = (</a:t>
            </a:r>
            <a:r>
              <a:rPr lang="en-US" altLang="en-US" i="1" dirty="0"/>
              <a:t>R</a:t>
            </a:r>
            <a:r>
              <a:rPr lang="en-US" altLang="en-US" baseline="-25000" dirty="0"/>
              <a:t>1</a:t>
            </a:r>
            <a:r>
              <a:rPr lang="en-US" altLang="en-US" i="1" dirty="0"/>
              <a:t>, R</a:t>
            </a:r>
            <a:r>
              <a:rPr lang="en-US" altLang="en-US" baseline="-25000" dirty="0"/>
              <a:t>2</a:t>
            </a:r>
            <a:r>
              <a:rPr lang="en-US" altLang="en-US" dirty="0"/>
              <a:t>)</a:t>
            </a:r>
            <a:r>
              <a:rPr lang="en-US" altLang="en-US" i="1" dirty="0"/>
              <a:t>,</a:t>
            </a:r>
            <a:r>
              <a:rPr lang="en-US" altLang="en-US" dirty="0"/>
              <a:t> we require that for all possible relations </a:t>
            </a:r>
            <a:r>
              <a:rPr lang="en-US" altLang="en-US" i="1" dirty="0"/>
              <a:t>r</a:t>
            </a:r>
            <a:r>
              <a:rPr lang="en-US" altLang="en-US" dirty="0"/>
              <a:t> on schema </a:t>
            </a:r>
            <a:r>
              <a:rPr lang="en-US" altLang="en-US" i="1" dirty="0"/>
              <a:t>R</a:t>
            </a:r>
          </a:p>
          <a:p>
            <a:pPr>
              <a:buNone/>
              <a:tabLst>
                <a:tab pos="1719263" algn="l"/>
                <a:tab pos="2232422" algn="l"/>
              </a:tabLst>
            </a:pPr>
            <a:r>
              <a:rPr lang="en-US" altLang="en-US" baseline="-25000" dirty="0"/>
              <a:t>		</a:t>
            </a:r>
            <a:r>
              <a:rPr lang="en-US" altLang="en-US" i="1" dirty="0"/>
              <a:t>r = </a:t>
            </a:r>
            <a:r>
              <a:rPr lang="en-US" altLang="en-US" dirty="0">
                <a:sym typeface="Symbol" panose="05050102010706020507" pitchFamily="18" charset="2"/>
              </a:rPr>
              <a:t></a:t>
            </a:r>
            <a:r>
              <a:rPr lang="en-US" altLang="en-US" i="1" baseline="-25000" dirty="0">
                <a:sym typeface="Symbol" panose="05050102010706020507" pitchFamily="18" charset="2"/>
              </a:rPr>
              <a:t>R1</a:t>
            </a:r>
            <a:r>
              <a:rPr lang="en-US" altLang="en-US" baseline="-25000" dirty="0">
                <a:sym typeface="Symbol" panose="05050102010706020507" pitchFamily="18" charset="2"/>
              </a:rPr>
              <a:t> </a:t>
            </a:r>
            <a:r>
              <a:rPr lang="en-US" altLang="en-US" dirty="0">
                <a:sym typeface="Symbol" panose="05050102010706020507" pitchFamily="18" charset="2"/>
              </a:rPr>
              <a:t>(</a:t>
            </a:r>
            <a:r>
              <a:rPr lang="en-US" altLang="en-US" i="1" dirty="0">
                <a:sym typeface="Symbol" panose="05050102010706020507" pitchFamily="18" charset="2"/>
              </a:rPr>
              <a:t>r </a:t>
            </a:r>
            <a:r>
              <a:rPr lang="en-US" altLang="en-US" dirty="0">
                <a:sym typeface="Symbol" panose="05050102010706020507" pitchFamily="18" charset="2"/>
              </a:rPr>
              <a:t>)    </a:t>
            </a:r>
            <a:r>
              <a:rPr lang="en-US" altLang="en-US" i="1" baseline="-25000" dirty="0">
                <a:sym typeface="Symbol" panose="05050102010706020507" pitchFamily="18" charset="2"/>
              </a:rPr>
              <a:t>R2</a:t>
            </a:r>
            <a:r>
              <a:rPr lang="en-US" altLang="en-US" baseline="-25000" dirty="0">
                <a:sym typeface="Symbol" panose="05050102010706020507" pitchFamily="18" charset="2"/>
              </a:rPr>
              <a:t> </a:t>
            </a:r>
            <a:r>
              <a:rPr lang="en-US" altLang="en-US" dirty="0">
                <a:sym typeface="Symbol" panose="05050102010706020507" pitchFamily="18" charset="2"/>
              </a:rPr>
              <a:t>(</a:t>
            </a:r>
            <a:r>
              <a:rPr lang="en-US" altLang="en-US" i="1" dirty="0">
                <a:sym typeface="Symbol" panose="05050102010706020507" pitchFamily="18" charset="2"/>
              </a:rPr>
              <a:t>r </a:t>
            </a:r>
            <a:r>
              <a:rPr lang="en-US" altLang="en-US" dirty="0">
                <a:sym typeface="Symbol" panose="05050102010706020507" pitchFamily="18" charset="2"/>
              </a:rPr>
              <a:t>) </a:t>
            </a:r>
          </a:p>
          <a:p>
            <a:pPr>
              <a:tabLst>
                <a:tab pos="1719263" algn="l"/>
                <a:tab pos="2232422" algn="l"/>
              </a:tabLst>
            </a:pPr>
            <a:r>
              <a:rPr lang="en-US" altLang="en-US" dirty="0"/>
              <a:t>A decomposition of </a:t>
            </a:r>
            <a:r>
              <a:rPr lang="en-US" altLang="en-US" i="1" dirty="0"/>
              <a:t>R</a:t>
            </a:r>
            <a:r>
              <a:rPr lang="en-US" altLang="en-US" dirty="0"/>
              <a:t> into </a:t>
            </a:r>
            <a:r>
              <a:rPr kumimoji="0" lang="en-US" altLang="en-US" i="1" dirty="0"/>
              <a:t>R</a:t>
            </a:r>
            <a:r>
              <a:rPr kumimoji="0" lang="en-US" altLang="en-US" baseline="-25000" dirty="0"/>
              <a:t>1</a:t>
            </a:r>
            <a:r>
              <a:rPr kumimoji="0" lang="en-US" altLang="en-US" dirty="0"/>
              <a:t> and </a:t>
            </a:r>
            <a:r>
              <a:rPr kumimoji="0" lang="en-US" altLang="en-US" i="1" dirty="0"/>
              <a:t>R</a:t>
            </a:r>
            <a:r>
              <a:rPr kumimoji="0" lang="en-US" altLang="en-US" baseline="-25000" dirty="0"/>
              <a:t>2</a:t>
            </a:r>
            <a:r>
              <a:rPr kumimoji="0" lang="en-US" altLang="en-US" dirty="0"/>
              <a:t> is lossless decomposition  if at</a:t>
            </a:r>
            <a:r>
              <a:rPr lang="en-US" altLang="en-US" dirty="0"/>
              <a:t> least one of the following dependencies is in </a:t>
            </a:r>
            <a:r>
              <a:rPr lang="en-US" altLang="en-US" i="1" dirty="0"/>
              <a:t>F</a:t>
            </a:r>
            <a:r>
              <a:rPr lang="en-US" altLang="en-US" baseline="30000" dirty="0"/>
              <a:t>+</a:t>
            </a:r>
            <a:r>
              <a:rPr lang="en-US" altLang="en-US" dirty="0"/>
              <a:t>:</a:t>
            </a:r>
          </a:p>
          <a:p>
            <a:pPr lvl="1">
              <a:tabLst>
                <a:tab pos="1719263" algn="l"/>
                <a:tab pos="2232422" algn="l"/>
              </a:tabLst>
            </a:pPr>
            <a:r>
              <a:rPr lang="en-US" altLang="en-US" i="1" dirty="0"/>
              <a:t>R</a:t>
            </a:r>
            <a:r>
              <a:rPr lang="en-US" altLang="en-US" baseline="-25000" dirty="0"/>
              <a:t>1</a:t>
            </a:r>
            <a:r>
              <a:rPr lang="en-US" altLang="en-US" dirty="0"/>
              <a:t> </a:t>
            </a:r>
            <a:r>
              <a:rPr lang="en-US" altLang="en-US" dirty="0">
                <a:sym typeface="Symbol" panose="05050102010706020507" pitchFamily="18" charset="2"/>
              </a:rPr>
              <a:t> </a:t>
            </a:r>
            <a:r>
              <a:rPr lang="en-US" altLang="en-US" i="1" dirty="0"/>
              <a:t>R</a:t>
            </a:r>
            <a:r>
              <a:rPr lang="en-US" altLang="en-US" baseline="-25000" dirty="0"/>
              <a:t>2</a:t>
            </a:r>
            <a:r>
              <a:rPr lang="en-US" altLang="en-US" dirty="0"/>
              <a:t> </a:t>
            </a:r>
            <a:r>
              <a:rPr lang="en-US" altLang="en-US" dirty="0">
                <a:sym typeface="Symbol" panose="05050102010706020507" pitchFamily="18" charset="2"/>
              </a:rPr>
              <a:t></a:t>
            </a:r>
            <a:r>
              <a:rPr lang="en-US" altLang="en-US" dirty="0">
                <a:sym typeface="Monotype Sorts" pitchFamily="-84" charset="2"/>
              </a:rPr>
              <a:t> </a:t>
            </a:r>
            <a:r>
              <a:rPr lang="en-US" altLang="en-US" i="1" dirty="0"/>
              <a:t>R</a:t>
            </a:r>
            <a:r>
              <a:rPr lang="en-US" altLang="en-US" baseline="-25000" dirty="0"/>
              <a:t>1</a:t>
            </a:r>
          </a:p>
          <a:p>
            <a:pPr lvl="1">
              <a:tabLst>
                <a:tab pos="1719263" algn="l"/>
                <a:tab pos="2232422" algn="l"/>
              </a:tabLst>
            </a:pPr>
            <a:r>
              <a:rPr lang="en-US" altLang="en-US" i="1" dirty="0"/>
              <a:t>R</a:t>
            </a:r>
            <a:r>
              <a:rPr lang="en-US" altLang="en-US" baseline="-25000" dirty="0"/>
              <a:t>1</a:t>
            </a:r>
            <a:r>
              <a:rPr lang="en-US" altLang="en-US" dirty="0"/>
              <a:t> </a:t>
            </a:r>
            <a:r>
              <a:rPr lang="en-US" altLang="en-US" dirty="0">
                <a:sym typeface="Symbol" panose="05050102010706020507" pitchFamily="18" charset="2"/>
              </a:rPr>
              <a:t> </a:t>
            </a:r>
            <a:r>
              <a:rPr lang="en-US" altLang="en-US" i="1" dirty="0"/>
              <a:t>R</a:t>
            </a:r>
            <a:r>
              <a:rPr lang="en-US" altLang="en-US" baseline="-25000" dirty="0"/>
              <a:t>2</a:t>
            </a:r>
            <a:r>
              <a:rPr lang="en-US" altLang="en-US" dirty="0"/>
              <a:t> </a:t>
            </a:r>
            <a:r>
              <a:rPr lang="en-US" altLang="en-US" dirty="0">
                <a:sym typeface="Symbol" panose="05050102010706020507" pitchFamily="18" charset="2"/>
              </a:rPr>
              <a:t></a:t>
            </a:r>
            <a:r>
              <a:rPr lang="en-US" altLang="en-US" dirty="0">
                <a:sym typeface="Monotype Sorts" pitchFamily="-84" charset="2"/>
              </a:rPr>
              <a:t> </a:t>
            </a:r>
            <a:r>
              <a:rPr lang="en-US" altLang="en-US" i="1" dirty="0"/>
              <a:t>R</a:t>
            </a:r>
            <a:r>
              <a:rPr lang="en-US" altLang="en-US" baseline="-25000" dirty="0"/>
              <a:t>2</a:t>
            </a:r>
            <a:endParaRPr lang="en-US" altLang="en-US" dirty="0"/>
          </a:p>
          <a:p>
            <a:pPr>
              <a:tabLst>
                <a:tab pos="1719263" algn="l"/>
                <a:tab pos="2232422" algn="l"/>
              </a:tabLst>
            </a:pPr>
            <a:r>
              <a:rPr lang="en-US" altLang="en-US" dirty="0">
                <a:sym typeface="Symbol" panose="05050102010706020507" pitchFamily="18" charset="2"/>
              </a:rPr>
              <a:t>The above functional dependencies are a sufficient condition for lossless join decomposition; the dependencies are a necessary condition only if all constraints are functional dependencies</a:t>
            </a:r>
          </a:p>
        </p:txBody>
      </p:sp>
      <p:sp>
        <p:nvSpPr>
          <p:cNvPr id="22532" name="Freeform 4"/>
          <p:cNvSpPr>
            <a:spLocks/>
          </p:cNvSpPr>
          <p:nvPr/>
        </p:nvSpPr>
        <p:spPr bwMode="auto">
          <a:xfrm>
            <a:off x="4287186" y="1887922"/>
            <a:ext cx="107156" cy="107156"/>
          </a:xfrm>
          <a:custGeom>
            <a:avLst/>
            <a:gdLst>
              <a:gd name="T0" fmla="*/ 0 w 182"/>
              <a:gd name="T1" fmla="*/ 0 h 182"/>
              <a:gd name="T2" fmla="*/ 0 w 182"/>
              <a:gd name="T3" fmla="*/ 2147483647 h 182"/>
              <a:gd name="T4" fmla="*/ 2147483647 w 182"/>
              <a:gd name="T5" fmla="*/ 0 h 182"/>
              <a:gd name="T6" fmla="*/ 2147483647 w 182"/>
              <a:gd name="T7" fmla="*/ 2147483647 h 182"/>
              <a:gd name="T8" fmla="*/ 0 w 182"/>
              <a:gd name="T9" fmla="*/ 0 h 182"/>
              <a:gd name="T10" fmla="*/ 0 60000 65536"/>
              <a:gd name="T11" fmla="*/ 0 60000 65536"/>
              <a:gd name="T12" fmla="*/ 0 60000 65536"/>
              <a:gd name="T13" fmla="*/ 0 60000 65536"/>
              <a:gd name="T14" fmla="*/ 0 60000 65536"/>
              <a:gd name="T15" fmla="*/ 0 w 182"/>
              <a:gd name="T16" fmla="*/ 0 h 182"/>
              <a:gd name="T17" fmla="*/ 182 w 182"/>
              <a:gd name="T18" fmla="*/ 182 h 182"/>
            </a:gdLst>
            <a:ahLst/>
            <a:cxnLst>
              <a:cxn ang="T10">
                <a:pos x="T0" y="T1"/>
              </a:cxn>
              <a:cxn ang="T11">
                <a:pos x="T2" y="T3"/>
              </a:cxn>
              <a:cxn ang="T12">
                <a:pos x="T4" y="T5"/>
              </a:cxn>
              <a:cxn ang="T13">
                <a:pos x="T6" y="T7"/>
              </a:cxn>
              <a:cxn ang="T14">
                <a:pos x="T8" y="T9"/>
              </a:cxn>
            </a:cxnLst>
            <a:rect l="T15" t="T16" r="T17" b="T18"/>
            <a:pathLst>
              <a:path w="182" h="182">
                <a:moveTo>
                  <a:pt x="0" y="0"/>
                </a:moveTo>
                <a:lnTo>
                  <a:pt x="0" y="182"/>
                </a:lnTo>
                <a:lnTo>
                  <a:pt x="182" y="0"/>
                </a:lnTo>
                <a:lnTo>
                  <a:pt x="182" y="182"/>
                </a:lnTo>
                <a:lnTo>
                  <a:pt x="0" y="0"/>
                </a:lnTo>
                <a:close/>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685800" eaLnBrk="0" hangingPunct="0"/>
            <a:endParaRPr lang="en-US" sz="1200">
              <a:solidFill>
                <a:srgbClr val="000000"/>
              </a:solidFill>
              <a:latin typeface="Helvetica" panose="020B0604020202020204" pitchFamily="34" charset="0"/>
              <a:ea typeface="MS PGothic" panose="020B0600070205080204" pitchFamily="34" charset="-128"/>
            </a:endParaRPr>
          </a:p>
        </p:txBody>
      </p:sp>
    </p:spTree>
    <p:extLst>
      <p:ext uri="{BB962C8B-B14F-4D97-AF65-F5344CB8AC3E}">
        <p14:creationId xmlns:p14="http://schemas.microsoft.com/office/powerpoint/2010/main" val="8420991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6722" name="Rectangle 2"/>
          <p:cNvSpPr>
            <a:spLocks noGrp="1" noChangeArrowheads="1"/>
          </p:cNvSpPr>
          <p:nvPr>
            <p:ph type="title"/>
          </p:nvPr>
        </p:nvSpPr>
        <p:spPr/>
        <p:txBody>
          <a:bodyPr/>
          <a:lstStyle/>
          <a:p>
            <a:pPr>
              <a:defRPr/>
            </a:pPr>
            <a:r>
              <a:rPr lang="en-US" dirty="0">
                <a:ea typeface="ＭＳ Ｐゴシック" pitchFamily="34" charset="-128"/>
              </a:rPr>
              <a:t>Example</a:t>
            </a:r>
          </a:p>
        </p:txBody>
      </p:sp>
      <p:sp>
        <p:nvSpPr>
          <p:cNvPr id="926723" name="Rectangle 3"/>
          <p:cNvSpPr>
            <a:spLocks noGrp="1" noChangeArrowheads="1"/>
          </p:cNvSpPr>
          <p:nvPr>
            <p:ph type="body" idx="1"/>
          </p:nvPr>
        </p:nvSpPr>
        <p:spPr>
          <a:xfrm>
            <a:off x="1719263" y="866443"/>
            <a:ext cx="5183172" cy="3392090"/>
          </a:xfrm>
        </p:spPr>
        <p:txBody>
          <a:bodyPr/>
          <a:lstStyle/>
          <a:p>
            <a:pPr>
              <a:tabLst>
                <a:tab pos="1540669" algn="l"/>
              </a:tabLst>
            </a:pPr>
            <a:r>
              <a:rPr lang="en-US" altLang="en-US" i="1" dirty="0"/>
              <a:t>R = (A, B, C)</a:t>
            </a:r>
            <a:br>
              <a:rPr lang="en-US" altLang="en-US" i="1" dirty="0"/>
            </a:br>
            <a:r>
              <a:rPr lang="en-US" altLang="en-US" i="1" dirty="0"/>
              <a:t>F = {A </a:t>
            </a:r>
            <a:r>
              <a:rPr lang="en-US" altLang="en-US" dirty="0">
                <a:sym typeface="Symbol" panose="05050102010706020507" pitchFamily="18" charset="2"/>
              </a:rPr>
              <a:t></a:t>
            </a:r>
            <a:r>
              <a:rPr lang="en-US" altLang="en-US" dirty="0">
                <a:sym typeface="Monotype Sorts" pitchFamily="-84" charset="2"/>
              </a:rPr>
              <a:t> </a:t>
            </a:r>
            <a:r>
              <a:rPr lang="en-US" altLang="en-US" i="1" dirty="0">
                <a:sym typeface="Monotype Sorts" pitchFamily="-84" charset="2"/>
              </a:rPr>
              <a:t>B, B </a:t>
            </a:r>
            <a:r>
              <a:rPr lang="en-US" altLang="en-US" dirty="0">
                <a:sym typeface="Symbol" panose="05050102010706020507" pitchFamily="18" charset="2"/>
              </a:rPr>
              <a:t></a:t>
            </a:r>
            <a:r>
              <a:rPr lang="en-US" altLang="en-US" dirty="0">
                <a:sym typeface="Monotype Sorts" pitchFamily="-84" charset="2"/>
              </a:rPr>
              <a:t> </a:t>
            </a:r>
            <a:r>
              <a:rPr lang="en-US" altLang="en-US" i="1" dirty="0">
                <a:sym typeface="Monotype Sorts" pitchFamily="-84" charset="2"/>
              </a:rPr>
              <a:t>C)</a:t>
            </a:r>
          </a:p>
          <a:p>
            <a:pPr>
              <a:tabLst>
                <a:tab pos="1540669" algn="l"/>
              </a:tabLst>
            </a:pPr>
            <a:r>
              <a:rPr lang="en-US" altLang="en-US" i="1" dirty="0">
                <a:sym typeface="Monotype Sorts" pitchFamily="-84" charset="2"/>
              </a:rPr>
              <a:t>R</a:t>
            </a:r>
            <a:r>
              <a:rPr lang="en-US" altLang="en-US" baseline="-25000" dirty="0">
                <a:sym typeface="Monotype Sorts" pitchFamily="-84" charset="2"/>
              </a:rPr>
              <a:t>1</a:t>
            </a:r>
            <a:r>
              <a:rPr lang="en-US" altLang="en-US" i="1" dirty="0">
                <a:sym typeface="Monotype Sorts" pitchFamily="-84" charset="2"/>
              </a:rPr>
              <a:t> = (A, B),   R</a:t>
            </a:r>
            <a:r>
              <a:rPr lang="en-US" altLang="en-US" baseline="-25000" dirty="0">
                <a:sym typeface="Monotype Sorts" pitchFamily="-84" charset="2"/>
              </a:rPr>
              <a:t>2</a:t>
            </a:r>
            <a:r>
              <a:rPr lang="en-US" altLang="en-US" i="1" dirty="0">
                <a:sym typeface="Monotype Sorts" pitchFamily="-84" charset="2"/>
              </a:rPr>
              <a:t> = (B, C)</a:t>
            </a:r>
          </a:p>
          <a:p>
            <a:pPr lvl="1">
              <a:tabLst>
                <a:tab pos="1540669" algn="l"/>
              </a:tabLst>
            </a:pPr>
            <a:r>
              <a:rPr lang="en-US" altLang="en-US" dirty="0">
                <a:sym typeface="Monotype Sorts" pitchFamily="-84" charset="2"/>
              </a:rPr>
              <a:t>Lossless decomposition:</a:t>
            </a:r>
          </a:p>
          <a:p>
            <a:pPr lvl="1">
              <a:buNone/>
              <a:tabLst>
                <a:tab pos="1540669" algn="l"/>
              </a:tabLst>
            </a:pPr>
            <a:r>
              <a:rPr lang="en-US" altLang="en-US" dirty="0">
                <a:sym typeface="Monotype Sorts" pitchFamily="-84" charset="2"/>
              </a:rPr>
              <a:t>	        </a:t>
            </a:r>
            <a:r>
              <a:rPr lang="en-US" altLang="en-US" i="1" dirty="0">
                <a:sym typeface="Monotype Sorts" pitchFamily="-84" charset="2"/>
              </a:rPr>
              <a:t>R</a:t>
            </a:r>
            <a:r>
              <a:rPr lang="en-US" altLang="en-US" baseline="-25000" dirty="0">
                <a:sym typeface="Monotype Sorts" pitchFamily="-84" charset="2"/>
              </a:rPr>
              <a:t>1  </a:t>
            </a:r>
            <a:r>
              <a:rPr lang="en-US" altLang="en-US" dirty="0">
                <a:sym typeface="Symbol" panose="05050102010706020507" pitchFamily="18" charset="2"/>
              </a:rPr>
              <a:t> </a:t>
            </a:r>
            <a:r>
              <a:rPr lang="en-US" altLang="en-US" i="1" dirty="0">
                <a:sym typeface="Monotype Sorts" pitchFamily="-84" charset="2"/>
              </a:rPr>
              <a:t>R</a:t>
            </a:r>
            <a:r>
              <a:rPr lang="en-US" altLang="en-US" baseline="-25000" dirty="0">
                <a:sym typeface="Monotype Sorts" pitchFamily="-84" charset="2"/>
              </a:rPr>
              <a:t>2</a:t>
            </a:r>
            <a:r>
              <a:rPr lang="en-US" altLang="en-US" i="1" dirty="0">
                <a:sym typeface="Monotype Sorts" pitchFamily="-84" charset="2"/>
              </a:rPr>
              <a:t> = </a:t>
            </a:r>
            <a:r>
              <a:rPr lang="en-US" altLang="en-US" dirty="0">
                <a:sym typeface="Monotype Sorts" pitchFamily="-84" charset="2"/>
              </a:rPr>
              <a:t>{</a:t>
            </a:r>
            <a:r>
              <a:rPr lang="en-US" altLang="en-US" i="1" dirty="0">
                <a:sym typeface="Monotype Sorts" pitchFamily="-84" charset="2"/>
              </a:rPr>
              <a:t>B</a:t>
            </a:r>
            <a:r>
              <a:rPr lang="en-US" altLang="en-US" dirty="0">
                <a:sym typeface="Monotype Sorts" pitchFamily="-84" charset="2"/>
              </a:rPr>
              <a:t>}</a:t>
            </a:r>
            <a:r>
              <a:rPr lang="en-US" altLang="en-US" i="1" dirty="0">
                <a:sym typeface="Monotype Sorts" pitchFamily="-84" charset="2"/>
              </a:rPr>
              <a:t>  </a:t>
            </a:r>
            <a:r>
              <a:rPr lang="en-US" altLang="en-US" dirty="0">
                <a:sym typeface="Monotype Sorts" pitchFamily="-84" charset="2"/>
              </a:rPr>
              <a:t>and </a:t>
            </a:r>
            <a:r>
              <a:rPr lang="en-US" altLang="en-US" i="1" dirty="0">
                <a:sym typeface="Monotype Sorts" pitchFamily="-84" charset="2"/>
              </a:rPr>
              <a:t>B </a:t>
            </a:r>
            <a:r>
              <a:rPr lang="en-US" altLang="en-US" dirty="0">
                <a:sym typeface="Symbol" panose="05050102010706020507" pitchFamily="18" charset="2"/>
              </a:rPr>
              <a:t></a:t>
            </a:r>
            <a:r>
              <a:rPr lang="en-US" altLang="en-US" dirty="0">
                <a:sym typeface="Monotype Sorts" pitchFamily="-84" charset="2"/>
              </a:rPr>
              <a:t> </a:t>
            </a:r>
            <a:r>
              <a:rPr lang="en-US" altLang="en-US" i="1" dirty="0">
                <a:sym typeface="Monotype Sorts" pitchFamily="-84" charset="2"/>
              </a:rPr>
              <a:t>BC</a:t>
            </a:r>
          </a:p>
          <a:p>
            <a:pPr>
              <a:tabLst>
                <a:tab pos="1540669" algn="l"/>
              </a:tabLst>
            </a:pPr>
            <a:r>
              <a:rPr lang="en-US" altLang="en-US" i="1" dirty="0">
                <a:sym typeface="Monotype Sorts" pitchFamily="-84" charset="2"/>
              </a:rPr>
              <a:t>R</a:t>
            </a:r>
            <a:r>
              <a:rPr lang="en-US" altLang="en-US" i="1" baseline="-25000" dirty="0">
                <a:sym typeface="Monotype Sorts" pitchFamily="-84" charset="2"/>
              </a:rPr>
              <a:t>1 </a:t>
            </a:r>
            <a:r>
              <a:rPr lang="en-US" altLang="en-US" i="1" dirty="0">
                <a:sym typeface="Monotype Sorts" pitchFamily="-84" charset="2"/>
              </a:rPr>
              <a:t>= (A, B),   R</a:t>
            </a:r>
            <a:r>
              <a:rPr lang="en-US" altLang="en-US" baseline="-25000" dirty="0">
                <a:sym typeface="Monotype Sorts" pitchFamily="-84" charset="2"/>
              </a:rPr>
              <a:t>2</a:t>
            </a:r>
            <a:r>
              <a:rPr lang="en-US" altLang="en-US" i="1" dirty="0">
                <a:sym typeface="Monotype Sorts" pitchFamily="-84" charset="2"/>
              </a:rPr>
              <a:t> = (A, C)</a:t>
            </a:r>
          </a:p>
          <a:p>
            <a:pPr lvl="1">
              <a:tabLst>
                <a:tab pos="1540669" algn="l"/>
              </a:tabLst>
            </a:pPr>
            <a:r>
              <a:rPr lang="en-US" altLang="en-US" dirty="0">
                <a:sym typeface="Monotype Sorts" pitchFamily="-84" charset="2"/>
              </a:rPr>
              <a:t>Lossless decomposition:</a:t>
            </a:r>
          </a:p>
          <a:p>
            <a:pPr lvl="1">
              <a:buNone/>
              <a:tabLst>
                <a:tab pos="1540669" algn="l"/>
              </a:tabLst>
            </a:pPr>
            <a:r>
              <a:rPr lang="en-US" altLang="en-US" dirty="0">
                <a:sym typeface="Monotype Sorts" pitchFamily="-84" charset="2"/>
              </a:rPr>
              <a:t>             </a:t>
            </a:r>
            <a:r>
              <a:rPr lang="en-US" altLang="en-US" i="1" dirty="0">
                <a:sym typeface="Monotype Sorts" pitchFamily="-84" charset="2"/>
              </a:rPr>
              <a:t>R</a:t>
            </a:r>
            <a:r>
              <a:rPr lang="en-US" altLang="en-US" baseline="-25000" dirty="0">
                <a:sym typeface="Monotype Sorts" pitchFamily="-84" charset="2"/>
              </a:rPr>
              <a:t>1  </a:t>
            </a:r>
            <a:r>
              <a:rPr lang="en-US" altLang="en-US" dirty="0">
                <a:sym typeface="Symbol" panose="05050102010706020507" pitchFamily="18" charset="2"/>
              </a:rPr>
              <a:t> </a:t>
            </a:r>
            <a:r>
              <a:rPr lang="en-US" altLang="en-US" i="1" dirty="0">
                <a:sym typeface="Monotype Sorts" pitchFamily="-84" charset="2"/>
              </a:rPr>
              <a:t>R</a:t>
            </a:r>
            <a:r>
              <a:rPr lang="en-US" altLang="en-US" baseline="-25000" dirty="0">
                <a:sym typeface="Monotype Sorts" pitchFamily="-84" charset="2"/>
              </a:rPr>
              <a:t>2</a:t>
            </a:r>
            <a:r>
              <a:rPr lang="en-US" altLang="en-US" i="1" dirty="0">
                <a:sym typeface="Monotype Sorts" pitchFamily="-84" charset="2"/>
              </a:rPr>
              <a:t> =</a:t>
            </a:r>
            <a:r>
              <a:rPr lang="en-US" altLang="en-US" dirty="0">
                <a:sym typeface="Monotype Sorts" pitchFamily="-84" charset="2"/>
              </a:rPr>
              <a:t> {</a:t>
            </a:r>
            <a:r>
              <a:rPr lang="en-US" altLang="en-US" i="1" dirty="0">
                <a:sym typeface="Monotype Sorts" pitchFamily="-84" charset="2"/>
              </a:rPr>
              <a:t>A</a:t>
            </a:r>
            <a:r>
              <a:rPr lang="en-US" altLang="en-US" dirty="0">
                <a:sym typeface="Monotype Sorts" pitchFamily="-84" charset="2"/>
              </a:rPr>
              <a:t>}</a:t>
            </a:r>
            <a:r>
              <a:rPr lang="en-US" altLang="en-US" i="1" dirty="0">
                <a:sym typeface="Monotype Sorts" pitchFamily="-84" charset="2"/>
              </a:rPr>
              <a:t>  </a:t>
            </a:r>
            <a:r>
              <a:rPr lang="en-US" altLang="en-US" dirty="0">
                <a:sym typeface="Monotype Sorts" pitchFamily="-84" charset="2"/>
              </a:rPr>
              <a:t>and </a:t>
            </a:r>
            <a:r>
              <a:rPr lang="en-US" altLang="en-US" i="1" dirty="0">
                <a:sym typeface="Monotype Sorts" pitchFamily="-84" charset="2"/>
              </a:rPr>
              <a:t>A </a:t>
            </a:r>
            <a:r>
              <a:rPr lang="en-US" altLang="en-US" dirty="0">
                <a:sym typeface="Symbol" panose="05050102010706020507" pitchFamily="18" charset="2"/>
              </a:rPr>
              <a:t></a:t>
            </a:r>
            <a:r>
              <a:rPr lang="en-US" altLang="en-US" dirty="0">
                <a:sym typeface="Monotype Sorts" pitchFamily="-84" charset="2"/>
              </a:rPr>
              <a:t> A</a:t>
            </a:r>
            <a:r>
              <a:rPr lang="en-US" altLang="en-US" i="1" dirty="0">
                <a:sym typeface="Monotype Sorts" pitchFamily="-84" charset="2"/>
              </a:rPr>
              <a:t>B</a:t>
            </a:r>
          </a:p>
          <a:p>
            <a:pPr>
              <a:tabLst>
                <a:tab pos="1540669" algn="l"/>
              </a:tabLst>
            </a:pPr>
            <a:r>
              <a:rPr lang="en-US" altLang="en-US" i="1" dirty="0">
                <a:sym typeface="Monotype Sorts" pitchFamily="-84" charset="2"/>
              </a:rPr>
              <a:t>Note:</a:t>
            </a:r>
          </a:p>
          <a:p>
            <a:pPr lvl="1">
              <a:tabLst>
                <a:tab pos="1540669" algn="l"/>
              </a:tabLst>
            </a:pPr>
            <a:r>
              <a:rPr lang="en-US" altLang="en-US" i="1" dirty="0">
                <a:sym typeface="Monotype Sorts" pitchFamily="-84" charset="2"/>
              </a:rPr>
              <a:t> B </a:t>
            </a:r>
            <a:r>
              <a:rPr lang="en-US" altLang="en-US" dirty="0">
                <a:sym typeface="Symbol" panose="05050102010706020507" pitchFamily="18" charset="2"/>
              </a:rPr>
              <a:t></a:t>
            </a:r>
            <a:r>
              <a:rPr lang="en-US" altLang="en-US" dirty="0">
                <a:sym typeface="Monotype Sorts" pitchFamily="-84" charset="2"/>
              </a:rPr>
              <a:t> </a:t>
            </a:r>
            <a:r>
              <a:rPr lang="en-US" altLang="en-US" i="1" dirty="0">
                <a:sym typeface="Monotype Sorts" pitchFamily="-84" charset="2"/>
              </a:rPr>
              <a:t>BC </a:t>
            </a:r>
          </a:p>
          <a:p>
            <a:pPr lvl="1">
              <a:buNone/>
              <a:tabLst>
                <a:tab pos="1540669" algn="l"/>
              </a:tabLst>
            </a:pPr>
            <a:r>
              <a:rPr lang="en-US" altLang="en-US" i="1" dirty="0">
                <a:sym typeface="Monotype Sorts" pitchFamily="-84" charset="2"/>
              </a:rPr>
              <a:t>         </a:t>
            </a:r>
            <a:r>
              <a:rPr lang="en-US" altLang="en-US" dirty="0">
                <a:sym typeface="Monotype Sorts" pitchFamily="-84" charset="2"/>
              </a:rPr>
              <a:t>is a shorthand notation for </a:t>
            </a:r>
          </a:p>
          <a:p>
            <a:pPr lvl="1">
              <a:tabLst>
                <a:tab pos="1540669" algn="l"/>
              </a:tabLst>
            </a:pPr>
            <a:r>
              <a:rPr lang="en-US" altLang="en-US" i="1" dirty="0">
                <a:sym typeface="Monotype Sorts" pitchFamily="-84" charset="2"/>
              </a:rPr>
              <a:t> B </a:t>
            </a:r>
            <a:r>
              <a:rPr lang="en-US" altLang="en-US" dirty="0">
                <a:sym typeface="Symbol" panose="05050102010706020507" pitchFamily="18" charset="2"/>
              </a:rPr>
              <a:t></a:t>
            </a:r>
            <a:r>
              <a:rPr lang="en-US" altLang="en-US" dirty="0">
                <a:sym typeface="Monotype Sorts" pitchFamily="-84" charset="2"/>
              </a:rPr>
              <a:t> {</a:t>
            </a:r>
            <a:r>
              <a:rPr lang="en-US" altLang="en-US" i="1" dirty="0">
                <a:sym typeface="Monotype Sorts" pitchFamily="-84" charset="2"/>
              </a:rPr>
              <a:t>B, C</a:t>
            </a:r>
            <a:r>
              <a:rPr lang="en-US" altLang="en-US" dirty="0">
                <a:sym typeface="Monotype Sorts" pitchFamily="-84" charset="2"/>
              </a:rPr>
              <a:t>}</a:t>
            </a:r>
            <a:endParaRPr lang="en-US" altLang="en-US" i="1" dirty="0">
              <a:sym typeface="Monotype Sorts" pitchFamily="-84" charset="2"/>
            </a:endParaRPr>
          </a:p>
          <a:p>
            <a:pPr lvl="1">
              <a:tabLst>
                <a:tab pos="1540669" algn="l"/>
              </a:tabLst>
            </a:pPr>
            <a:endParaRPr lang="en-US" altLang="en-US" sz="1500" i="1" dirty="0">
              <a:sym typeface="Monotype Sorts" pitchFamily="-84" charset="2"/>
            </a:endParaRPr>
          </a:p>
          <a:p>
            <a:pPr lvl="1">
              <a:tabLst>
                <a:tab pos="1540669" algn="l"/>
              </a:tabLst>
            </a:pPr>
            <a:endParaRPr lang="en-US" altLang="en-US" sz="1500" i="1" dirty="0">
              <a:sym typeface="Monotype Sorts" pitchFamily="-84" charset="2"/>
            </a:endParaRPr>
          </a:p>
        </p:txBody>
      </p:sp>
    </p:spTree>
    <p:extLst>
      <p:ext uri="{BB962C8B-B14F-4D97-AF65-F5344CB8AC3E}">
        <p14:creationId xmlns:p14="http://schemas.microsoft.com/office/powerpoint/2010/main" val="33813458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2672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92672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92672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2672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92672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926723">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92672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92672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92672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92672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6723" grpId="0" build="p"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6" name="Rectangle 2"/>
          <p:cNvSpPr>
            <a:spLocks noGrp="1" noChangeArrowheads="1"/>
          </p:cNvSpPr>
          <p:nvPr>
            <p:ph type="title"/>
          </p:nvPr>
        </p:nvSpPr>
        <p:spPr>
          <a:xfrm>
            <a:off x="1675210" y="222712"/>
            <a:ext cx="5994797" cy="330994"/>
          </a:xfrm>
        </p:spPr>
        <p:txBody>
          <a:bodyPr/>
          <a:lstStyle/>
          <a:p>
            <a:pPr>
              <a:defRPr/>
            </a:pPr>
            <a:r>
              <a:rPr lang="en-US" altLang="en-US" dirty="0">
                <a:effectLst>
                  <a:outerShdw blurRad="38100" dist="38100" dir="2700000" algn="tl">
                    <a:srgbClr val="C0C0C0"/>
                  </a:outerShdw>
                </a:effectLst>
                <a:ea typeface="ＭＳ Ｐゴシック" pitchFamily="34" charset="-128"/>
              </a:rPr>
              <a:t>Dependency Preservation</a:t>
            </a:r>
          </a:p>
        </p:txBody>
      </p:sp>
      <p:sp>
        <p:nvSpPr>
          <p:cNvPr id="49155" name="Rectangle 3"/>
          <p:cNvSpPr>
            <a:spLocks noGrp="1" noChangeArrowheads="1"/>
          </p:cNvSpPr>
          <p:nvPr>
            <p:ph type="body" idx="1"/>
          </p:nvPr>
        </p:nvSpPr>
        <p:spPr>
          <a:xfrm>
            <a:off x="1722268" y="820341"/>
            <a:ext cx="5547212" cy="2654379"/>
          </a:xfrm>
        </p:spPr>
        <p:txBody>
          <a:bodyPr/>
          <a:lstStyle/>
          <a:p>
            <a:pPr>
              <a:defRPr/>
            </a:pPr>
            <a:r>
              <a:rPr lang="en-US" altLang="en-US" dirty="0"/>
              <a:t>Testing functional dependency constraints each time the database is updated can be costly</a:t>
            </a:r>
          </a:p>
          <a:p>
            <a:pPr>
              <a:defRPr/>
            </a:pPr>
            <a:r>
              <a:rPr lang="en-US" altLang="en-US" dirty="0"/>
              <a:t>It is useful to design the database in a way that constraints can be tested efficiently.  </a:t>
            </a:r>
          </a:p>
          <a:p>
            <a:pPr>
              <a:defRPr/>
            </a:pPr>
            <a:r>
              <a:rPr lang="en-US" altLang="en-US" dirty="0"/>
              <a:t>If testing a functional dependency can be done by considering just one relation, then the cost of testing this constraint is low</a:t>
            </a:r>
          </a:p>
          <a:p>
            <a:pPr>
              <a:defRPr/>
            </a:pPr>
            <a:r>
              <a:rPr lang="en-US" altLang="en-US" dirty="0"/>
              <a:t>When decomposing a relation it is possible that it is no longer possible to do the testing without having to perform a Cartesian Produced.</a:t>
            </a:r>
          </a:p>
          <a:p>
            <a:pPr>
              <a:defRPr/>
            </a:pPr>
            <a:r>
              <a:rPr lang="en-US" altLang="en-US" dirty="0"/>
              <a:t>A decomposition that makes it computationally hard to enforce functional dependency is said to be NOT </a:t>
            </a:r>
            <a:r>
              <a:rPr lang="en-US" altLang="en-US" b="1" dirty="0">
                <a:solidFill>
                  <a:srgbClr val="002060"/>
                </a:solidFill>
              </a:rPr>
              <a:t>dependency preserving</a:t>
            </a:r>
            <a:r>
              <a:rPr lang="en-US" altLang="en-US" dirty="0"/>
              <a:t>.</a:t>
            </a:r>
          </a:p>
        </p:txBody>
      </p:sp>
    </p:spTree>
    <p:extLst>
      <p:ext uri="{BB962C8B-B14F-4D97-AF65-F5344CB8AC3E}">
        <p14:creationId xmlns:p14="http://schemas.microsoft.com/office/powerpoint/2010/main" val="3260257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6" name="Rectangle 2"/>
          <p:cNvSpPr>
            <a:spLocks noGrp="1" noChangeArrowheads="1"/>
          </p:cNvSpPr>
          <p:nvPr>
            <p:ph type="title"/>
          </p:nvPr>
        </p:nvSpPr>
        <p:spPr>
          <a:xfrm>
            <a:off x="1675210" y="198525"/>
            <a:ext cx="5994797" cy="373229"/>
          </a:xfrm>
        </p:spPr>
        <p:txBody>
          <a:bodyPr/>
          <a:lstStyle/>
          <a:p>
            <a:pPr>
              <a:defRPr/>
            </a:pPr>
            <a:r>
              <a:rPr lang="en-US" altLang="en-US" dirty="0">
                <a:effectLst>
                  <a:outerShdw blurRad="38100" dist="38100" dir="2700000" algn="tl">
                    <a:srgbClr val="C0C0C0"/>
                  </a:outerShdw>
                </a:effectLst>
                <a:ea typeface="ＭＳ Ｐゴシック" pitchFamily="34" charset="-128"/>
              </a:rPr>
              <a:t>Dependency Preservation Example</a:t>
            </a:r>
          </a:p>
        </p:txBody>
      </p:sp>
      <p:sp>
        <p:nvSpPr>
          <p:cNvPr id="49155" name="Rectangle 3"/>
          <p:cNvSpPr>
            <a:spLocks noGrp="1" noChangeArrowheads="1"/>
          </p:cNvSpPr>
          <p:nvPr>
            <p:ph type="body" idx="1"/>
          </p:nvPr>
        </p:nvSpPr>
        <p:spPr>
          <a:xfrm>
            <a:off x="1728927" y="820341"/>
            <a:ext cx="5604562" cy="3395043"/>
          </a:xfrm>
        </p:spPr>
        <p:txBody>
          <a:bodyPr/>
          <a:lstStyle/>
          <a:p>
            <a:pPr>
              <a:defRPr/>
            </a:pPr>
            <a:r>
              <a:rPr lang="en-US" altLang="en-US" dirty="0"/>
              <a:t>Consider a schema:</a:t>
            </a:r>
          </a:p>
          <a:p>
            <a:pPr>
              <a:buFont typeface="Monotype Sorts" pitchFamily="-84" charset="2"/>
              <a:buNone/>
              <a:defRPr/>
            </a:pPr>
            <a:r>
              <a:rPr lang="en-US" altLang="en-US" dirty="0"/>
              <a:t>         </a:t>
            </a:r>
            <a:r>
              <a:rPr lang="en-US" altLang="en-US" i="1" dirty="0"/>
              <a:t>dept_advisor(s_ID, i_ID, department_name</a:t>
            </a:r>
            <a:r>
              <a:rPr lang="en-US" altLang="en-US" dirty="0"/>
              <a:t>)</a:t>
            </a:r>
          </a:p>
          <a:p>
            <a:pPr>
              <a:defRPr/>
            </a:pPr>
            <a:r>
              <a:rPr lang="en-US" altLang="en-US" dirty="0"/>
              <a:t>With function dependencies:</a:t>
            </a:r>
          </a:p>
          <a:p>
            <a:pPr>
              <a:buFont typeface="Monotype Sorts" pitchFamily="-84" charset="2"/>
              <a:buNone/>
              <a:defRPr/>
            </a:pPr>
            <a:r>
              <a:rPr lang="en-US" altLang="en-US" dirty="0"/>
              <a:t>             </a:t>
            </a:r>
            <a:r>
              <a:rPr lang="en-US" altLang="en-US" i="1" dirty="0"/>
              <a:t>i_ID</a:t>
            </a:r>
            <a:r>
              <a:rPr lang="en-US" altLang="en-US" dirty="0"/>
              <a:t> </a:t>
            </a:r>
            <a:r>
              <a:rPr lang="en-US" altLang="en-US" dirty="0">
                <a:sym typeface="Symbol" pitchFamily="18" charset="2"/>
              </a:rPr>
              <a:t> </a:t>
            </a:r>
            <a:r>
              <a:rPr lang="en-US" altLang="en-US" i="1" dirty="0">
                <a:sym typeface="Symbol" pitchFamily="18" charset="2"/>
              </a:rPr>
              <a:t>dept_name</a:t>
            </a:r>
          </a:p>
          <a:p>
            <a:pPr>
              <a:buFont typeface="Monotype Sorts" pitchFamily="-84" charset="2"/>
              <a:buNone/>
              <a:defRPr/>
            </a:pPr>
            <a:r>
              <a:rPr lang="en-US" altLang="en-US" dirty="0"/>
              <a:t>             </a:t>
            </a:r>
            <a:r>
              <a:rPr lang="en-US" altLang="en-US" i="1" dirty="0"/>
              <a:t>s_ID, </a:t>
            </a:r>
            <a:r>
              <a:rPr lang="en-US" altLang="en-US" i="1" dirty="0">
                <a:sym typeface="Symbol" pitchFamily="18" charset="2"/>
              </a:rPr>
              <a:t>dept_name</a:t>
            </a:r>
            <a:r>
              <a:rPr lang="en-US" altLang="en-US" i="1" dirty="0"/>
              <a:t> </a:t>
            </a:r>
            <a:r>
              <a:rPr lang="en-US" altLang="en-US" dirty="0">
                <a:sym typeface="Symbol" pitchFamily="18" charset="2"/>
              </a:rPr>
              <a:t> </a:t>
            </a:r>
            <a:r>
              <a:rPr lang="en-US" altLang="en-US" i="1" dirty="0">
                <a:sym typeface="Symbol" pitchFamily="18" charset="2"/>
              </a:rPr>
              <a:t>i_ID</a:t>
            </a:r>
          </a:p>
          <a:p>
            <a:pPr>
              <a:defRPr/>
            </a:pPr>
            <a:r>
              <a:rPr lang="en-US" altLang="en-US" dirty="0">
                <a:sym typeface="Symbol" pitchFamily="18" charset="2"/>
              </a:rPr>
              <a:t>In the above design we are forced to repeat the department name once for each time an instructor participates in a </a:t>
            </a:r>
            <a:r>
              <a:rPr lang="en-US" altLang="en-US" i="1" dirty="0">
                <a:sym typeface="Symbol" pitchFamily="18" charset="2"/>
              </a:rPr>
              <a:t>dept_advisor</a:t>
            </a:r>
            <a:r>
              <a:rPr lang="en-US" altLang="en-US" dirty="0">
                <a:sym typeface="Symbol" pitchFamily="18" charset="2"/>
              </a:rPr>
              <a:t> relationship.  </a:t>
            </a:r>
          </a:p>
          <a:p>
            <a:pPr>
              <a:defRPr/>
            </a:pPr>
            <a:r>
              <a:rPr lang="en-US" altLang="en-US" dirty="0">
                <a:sym typeface="Symbol" pitchFamily="18" charset="2"/>
              </a:rPr>
              <a:t>To fix this, we need to decompose </a:t>
            </a:r>
            <a:r>
              <a:rPr lang="en-US" altLang="en-US" i="1" dirty="0"/>
              <a:t>dept_advisor</a:t>
            </a:r>
          </a:p>
          <a:p>
            <a:pPr>
              <a:defRPr/>
            </a:pPr>
            <a:r>
              <a:rPr lang="en-US" altLang="en-US" dirty="0">
                <a:sym typeface="Symbol" pitchFamily="18" charset="2"/>
              </a:rPr>
              <a:t>Any decomposition will not include all the attributes in</a:t>
            </a:r>
          </a:p>
          <a:p>
            <a:pPr>
              <a:buFont typeface="Monotype Sorts" pitchFamily="-84" charset="2"/>
              <a:buNone/>
              <a:defRPr/>
            </a:pPr>
            <a:r>
              <a:rPr lang="en-US" altLang="en-US" dirty="0">
                <a:sym typeface="Symbol" pitchFamily="18" charset="2"/>
              </a:rPr>
              <a:t>            </a:t>
            </a:r>
            <a:r>
              <a:rPr lang="en-US" altLang="en-US" i="1" dirty="0"/>
              <a:t>s_ID, </a:t>
            </a:r>
            <a:r>
              <a:rPr lang="en-US" altLang="en-US" i="1" dirty="0">
                <a:sym typeface="Symbol" pitchFamily="18" charset="2"/>
              </a:rPr>
              <a:t>dept_name</a:t>
            </a:r>
            <a:r>
              <a:rPr lang="en-US" altLang="en-US" i="1" dirty="0"/>
              <a:t> </a:t>
            </a:r>
            <a:r>
              <a:rPr lang="en-US" altLang="en-US" i="1" dirty="0">
                <a:sym typeface="Symbol" pitchFamily="18" charset="2"/>
              </a:rPr>
              <a:t> i_ID</a:t>
            </a:r>
          </a:p>
          <a:p>
            <a:pPr>
              <a:defRPr/>
            </a:pPr>
            <a:r>
              <a:rPr lang="en-US" altLang="en-US" dirty="0">
                <a:sym typeface="Symbol" pitchFamily="18" charset="2"/>
              </a:rPr>
              <a:t>Thus, the composition NOT be</a:t>
            </a:r>
            <a:r>
              <a:rPr lang="en-US" altLang="en-US" b="1" dirty="0">
                <a:solidFill>
                  <a:schemeClr val="bg1">
                    <a:lumMod val="25000"/>
                  </a:schemeClr>
                </a:solidFill>
              </a:rPr>
              <a:t> </a:t>
            </a:r>
            <a:r>
              <a:rPr lang="en-US" altLang="en-US" dirty="0">
                <a:sym typeface="Symbol" pitchFamily="18" charset="2"/>
              </a:rPr>
              <a:t>dependency preserving </a:t>
            </a:r>
          </a:p>
          <a:p>
            <a:pPr>
              <a:buFont typeface="Monotype Sorts" pitchFamily="-84" charset="2"/>
              <a:buNone/>
              <a:defRPr/>
            </a:pPr>
            <a:endParaRPr lang="en-US" altLang="en-US" dirty="0">
              <a:sym typeface="Symbol" pitchFamily="18" charset="2"/>
            </a:endParaRPr>
          </a:p>
          <a:p>
            <a:pPr>
              <a:defRPr/>
            </a:pPr>
            <a:endParaRPr lang="en-US" altLang="en-US" sz="1500" dirty="0"/>
          </a:p>
        </p:txBody>
      </p:sp>
    </p:spTree>
    <p:extLst>
      <p:ext uri="{BB962C8B-B14F-4D97-AF65-F5344CB8AC3E}">
        <p14:creationId xmlns:p14="http://schemas.microsoft.com/office/powerpoint/2010/main" val="1927808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A2B9D5-20CF-484E-8C76-E5FFE87FC345}"/>
              </a:ext>
            </a:extLst>
          </p:cNvPr>
          <p:cNvSpPr>
            <a:spLocks noGrp="1"/>
          </p:cNvSpPr>
          <p:nvPr>
            <p:ph idx="1"/>
          </p:nvPr>
        </p:nvSpPr>
        <p:spPr/>
        <p:txBody>
          <a:bodyPr/>
          <a:lstStyle/>
          <a:p>
            <a:pPr>
              <a:spcBef>
                <a:spcPts val="600"/>
              </a:spcBef>
            </a:pPr>
            <a:r>
              <a:rPr lang="en-US" dirty="0"/>
              <a:t>Course Completion Schedule</a:t>
            </a:r>
          </a:p>
          <a:p>
            <a:pPr>
              <a:spcBef>
                <a:spcPts val="600"/>
              </a:spcBef>
            </a:pPr>
            <a:r>
              <a:rPr lang="en-US" dirty="0">
                <a:solidFill>
                  <a:srgbClr val="FF0000"/>
                </a:solidFill>
              </a:rPr>
              <a:t>More “Fun” with MongoDB and Neo4j</a:t>
            </a:r>
          </a:p>
          <a:p>
            <a:pPr>
              <a:spcBef>
                <a:spcPts val="600"/>
              </a:spcBef>
            </a:pPr>
            <a:r>
              <a:rPr lang="en-US" dirty="0">
                <a:solidFill>
                  <a:srgbClr val="FF0000"/>
                </a:solidFill>
              </a:rPr>
              <a:t>Database Design and Normalization</a:t>
            </a:r>
          </a:p>
          <a:p>
            <a:pPr>
              <a:spcBef>
                <a:spcPts val="600"/>
              </a:spcBef>
            </a:pPr>
            <a:r>
              <a:rPr lang="en-US" dirty="0">
                <a:solidFill>
                  <a:srgbClr val="FF0000"/>
                </a:solidFill>
              </a:rPr>
              <a:t>Data Models and REST</a:t>
            </a:r>
          </a:p>
          <a:p>
            <a:pPr>
              <a:spcBef>
                <a:spcPts val="600"/>
              </a:spcBef>
            </a:pPr>
            <a:r>
              <a:rPr lang="en-US" dirty="0"/>
              <a:t>Module II Finish</a:t>
            </a:r>
          </a:p>
          <a:p>
            <a:pPr lvl="1">
              <a:spcBef>
                <a:spcPts val="600"/>
              </a:spcBef>
            </a:pPr>
            <a:r>
              <a:rPr lang="en-US" dirty="0"/>
              <a:t>Query processing and query optimization</a:t>
            </a:r>
          </a:p>
          <a:p>
            <a:pPr lvl="1">
              <a:spcBef>
                <a:spcPts val="600"/>
              </a:spcBef>
            </a:pPr>
            <a:r>
              <a:rPr lang="en-US" dirty="0"/>
              <a:t>Transactions and recovery</a:t>
            </a:r>
          </a:p>
          <a:p>
            <a:pPr lvl="1">
              <a:spcBef>
                <a:spcPts val="600"/>
              </a:spcBef>
            </a:pPr>
            <a:r>
              <a:rPr lang="en-US" dirty="0"/>
              <a:t>Security</a:t>
            </a:r>
          </a:p>
          <a:p>
            <a:pPr>
              <a:spcBef>
                <a:spcPts val="600"/>
              </a:spcBef>
            </a:pPr>
            <a:r>
              <a:rPr lang="en-US" dirty="0"/>
              <a:t>Homework 4:</a:t>
            </a:r>
          </a:p>
          <a:p>
            <a:pPr lvl="1">
              <a:spcBef>
                <a:spcPts val="600"/>
              </a:spcBef>
            </a:pPr>
            <a:r>
              <a:rPr lang="en-US" dirty="0"/>
              <a:t>Web applications</a:t>
            </a:r>
          </a:p>
          <a:p>
            <a:pPr lvl="1">
              <a:spcBef>
                <a:spcPts val="600"/>
              </a:spcBef>
            </a:pPr>
            <a:r>
              <a:rPr lang="en-US" dirty="0"/>
              <a:t>Data warehouse, data lake, decision support, … …</a:t>
            </a:r>
          </a:p>
          <a:p>
            <a:pPr>
              <a:spcBef>
                <a:spcPts val="600"/>
              </a:spcBef>
            </a:pPr>
            <a:endParaRPr lang="en-US" dirty="0"/>
          </a:p>
          <a:p>
            <a:pPr>
              <a:spcBef>
                <a:spcPts val="600"/>
              </a:spcBef>
            </a:pPr>
            <a:endParaRPr lang="en-US" dirty="0"/>
          </a:p>
        </p:txBody>
      </p:sp>
      <p:sp>
        <p:nvSpPr>
          <p:cNvPr id="3" name="Title 2">
            <a:extLst>
              <a:ext uri="{FF2B5EF4-FFF2-40B4-BE49-F238E27FC236}">
                <a16:creationId xmlns:a16="http://schemas.microsoft.com/office/drawing/2014/main" id="{10664F47-7EE0-447D-BAA1-078767FC78BA}"/>
              </a:ext>
            </a:extLst>
          </p:cNvPr>
          <p:cNvSpPr>
            <a:spLocks noGrp="1"/>
          </p:cNvSpPr>
          <p:nvPr>
            <p:ph type="title"/>
          </p:nvPr>
        </p:nvSpPr>
        <p:spPr/>
        <p:txBody>
          <a:bodyPr/>
          <a:lstStyle/>
          <a:p>
            <a:r>
              <a:rPr lang="en-US" dirty="0"/>
              <a:t>Contents</a:t>
            </a:r>
          </a:p>
        </p:txBody>
      </p:sp>
      <p:sp>
        <p:nvSpPr>
          <p:cNvPr id="4" name="TextBox 3">
            <a:extLst>
              <a:ext uri="{FF2B5EF4-FFF2-40B4-BE49-F238E27FC236}">
                <a16:creationId xmlns:a16="http://schemas.microsoft.com/office/drawing/2014/main" id="{00165457-4443-46DB-8541-30B0F948DFBB}"/>
              </a:ext>
            </a:extLst>
          </p:cNvPr>
          <p:cNvSpPr txBox="1"/>
          <p:nvPr/>
        </p:nvSpPr>
        <p:spPr>
          <a:xfrm>
            <a:off x="5638800" y="971550"/>
            <a:ext cx="1816459" cy="369332"/>
          </a:xfrm>
          <a:prstGeom prst="rect">
            <a:avLst/>
          </a:prstGeom>
          <a:noFill/>
        </p:spPr>
        <p:txBody>
          <a:bodyPr wrap="none" rtlCol="0">
            <a:spAutoFit/>
          </a:bodyPr>
          <a:lstStyle/>
          <a:p>
            <a:r>
              <a:rPr lang="en-US" dirty="0">
                <a:solidFill>
                  <a:srgbClr val="FF0000"/>
                </a:solidFill>
              </a:rPr>
              <a:t>Needed for HW 4</a:t>
            </a:r>
          </a:p>
        </p:txBody>
      </p:sp>
    </p:spTree>
    <p:extLst>
      <p:ext uri="{BB962C8B-B14F-4D97-AF65-F5344CB8AC3E}">
        <p14:creationId xmlns:p14="http://schemas.microsoft.com/office/powerpoint/2010/main" val="3311991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5" name="Rectangle 3"/>
          <p:cNvSpPr>
            <a:spLocks noGrp="1" noChangeArrowheads="1"/>
          </p:cNvSpPr>
          <p:nvPr>
            <p:ph type="body" idx="1"/>
          </p:nvPr>
        </p:nvSpPr>
        <p:spPr>
          <a:xfrm>
            <a:off x="3306932" y="1714500"/>
            <a:ext cx="2925990" cy="1109663"/>
          </a:xfrm>
        </p:spPr>
        <p:txBody>
          <a:bodyPr/>
          <a:lstStyle/>
          <a:p>
            <a:pPr>
              <a:buFont typeface="Monotype Sorts" charset="2"/>
              <a:buNone/>
              <a:defRPr/>
            </a:pPr>
            <a:r>
              <a:rPr lang="en-US" altLang="en-US" sz="2400" b="1" dirty="0">
                <a:solidFill>
                  <a:srgbClr val="002060"/>
                </a:solidFill>
                <a:effectLst>
                  <a:outerShdw blurRad="38100" dist="38100" dir="2700000" algn="tl">
                    <a:srgbClr val="C0C0C0"/>
                  </a:outerShdw>
                </a:effectLst>
                <a:latin typeface="+mj-lt"/>
                <a:ea typeface="ＭＳ Ｐゴシック" pitchFamily="34" charset="-128"/>
                <a:cs typeface="+mj-cs"/>
              </a:rPr>
              <a:t>Normal Forms</a:t>
            </a:r>
          </a:p>
        </p:txBody>
      </p:sp>
    </p:spTree>
    <p:extLst>
      <p:ext uri="{BB962C8B-B14F-4D97-AF65-F5344CB8AC3E}">
        <p14:creationId xmlns:p14="http://schemas.microsoft.com/office/powerpoint/2010/main" val="2015827623"/>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10"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ea typeface="ＭＳ Ｐゴシック" pitchFamily="34" charset="-128"/>
              </a:rPr>
              <a:t>Boyce-Codd Normal Form</a:t>
            </a:r>
          </a:p>
        </p:txBody>
      </p:sp>
      <p:sp>
        <p:nvSpPr>
          <p:cNvPr id="683011" name="Rectangle 3"/>
          <p:cNvSpPr>
            <a:spLocks noGrp="1" noChangeArrowheads="1"/>
          </p:cNvSpPr>
          <p:nvPr>
            <p:ph type="body" idx="1"/>
          </p:nvPr>
        </p:nvSpPr>
        <p:spPr>
          <a:xfrm>
            <a:off x="1719263" y="872729"/>
            <a:ext cx="5655862" cy="1998488"/>
          </a:xfrm>
        </p:spPr>
        <p:txBody>
          <a:bodyPr/>
          <a:lstStyle/>
          <a:p>
            <a:pPr>
              <a:lnSpc>
                <a:spcPct val="90000"/>
              </a:lnSpc>
            </a:pPr>
            <a:r>
              <a:rPr lang="en-US" altLang="en-US" dirty="0"/>
              <a:t>A relation schema </a:t>
            </a:r>
            <a:r>
              <a:rPr lang="en-US" altLang="en-US" i="1" dirty="0"/>
              <a:t>R</a:t>
            </a:r>
            <a:r>
              <a:rPr lang="en-US" altLang="en-US" dirty="0"/>
              <a:t> is in BCNF with respect to a set </a:t>
            </a:r>
            <a:r>
              <a:rPr lang="en-US" altLang="en-US" i="1" dirty="0"/>
              <a:t>F</a:t>
            </a:r>
            <a:r>
              <a:rPr lang="en-US" altLang="en-US" dirty="0"/>
              <a:t> of functional  dependencies if for all functional dependencies in </a:t>
            </a:r>
            <a:r>
              <a:rPr lang="en-US" altLang="en-US" i="1" dirty="0"/>
              <a:t>F</a:t>
            </a:r>
            <a:r>
              <a:rPr lang="en-US" altLang="en-US" baseline="30000" dirty="0"/>
              <a:t>+</a:t>
            </a:r>
            <a:r>
              <a:rPr lang="en-US" altLang="en-US" dirty="0"/>
              <a:t> of the form </a:t>
            </a:r>
          </a:p>
          <a:p>
            <a:pPr>
              <a:buFont typeface="Monotype Sorts" pitchFamily="-84" charset="2"/>
              <a:buNone/>
            </a:pPr>
            <a:r>
              <a:rPr lang="en-US" altLang="en-US" dirty="0">
                <a:sym typeface="Symbol" panose="05050102010706020507" pitchFamily="18" charset="2"/>
              </a:rPr>
              <a:t>                 </a:t>
            </a:r>
            <a:r>
              <a:rPr lang="en-US" altLang="en-US" dirty="0">
                <a:sym typeface="Greek Symbols"/>
              </a:rPr>
              <a:t> </a:t>
            </a:r>
            <a:r>
              <a:rPr lang="en-US" altLang="en-US" dirty="0">
                <a:sym typeface="Symbol" panose="05050102010706020507" pitchFamily="18" charset="2"/>
              </a:rPr>
              <a:t></a:t>
            </a:r>
            <a:r>
              <a:rPr lang="en-US" altLang="en-US" dirty="0">
                <a:sym typeface="Monotype Sorts" pitchFamily="-84" charset="2"/>
              </a:rPr>
              <a:t> </a:t>
            </a:r>
            <a:r>
              <a:rPr lang="en-US" altLang="en-US" i="1" dirty="0">
                <a:sym typeface="Symbol" panose="05050102010706020507" pitchFamily="18" charset="2"/>
              </a:rPr>
              <a:t></a:t>
            </a:r>
            <a:endParaRPr lang="en-US" altLang="en-US" i="1" dirty="0">
              <a:sym typeface="Greek Symbols"/>
            </a:endParaRPr>
          </a:p>
          <a:p>
            <a:pPr>
              <a:buFont typeface="Monotype Sorts" pitchFamily="-84" charset="2"/>
              <a:buNone/>
            </a:pPr>
            <a:r>
              <a:rPr lang="en-US" altLang="en-US" i="1" dirty="0">
                <a:sym typeface="Greek Symbols"/>
              </a:rPr>
              <a:t>      </a:t>
            </a:r>
            <a:r>
              <a:rPr lang="en-US" altLang="en-US" dirty="0">
                <a:sym typeface="Greek Symbols"/>
              </a:rPr>
              <a:t>where </a:t>
            </a:r>
            <a:r>
              <a:rPr lang="en-US" altLang="en-US" dirty="0">
                <a:sym typeface="Symbol" panose="05050102010706020507" pitchFamily="18" charset="2"/>
              </a:rPr>
              <a:t></a:t>
            </a:r>
            <a:r>
              <a:rPr lang="en-US" altLang="en-US" dirty="0">
                <a:sym typeface="Greek Symbols"/>
              </a:rPr>
              <a:t> </a:t>
            </a:r>
            <a:r>
              <a:rPr lang="en-US" altLang="en-US" dirty="0">
                <a:sym typeface="Symbol" panose="05050102010706020507" pitchFamily="18" charset="2"/>
              </a:rPr>
              <a:t> </a:t>
            </a:r>
            <a:r>
              <a:rPr lang="en-US" altLang="en-US" i="1" dirty="0">
                <a:sym typeface="Symbol" panose="05050102010706020507" pitchFamily="18" charset="2"/>
              </a:rPr>
              <a:t>R</a:t>
            </a:r>
            <a:r>
              <a:rPr lang="en-US" altLang="en-US" dirty="0">
                <a:sym typeface="Symbol" panose="05050102010706020507" pitchFamily="18" charset="2"/>
              </a:rPr>
              <a:t> and </a:t>
            </a:r>
            <a:r>
              <a:rPr lang="en-US" altLang="en-US" i="1" dirty="0">
                <a:sym typeface="Symbol" panose="05050102010706020507" pitchFamily="18" charset="2"/>
              </a:rPr>
              <a:t></a:t>
            </a:r>
            <a:r>
              <a:rPr lang="en-US" altLang="en-US" dirty="0">
                <a:sym typeface="Greek Symbols"/>
              </a:rPr>
              <a:t> </a:t>
            </a:r>
            <a:r>
              <a:rPr lang="en-US" altLang="en-US" dirty="0">
                <a:sym typeface="Symbol" panose="05050102010706020507" pitchFamily="18" charset="2"/>
              </a:rPr>
              <a:t> </a:t>
            </a:r>
            <a:r>
              <a:rPr lang="en-US" altLang="en-US" i="1" dirty="0">
                <a:sym typeface="Symbol" panose="05050102010706020507" pitchFamily="18" charset="2"/>
              </a:rPr>
              <a:t>R</a:t>
            </a:r>
            <a:r>
              <a:rPr lang="en-US" altLang="en-US" dirty="0">
                <a:sym typeface="Symbol" panose="05050102010706020507" pitchFamily="18" charset="2"/>
              </a:rPr>
              <a:t>,</a:t>
            </a:r>
            <a:r>
              <a:rPr lang="en-US" altLang="en-US" i="1" dirty="0">
                <a:sym typeface="Symbol" panose="05050102010706020507" pitchFamily="18" charset="2"/>
              </a:rPr>
              <a:t> </a:t>
            </a:r>
            <a:r>
              <a:rPr lang="en-US" altLang="en-US" dirty="0">
                <a:sym typeface="Symbol" panose="05050102010706020507" pitchFamily="18" charset="2"/>
              </a:rPr>
              <a:t>at least one of the following holds:</a:t>
            </a:r>
          </a:p>
          <a:p>
            <a:pPr lvl="1"/>
            <a:r>
              <a:rPr lang="en-US" altLang="en-US" dirty="0">
                <a:sym typeface="Symbol" panose="05050102010706020507" pitchFamily="18" charset="2"/>
              </a:rPr>
              <a:t></a:t>
            </a:r>
            <a:r>
              <a:rPr lang="en-US" altLang="en-US" dirty="0">
                <a:sym typeface="Greek Symbols"/>
              </a:rPr>
              <a:t> </a:t>
            </a:r>
            <a:r>
              <a:rPr lang="en-US" altLang="en-US" dirty="0">
                <a:sym typeface="Symbol" panose="05050102010706020507" pitchFamily="18" charset="2"/>
              </a:rPr>
              <a:t></a:t>
            </a:r>
            <a:r>
              <a:rPr lang="en-US" altLang="en-US" dirty="0">
                <a:sym typeface="Monotype Sorts" pitchFamily="-84" charset="2"/>
              </a:rPr>
              <a:t> </a:t>
            </a:r>
            <a:r>
              <a:rPr lang="en-US" altLang="en-US" i="1" dirty="0">
                <a:sym typeface="Symbol" panose="05050102010706020507" pitchFamily="18" charset="2"/>
              </a:rPr>
              <a:t></a:t>
            </a:r>
            <a:r>
              <a:rPr lang="en-US" altLang="en-US" i="1" dirty="0">
                <a:sym typeface="Greek Symbols"/>
              </a:rPr>
              <a:t>  </a:t>
            </a:r>
            <a:r>
              <a:rPr lang="en-US" altLang="en-US" dirty="0">
                <a:sym typeface="Greek Symbols"/>
              </a:rPr>
              <a:t>is trivial (i.e., </a:t>
            </a:r>
            <a:r>
              <a:rPr lang="en-US" altLang="en-US" i="1" dirty="0">
                <a:sym typeface="Symbol" panose="05050102010706020507" pitchFamily="18" charset="2"/>
              </a:rPr>
              <a:t></a:t>
            </a:r>
            <a:r>
              <a:rPr lang="en-US" altLang="en-US" dirty="0">
                <a:sym typeface="Greek Symbols"/>
              </a:rPr>
              <a:t> </a:t>
            </a:r>
            <a:r>
              <a:rPr lang="en-US" altLang="en-US" dirty="0">
                <a:sym typeface="Symbol" panose="05050102010706020507" pitchFamily="18" charset="2"/>
              </a:rPr>
              <a:t> </a:t>
            </a:r>
            <a:r>
              <a:rPr lang="en-US" altLang="en-US" dirty="0">
                <a:sym typeface="Greek Symbols"/>
              </a:rPr>
              <a:t>)</a:t>
            </a:r>
          </a:p>
          <a:p>
            <a:pPr lvl="1"/>
            <a:r>
              <a:rPr lang="en-US" altLang="en-US" dirty="0">
                <a:sym typeface="Symbol" panose="05050102010706020507" pitchFamily="18" charset="2"/>
              </a:rPr>
              <a:t></a:t>
            </a:r>
            <a:r>
              <a:rPr lang="en-US" altLang="en-US" dirty="0">
                <a:sym typeface="Greek Symbols"/>
              </a:rPr>
              <a:t> is a </a:t>
            </a:r>
            <a:r>
              <a:rPr lang="en-US" altLang="en-US" dirty="0" err="1">
                <a:sym typeface="Greek Symbols"/>
              </a:rPr>
              <a:t>superkey</a:t>
            </a:r>
            <a:r>
              <a:rPr lang="en-US" altLang="en-US" dirty="0">
                <a:sym typeface="Greek Symbols"/>
              </a:rPr>
              <a:t> for </a:t>
            </a:r>
            <a:r>
              <a:rPr lang="en-US" altLang="en-US" i="1" dirty="0">
                <a:sym typeface="Greek Symbols"/>
              </a:rPr>
              <a:t>R</a:t>
            </a:r>
          </a:p>
          <a:p>
            <a:endParaRPr lang="en-US" altLang="en-US" sz="1500" i="1" dirty="0">
              <a:sym typeface="Greek Symbols"/>
            </a:endParaRPr>
          </a:p>
          <a:p>
            <a:endParaRPr lang="en-US" altLang="en-US" sz="1500" dirty="0">
              <a:sym typeface="Symbol" panose="05050102010706020507" pitchFamily="18" charset="2"/>
            </a:endParaRPr>
          </a:p>
        </p:txBody>
      </p:sp>
    </p:spTree>
    <p:extLst>
      <p:ext uri="{BB962C8B-B14F-4D97-AF65-F5344CB8AC3E}">
        <p14:creationId xmlns:p14="http://schemas.microsoft.com/office/powerpoint/2010/main" val="26513862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830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8301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83011">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683011">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6830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011" grpId="0" build="p"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10"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ea typeface="ＭＳ Ｐゴシック" pitchFamily="34" charset="-128"/>
              </a:rPr>
              <a:t>Boyce-Codd Normal Form (Cont.)</a:t>
            </a:r>
          </a:p>
        </p:txBody>
      </p:sp>
      <p:sp>
        <p:nvSpPr>
          <p:cNvPr id="683011" name="Rectangle 3"/>
          <p:cNvSpPr>
            <a:spLocks noGrp="1" noChangeArrowheads="1"/>
          </p:cNvSpPr>
          <p:nvPr>
            <p:ph type="body" idx="1"/>
          </p:nvPr>
        </p:nvSpPr>
        <p:spPr>
          <a:xfrm>
            <a:off x="1719263" y="872729"/>
            <a:ext cx="5831196" cy="2794016"/>
          </a:xfrm>
        </p:spPr>
        <p:txBody>
          <a:bodyPr/>
          <a:lstStyle/>
          <a:p>
            <a:pPr>
              <a:lnSpc>
                <a:spcPct val="90000"/>
              </a:lnSpc>
            </a:pPr>
            <a:r>
              <a:rPr lang="en-US" altLang="en-US" dirty="0"/>
              <a:t>Example schema  that is </a:t>
            </a:r>
            <a:r>
              <a:rPr lang="en-US" altLang="en-US" b="1" i="1" dirty="0"/>
              <a:t>not</a:t>
            </a:r>
            <a:r>
              <a:rPr lang="en-US" altLang="en-US" dirty="0"/>
              <a:t>  in BCNF:</a:t>
            </a:r>
          </a:p>
          <a:p>
            <a:pPr>
              <a:buFont typeface="Monotype Sorts" pitchFamily="-84" charset="2"/>
              <a:buNone/>
            </a:pPr>
            <a:r>
              <a:rPr lang="en-US" altLang="en-US" dirty="0"/>
              <a:t>          </a:t>
            </a:r>
            <a:r>
              <a:rPr lang="en-US" altLang="en-US" i="1" dirty="0" err="1"/>
              <a:t>in_dep</a:t>
            </a:r>
            <a:r>
              <a:rPr lang="en-US" altLang="en-US" i="1" dirty="0"/>
              <a:t> </a:t>
            </a:r>
            <a:r>
              <a:rPr lang="en-US" altLang="en-US" dirty="0"/>
              <a:t>(</a:t>
            </a:r>
            <a:r>
              <a:rPr lang="en-US" altLang="en-US" i="1" u="sng" dirty="0"/>
              <a:t>ID, </a:t>
            </a:r>
            <a:r>
              <a:rPr lang="en-US" altLang="en-US" i="1" dirty="0"/>
              <a:t>name, salary</a:t>
            </a:r>
            <a:r>
              <a:rPr lang="en-US" altLang="en-US" i="1" u="sng" dirty="0"/>
              <a:t>, </a:t>
            </a:r>
            <a:r>
              <a:rPr lang="en-US" altLang="en-US" i="1" u="sng" dirty="0" err="1"/>
              <a:t>dept_name</a:t>
            </a:r>
            <a:r>
              <a:rPr lang="en-US" altLang="en-US" i="1" u="sng" dirty="0"/>
              <a:t>, </a:t>
            </a:r>
            <a:r>
              <a:rPr lang="en-US" altLang="en-US" i="1" dirty="0"/>
              <a:t>building, budget </a:t>
            </a:r>
            <a:r>
              <a:rPr lang="en-US" altLang="en-US" dirty="0"/>
              <a:t>)</a:t>
            </a:r>
          </a:p>
          <a:p>
            <a:pPr>
              <a:buFont typeface="Monotype Sorts" pitchFamily="-84" charset="2"/>
              <a:buNone/>
            </a:pPr>
            <a:r>
              <a:rPr lang="en-US" altLang="en-US" dirty="0"/>
              <a:t>      because :</a:t>
            </a:r>
          </a:p>
          <a:p>
            <a:pPr lvl="1"/>
            <a:r>
              <a:rPr lang="en-US" altLang="en-US" i="1" dirty="0" err="1"/>
              <a:t>dept_name</a:t>
            </a:r>
            <a:r>
              <a:rPr lang="en-US" altLang="en-US" dirty="0">
                <a:sym typeface="Symbol" panose="05050102010706020507" pitchFamily="18" charset="2"/>
              </a:rPr>
              <a:t></a:t>
            </a:r>
            <a:r>
              <a:rPr lang="en-US" altLang="en-US" dirty="0">
                <a:sym typeface="Monotype Sorts" pitchFamily="-84" charset="2"/>
              </a:rPr>
              <a:t> </a:t>
            </a:r>
            <a:r>
              <a:rPr lang="en-US" altLang="en-US" i="1" dirty="0">
                <a:sym typeface="Monotype Sorts" pitchFamily="-84" charset="2"/>
              </a:rPr>
              <a:t>building, budget  </a:t>
            </a:r>
          </a:p>
          <a:p>
            <a:pPr lvl="2"/>
            <a:r>
              <a:rPr lang="en-US" altLang="en-US" dirty="0">
                <a:sym typeface="Monotype Sorts" pitchFamily="-84" charset="2"/>
              </a:rPr>
              <a:t>holds on </a:t>
            </a:r>
            <a:r>
              <a:rPr lang="en-US" altLang="en-US" i="1" dirty="0" err="1">
                <a:sym typeface="Monotype Sorts" pitchFamily="-84" charset="2"/>
              </a:rPr>
              <a:t>in_dep</a:t>
            </a:r>
            <a:endParaRPr lang="en-US" altLang="en-US" i="1" dirty="0">
              <a:sym typeface="Monotype Sorts" pitchFamily="-84" charset="2"/>
            </a:endParaRPr>
          </a:p>
          <a:p>
            <a:pPr lvl="2"/>
            <a:r>
              <a:rPr lang="en-US" altLang="en-US" dirty="0">
                <a:sym typeface="Monotype Sorts" pitchFamily="-84" charset="2"/>
              </a:rPr>
              <a:t>but </a:t>
            </a:r>
          </a:p>
          <a:p>
            <a:pPr lvl="1"/>
            <a:r>
              <a:rPr lang="en-US" altLang="en-US" i="1" dirty="0" err="1">
                <a:sym typeface="Monotype Sorts" pitchFamily="-84" charset="2"/>
              </a:rPr>
              <a:t>dept_name</a:t>
            </a:r>
            <a:r>
              <a:rPr lang="en-US" altLang="en-US" dirty="0">
                <a:sym typeface="Monotype Sorts" pitchFamily="-84" charset="2"/>
              </a:rPr>
              <a:t> is not a </a:t>
            </a:r>
            <a:r>
              <a:rPr lang="en-US" altLang="en-US" dirty="0" err="1">
                <a:sym typeface="Monotype Sorts" pitchFamily="-84" charset="2"/>
              </a:rPr>
              <a:t>superkey</a:t>
            </a:r>
            <a:endParaRPr lang="en-US" altLang="en-US" dirty="0">
              <a:sym typeface="Monotype Sorts" pitchFamily="-84" charset="2"/>
            </a:endParaRPr>
          </a:p>
          <a:p>
            <a:r>
              <a:rPr lang="en-US" altLang="en-US" dirty="0">
                <a:sym typeface="Monotype Sorts" pitchFamily="-84" charset="2"/>
              </a:rPr>
              <a:t>When decompose  </a:t>
            </a:r>
            <a:r>
              <a:rPr lang="en-US" altLang="en-US" i="1" dirty="0" err="1">
                <a:sym typeface="Monotype Sorts" pitchFamily="-84" charset="2"/>
              </a:rPr>
              <a:t>in_dept</a:t>
            </a:r>
            <a:r>
              <a:rPr lang="en-US" altLang="en-US" i="1" dirty="0">
                <a:sym typeface="Monotype Sorts" pitchFamily="-84" charset="2"/>
              </a:rPr>
              <a:t>  </a:t>
            </a:r>
            <a:r>
              <a:rPr lang="en-US" altLang="en-US" dirty="0">
                <a:sym typeface="Monotype Sorts" pitchFamily="-84" charset="2"/>
              </a:rPr>
              <a:t>into</a:t>
            </a:r>
            <a:r>
              <a:rPr lang="en-US" altLang="en-US" i="1" dirty="0">
                <a:sym typeface="Monotype Sorts" pitchFamily="-84" charset="2"/>
              </a:rPr>
              <a:t> instructor </a:t>
            </a:r>
            <a:r>
              <a:rPr lang="en-US" altLang="en-US" dirty="0">
                <a:sym typeface="Monotype Sorts" pitchFamily="-84" charset="2"/>
              </a:rPr>
              <a:t>and </a:t>
            </a:r>
            <a:r>
              <a:rPr lang="en-US" altLang="en-US" i="1" dirty="0">
                <a:sym typeface="Monotype Sorts" pitchFamily="-84" charset="2"/>
              </a:rPr>
              <a:t>department </a:t>
            </a:r>
          </a:p>
          <a:p>
            <a:pPr lvl="1"/>
            <a:r>
              <a:rPr lang="en-US" altLang="en-US" i="1" dirty="0">
                <a:sym typeface="Monotype Sorts" pitchFamily="-84" charset="2"/>
              </a:rPr>
              <a:t>instructor</a:t>
            </a:r>
            <a:r>
              <a:rPr lang="en-US" altLang="en-US" dirty="0">
                <a:sym typeface="Monotype Sorts" pitchFamily="-84" charset="2"/>
              </a:rPr>
              <a:t>  is in BCNF</a:t>
            </a:r>
          </a:p>
          <a:p>
            <a:pPr lvl="1"/>
            <a:r>
              <a:rPr lang="en-US" altLang="en-US" i="1" dirty="0">
                <a:sym typeface="Monotype Sorts" pitchFamily="-84" charset="2"/>
              </a:rPr>
              <a:t>department </a:t>
            </a:r>
            <a:r>
              <a:rPr lang="en-US" altLang="en-US" dirty="0">
                <a:sym typeface="Monotype Sorts" pitchFamily="-84" charset="2"/>
              </a:rPr>
              <a:t>is in BCNF</a:t>
            </a:r>
          </a:p>
          <a:p>
            <a:pPr>
              <a:buFont typeface="Monotype Sorts" pitchFamily="-84" charset="2"/>
              <a:buNone/>
            </a:pPr>
            <a:endParaRPr lang="en-US" altLang="en-US" sz="1500" dirty="0">
              <a:sym typeface="Monotype Sorts" pitchFamily="-84" charset="2"/>
            </a:endParaRPr>
          </a:p>
          <a:p>
            <a:pPr>
              <a:buFont typeface="Monotype Sorts" pitchFamily="-84" charset="2"/>
              <a:buNone/>
            </a:pPr>
            <a:endParaRPr lang="en-US" altLang="en-US" sz="1500" dirty="0">
              <a:sym typeface="Monotype Sorts" pitchFamily="-84" charset="2"/>
            </a:endParaRPr>
          </a:p>
          <a:p>
            <a:endParaRPr lang="en-US" altLang="en-US" sz="1500" i="1" dirty="0">
              <a:sym typeface="Greek Symbols"/>
            </a:endParaRPr>
          </a:p>
          <a:p>
            <a:endParaRPr lang="en-US" altLang="en-US" sz="1500" dirty="0">
              <a:sym typeface="Symbol" panose="05050102010706020507" pitchFamily="18" charset="2"/>
            </a:endParaRPr>
          </a:p>
        </p:txBody>
      </p:sp>
    </p:spTree>
    <p:extLst>
      <p:ext uri="{BB962C8B-B14F-4D97-AF65-F5344CB8AC3E}">
        <p14:creationId xmlns:p14="http://schemas.microsoft.com/office/powerpoint/2010/main" val="11207451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830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8301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83011">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683011">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683011">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683011">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683011">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683011">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683011">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6830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011" grpId="0" build="p"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10"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ea typeface="ＭＳ Ｐゴシック" pitchFamily="34" charset="-128"/>
              </a:rPr>
              <a:t>Decomposing a Schema into BCNF</a:t>
            </a:r>
          </a:p>
        </p:txBody>
      </p:sp>
      <p:sp>
        <p:nvSpPr>
          <p:cNvPr id="683011" name="Rectangle 3"/>
          <p:cNvSpPr>
            <a:spLocks noGrp="1" noChangeArrowheads="1"/>
          </p:cNvSpPr>
          <p:nvPr>
            <p:ph type="body" idx="1"/>
          </p:nvPr>
        </p:nvSpPr>
        <p:spPr>
          <a:xfrm>
            <a:off x="1719262" y="872730"/>
            <a:ext cx="5549330" cy="3251215"/>
          </a:xfrm>
        </p:spPr>
        <p:txBody>
          <a:bodyPr/>
          <a:lstStyle/>
          <a:p>
            <a:pPr>
              <a:lnSpc>
                <a:spcPct val="90000"/>
              </a:lnSpc>
            </a:pPr>
            <a:r>
              <a:rPr lang="en-US" altLang="en-US" dirty="0"/>
              <a:t>Let  R be a schema </a:t>
            </a:r>
            <a:r>
              <a:rPr lang="en-US" altLang="en-US" i="1" dirty="0"/>
              <a:t>R  </a:t>
            </a:r>
            <a:r>
              <a:rPr lang="en-US" altLang="en-US" dirty="0"/>
              <a:t>that is not in BCNF.  Let </a:t>
            </a:r>
            <a:r>
              <a:rPr lang="en-US" altLang="en-US" dirty="0">
                <a:sym typeface="Symbol" panose="05050102010706020507" pitchFamily="18" charset="2"/>
              </a:rPr>
              <a:t></a:t>
            </a:r>
            <a:r>
              <a:rPr lang="en-US" altLang="en-US" dirty="0">
                <a:sym typeface="Greek Symbols"/>
              </a:rPr>
              <a:t> </a:t>
            </a:r>
            <a:r>
              <a:rPr kumimoji="0" lang="en-US" altLang="en-US" dirty="0">
                <a:sym typeface="Symbol" panose="05050102010706020507" pitchFamily="18" charset="2"/>
              </a:rPr>
              <a:t></a:t>
            </a:r>
            <a:r>
              <a:rPr lang="en-US" altLang="en-US" i="1" dirty="0">
                <a:sym typeface="Symbol" panose="05050102010706020507" pitchFamily="18" charset="2"/>
              </a:rPr>
              <a:t></a:t>
            </a:r>
            <a:r>
              <a:rPr lang="en-US" altLang="en-US" i="1" dirty="0">
                <a:sym typeface="Greek Symbols"/>
              </a:rPr>
              <a:t>   </a:t>
            </a:r>
            <a:r>
              <a:rPr lang="en-US" altLang="en-US" dirty="0">
                <a:sym typeface="Greek Symbols"/>
              </a:rPr>
              <a:t>be the FD that </a:t>
            </a:r>
            <a:r>
              <a:rPr lang="en-US" altLang="en-US" dirty="0"/>
              <a:t>causes a violation of BCNF.</a:t>
            </a:r>
          </a:p>
          <a:p>
            <a:pPr>
              <a:lnSpc>
                <a:spcPct val="90000"/>
              </a:lnSpc>
            </a:pPr>
            <a:r>
              <a:rPr lang="en-US" altLang="en-US" dirty="0"/>
              <a:t>We decompose </a:t>
            </a:r>
            <a:r>
              <a:rPr lang="en-US" altLang="en-US" i="1" dirty="0"/>
              <a:t>R</a:t>
            </a:r>
            <a:r>
              <a:rPr lang="en-US" altLang="en-US" dirty="0"/>
              <a:t> into:</a:t>
            </a:r>
          </a:p>
          <a:p>
            <a:pPr lvl="1">
              <a:lnSpc>
                <a:spcPct val="90000"/>
              </a:lnSpc>
              <a:buFont typeface="Times" panose="02020603050405020304" pitchFamily="18" charset="0"/>
              <a:buChar char="•"/>
            </a:pPr>
            <a:r>
              <a:rPr lang="en-US" altLang="en-US" dirty="0"/>
              <a:t>(</a:t>
            </a:r>
            <a:r>
              <a:rPr lang="en-US" altLang="en-US" dirty="0">
                <a:sym typeface="Symbol" panose="05050102010706020507" pitchFamily="18" charset="2"/>
              </a:rPr>
              <a:t></a:t>
            </a:r>
            <a:r>
              <a:rPr lang="en-US" altLang="en-US" dirty="0">
                <a:sym typeface="Greek Symbols"/>
              </a:rPr>
              <a:t> U </a:t>
            </a:r>
            <a:r>
              <a:rPr lang="en-US" altLang="en-US" dirty="0">
                <a:sym typeface="Symbol" panose="05050102010706020507" pitchFamily="18" charset="2"/>
              </a:rPr>
              <a:t></a:t>
            </a:r>
            <a:r>
              <a:rPr lang="en-US" altLang="en-US" i="1" dirty="0">
                <a:sym typeface="Symbol" panose="05050102010706020507" pitchFamily="18" charset="2"/>
              </a:rPr>
              <a:t> </a:t>
            </a:r>
            <a:r>
              <a:rPr lang="en-US" altLang="en-US" dirty="0">
                <a:sym typeface="Symbol" panose="05050102010706020507" pitchFamily="18" charset="2"/>
              </a:rPr>
              <a:t>)</a:t>
            </a:r>
            <a:endParaRPr lang="en-US" altLang="en-US" dirty="0"/>
          </a:p>
          <a:p>
            <a:pPr lvl="1">
              <a:lnSpc>
                <a:spcPct val="90000"/>
              </a:lnSpc>
              <a:buFont typeface="Times" panose="02020603050405020304" pitchFamily="18" charset="0"/>
              <a:buChar char="•"/>
            </a:pPr>
            <a:r>
              <a:rPr lang="en-US" altLang="en-US" dirty="0"/>
              <a:t>( </a:t>
            </a:r>
            <a:r>
              <a:rPr lang="en-US" altLang="en-US" i="1" dirty="0"/>
              <a:t>R</a:t>
            </a:r>
            <a:r>
              <a:rPr lang="en-US" altLang="en-US" dirty="0"/>
              <a:t> - ( </a:t>
            </a:r>
            <a:r>
              <a:rPr lang="en-US" altLang="en-US" i="1" dirty="0">
                <a:sym typeface="Symbol" panose="05050102010706020507" pitchFamily="18" charset="2"/>
              </a:rPr>
              <a:t> - </a:t>
            </a:r>
            <a:r>
              <a:rPr lang="en-US" altLang="en-US" dirty="0">
                <a:sym typeface="Symbol" panose="05050102010706020507" pitchFamily="18" charset="2"/>
              </a:rPr>
              <a:t> ) )</a:t>
            </a:r>
            <a:endParaRPr lang="en-US" altLang="en-US" dirty="0"/>
          </a:p>
          <a:p>
            <a:pPr>
              <a:lnSpc>
                <a:spcPct val="90000"/>
              </a:lnSpc>
            </a:pPr>
            <a:r>
              <a:rPr lang="en-US" altLang="en-US" dirty="0"/>
              <a:t>In our example of </a:t>
            </a:r>
            <a:r>
              <a:rPr lang="en-US" altLang="en-US" i="1" dirty="0" err="1"/>
              <a:t>in_dep</a:t>
            </a:r>
            <a:r>
              <a:rPr lang="en-US" altLang="en-US" dirty="0"/>
              <a:t>, </a:t>
            </a:r>
          </a:p>
          <a:p>
            <a:pPr lvl="1">
              <a:lnSpc>
                <a:spcPct val="90000"/>
              </a:lnSpc>
            </a:pPr>
            <a:r>
              <a:rPr lang="en-US" altLang="en-US" dirty="0">
                <a:sym typeface="Symbol" panose="05050102010706020507" pitchFamily="18" charset="2"/>
              </a:rPr>
              <a:t> = </a:t>
            </a:r>
            <a:r>
              <a:rPr lang="en-US" altLang="en-US" i="1" dirty="0" err="1">
                <a:sym typeface="Symbol" panose="05050102010706020507" pitchFamily="18" charset="2"/>
              </a:rPr>
              <a:t>dept_name</a:t>
            </a:r>
            <a:endParaRPr lang="en-US" altLang="en-US" dirty="0">
              <a:sym typeface="Symbol" panose="05050102010706020507" pitchFamily="18" charset="2"/>
            </a:endParaRPr>
          </a:p>
          <a:p>
            <a:pPr lvl="1">
              <a:lnSpc>
                <a:spcPct val="90000"/>
              </a:lnSpc>
            </a:pPr>
            <a:r>
              <a:rPr lang="en-US" altLang="en-US" i="1" dirty="0">
                <a:sym typeface="Symbol" panose="05050102010706020507" pitchFamily="18" charset="2"/>
              </a:rPr>
              <a:t> </a:t>
            </a:r>
            <a:r>
              <a:rPr lang="en-US" altLang="en-US" dirty="0">
                <a:sym typeface="Symbol" panose="05050102010706020507" pitchFamily="18" charset="2"/>
              </a:rPr>
              <a:t>=</a:t>
            </a:r>
            <a:r>
              <a:rPr lang="en-US" altLang="en-US" i="1" dirty="0">
                <a:sym typeface="Symbol" panose="05050102010706020507" pitchFamily="18" charset="2"/>
              </a:rPr>
              <a:t> building, budget</a:t>
            </a:r>
          </a:p>
          <a:p>
            <a:pPr lvl="1">
              <a:lnSpc>
                <a:spcPct val="90000"/>
              </a:lnSpc>
              <a:buFont typeface="Monotype Sorts" pitchFamily="-84" charset="2"/>
              <a:buNone/>
            </a:pPr>
            <a:r>
              <a:rPr lang="en-US" altLang="en-US" dirty="0"/>
              <a:t>and </a:t>
            </a:r>
            <a:r>
              <a:rPr lang="en-US" altLang="en-US" i="1" dirty="0" err="1"/>
              <a:t>in_dep</a:t>
            </a:r>
            <a:r>
              <a:rPr lang="en-US" altLang="en-US" i="1" dirty="0"/>
              <a:t> </a:t>
            </a:r>
            <a:r>
              <a:rPr lang="en-US" altLang="en-US" dirty="0"/>
              <a:t>is replaced by</a:t>
            </a:r>
          </a:p>
          <a:p>
            <a:pPr lvl="1">
              <a:lnSpc>
                <a:spcPct val="90000"/>
              </a:lnSpc>
            </a:pPr>
            <a:r>
              <a:rPr lang="en-US" altLang="en-US" dirty="0"/>
              <a:t> (</a:t>
            </a:r>
            <a:r>
              <a:rPr lang="en-US" altLang="en-US" dirty="0">
                <a:sym typeface="Symbol" panose="05050102010706020507" pitchFamily="18" charset="2"/>
              </a:rPr>
              <a:t></a:t>
            </a:r>
            <a:r>
              <a:rPr lang="en-US" altLang="en-US" dirty="0">
                <a:sym typeface="Greek Symbols"/>
              </a:rPr>
              <a:t> U </a:t>
            </a:r>
            <a:r>
              <a:rPr lang="en-US" altLang="en-US" dirty="0">
                <a:sym typeface="Symbol" panose="05050102010706020507" pitchFamily="18" charset="2"/>
              </a:rPr>
              <a:t></a:t>
            </a:r>
            <a:r>
              <a:rPr lang="en-US" altLang="en-US" i="1" dirty="0">
                <a:sym typeface="Symbol" panose="05050102010706020507" pitchFamily="18" charset="2"/>
              </a:rPr>
              <a:t> </a:t>
            </a:r>
            <a:r>
              <a:rPr lang="en-US" altLang="en-US" dirty="0">
                <a:sym typeface="Symbol" panose="05050102010706020507" pitchFamily="18" charset="2"/>
              </a:rPr>
              <a:t>) = ( </a:t>
            </a:r>
            <a:r>
              <a:rPr lang="en-US" altLang="en-US" i="1" dirty="0" err="1">
                <a:sym typeface="Symbol" panose="05050102010706020507" pitchFamily="18" charset="2"/>
              </a:rPr>
              <a:t>dept_name</a:t>
            </a:r>
            <a:r>
              <a:rPr lang="en-US" altLang="en-US" i="1" dirty="0">
                <a:sym typeface="Symbol" panose="05050102010706020507" pitchFamily="18" charset="2"/>
              </a:rPr>
              <a:t>, building, budget</a:t>
            </a:r>
            <a:r>
              <a:rPr lang="en-US" altLang="en-US" dirty="0">
                <a:sym typeface="Symbol" panose="05050102010706020507" pitchFamily="18" charset="2"/>
              </a:rPr>
              <a:t> )</a:t>
            </a:r>
          </a:p>
          <a:p>
            <a:pPr lvl="1">
              <a:lnSpc>
                <a:spcPct val="90000"/>
              </a:lnSpc>
            </a:pPr>
            <a:r>
              <a:rPr lang="en-US" altLang="en-US" dirty="0"/>
              <a:t>( </a:t>
            </a:r>
            <a:r>
              <a:rPr lang="en-US" altLang="en-US" i="1" dirty="0"/>
              <a:t>R</a:t>
            </a:r>
            <a:r>
              <a:rPr lang="en-US" altLang="en-US" dirty="0"/>
              <a:t> - ( </a:t>
            </a:r>
            <a:r>
              <a:rPr lang="en-US" altLang="en-US" i="1" dirty="0">
                <a:sym typeface="Symbol" panose="05050102010706020507" pitchFamily="18" charset="2"/>
              </a:rPr>
              <a:t> - </a:t>
            </a:r>
            <a:r>
              <a:rPr lang="en-US" altLang="en-US" dirty="0">
                <a:sym typeface="Symbol" panose="05050102010706020507" pitchFamily="18" charset="2"/>
              </a:rPr>
              <a:t> ) ) = ( </a:t>
            </a:r>
            <a:r>
              <a:rPr lang="en-US" altLang="en-US" i="1" dirty="0">
                <a:sym typeface="Symbol" panose="05050102010706020507" pitchFamily="18" charset="2"/>
              </a:rPr>
              <a:t>ID, name, </a:t>
            </a:r>
            <a:r>
              <a:rPr lang="en-US" altLang="en-US" i="1" dirty="0" err="1">
                <a:sym typeface="Symbol" panose="05050102010706020507" pitchFamily="18" charset="2"/>
              </a:rPr>
              <a:t>dept_name</a:t>
            </a:r>
            <a:r>
              <a:rPr lang="en-US" altLang="en-US" i="1" dirty="0">
                <a:sym typeface="Symbol" panose="05050102010706020507" pitchFamily="18" charset="2"/>
              </a:rPr>
              <a:t>, salary</a:t>
            </a:r>
            <a:r>
              <a:rPr lang="en-US" altLang="en-US" dirty="0">
                <a:sym typeface="Symbol" panose="05050102010706020507" pitchFamily="18" charset="2"/>
              </a:rPr>
              <a:t> )</a:t>
            </a:r>
          </a:p>
        </p:txBody>
      </p:sp>
    </p:spTree>
    <p:extLst>
      <p:ext uri="{BB962C8B-B14F-4D97-AF65-F5344CB8AC3E}">
        <p14:creationId xmlns:p14="http://schemas.microsoft.com/office/powerpoint/2010/main" val="34625483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830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8301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68301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68301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68301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68301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68301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683011">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683011">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6830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011" grpId="0" build="p"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4674" name="Rectangle 2"/>
          <p:cNvSpPr>
            <a:spLocks noGrp="1" noChangeArrowheads="1"/>
          </p:cNvSpPr>
          <p:nvPr>
            <p:ph type="title"/>
          </p:nvPr>
        </p:nvSpPr>
        <p:spPr/>
        <p:txBody>
          <a:bodyPr/>
          <a:lstStyle/>
          <a:p>
            <a:pPr>
              <a:defRPr/>
            </a:pPr>
            <a:r>
              <a:rPr lang="en-US" dirty="0">
                <a:ea typeface="ＭＳ Ｐゴシック" pitchFamily="34" charset="-128"/>
              </a:rPr>
              <a:t>Example</a:t>
            </a:r>
          </a:p>
        </p:txBody>
      </p:sp>
      <p:sp>
        <p:nvSpPr>
          <p:cNvPr id="924675" name="Rectangle 3"/>
          <p:cNvSpPr>
            <a:spLocks noGrp="1" noChangeArrowheads="1"/>
          </p:cNvSpPr>
          <p:nvPr>
            <p:ph type="body" idx="1"/>
          </p:nvPr>
        </p:nvSpPr>
        <p:spPr>
          <a:xfrm>
            <a:off x="1719263" y="820342"/>
            <a:ext cx="5705666" cy="3376755"/>
          </a:xfrm>
        </p:spPr>
        <p:txBody>
          <a:bodyPr/>
          <a:lstStyle/>
          <a:p>
            <a:pPr>
              <a:tabLst>
                <a:tab pos="1540669" algn="l"/>
              </a:tabLst>
            </a:pPr>
            <a:r>
              <a:rPr lang="en-US" altLang="en-US" i="1" dirty="0"/>
              <a:t>R = (A, B, C)</a:t>
            </a:r>
            <a:br>
              <a:rPr lang="en-US" altLang="en-US" i="1" dirty="0"/>
            </a:br>
            <a:r>
              <a:rPr lang="en-US" altLang="en-US" i="1" dirty="0"/>
              <a:t>F = {A </a:t>
            </a:r>
            <a:r>
              <a:rPr lang="en-US" altLang="en-US" dirty="0">
                <a:sym typeface="Symbol" panose="05050102010706020507" pitchFamily="18" charset="2"/>
              </a:rPr>
              <a:t></a:t>
            </a:r>
            <a:r>
              <a:rPr lang="en-US" altLang="en-US" dirty="0">
                <a:sym typeface="Monotype Sorts" pitchFamily="-84" charset="2"/>
              </a:rPr>
              <a:t> </a:t>
            </a:r>
            <a:r>
              <a:rPr lang="en-US" altLang="en-US" i="1" dirty="0">
                <a:sym typeface="Monotype Sorts" pitchFamily="-84" charset="2"/>
              </a:rPr>
              <a:t>B, B </a:t>
            </a:r>
            <a:r>
              <a:rPr lang="en-US" altLang="en-US" dirty="0">
                <a:sym typeface="Symbol" panose="05050102010706020507" pitchFamily="18" charset="2"/>
              </a:rPr>
              <a:t></a:t>
            </a:r>
            <a:r>
              <a:rPr lang="en-US" altLang="en-US" dirty="0">
                <a:sym typeface="Monotype Sorts" pitchFamily="-84" charset="2"/>
              </a:rPr>
              <a:t> </a:t>
            </a:r>
            <a:r>
              <a:rPr lang="en-US" altLang="en-US" i="1" dirty="0">
                <a:sym typeface="Monotype Sorts" pitchFamily="-84" charset="2"/>
              </a:rPr>
              <a:t>C)</a:t>
            </a:r>
            <a:endParaRPr lang="en-US" altLang="en-US" dirty="0">
              <a:sym typeface="Monotype Sorts" pitchFamily="-84" charset="2"/>
            </a:endParaRPr>
          </a:p>
          <a:p>
            <a:pPr>
              <a:tabLst>
                <a:tab pos="1540669" algn="l"/>
              </a:tabLst>
            </a:pPr>
            <a:r>
              <a:rPr lang="en-US" altLang="en-US" i="1" dirty="0">
                <a:sym typeface="Monotype Sorts" pitchFamily="-84" charset="2"/>
              </a:rPr>
              <a:t>R</a:t>
            </a:r>
            <a:r>
              <a:rPr lang="en-US" altLang="en-US" baseline="-25000" dirty="0">
                <a:sym typeface="Monotype Sorts" pitchFamily="-84" charset="2"/>
              </a:rPr>
              <a:t>1</a:t>
            </a:r>
            <a:r>
              <a:rPr lang="en-US" altLang="en-US" i="1" dirty="0">
                <a:sym typeface="Monotype Sorts" pitchFamily="-84" charset="2"/>
              </a:rPr>
              <a:t> = (A, B),   R</a:t>
            </a:r>
            <a:r>
              <a:rPr lang="en-US" altLang="en-US" baseline="-25000" dirty="0">
                <a:sym typeface="Monotype Sorts" pitchFamily="-84" charset="2"/>
              </a:rPr>
              <a:t>2</a:t>
            </a:r>
            <a:r>
              <a:rPr lang="en-US" altLang="en-US" i="1" dirty="0">
                <a:sym typeface="Monotype Sorts" pitchFamily="-84" charset="2"/>
              </a:rPr>
              <a:t> = (B, C)</a:t>
            </a:r>
          </a:p>
          <a:p>
            <a:pPr lvl="1">
              <a:tabLst>
                <a:tab pos="1540669" algn="l"/>
              </a:tabLst>
            </a:pPr>
            <a:r>
              <a:rPr lang="en-US" altLang="en-US" dirty="0">
                <a:sym typeface="Monotype Sorts" pitchFamily="-84" charset="2"/>
              </a:rPr>
              <a:t>Lossless-join decomposition:</a:t>
            </a:r>
          </a:p>
          <a:p>
            <a:pPr lvl="1">
              <a:buNone/>
              <a:tabLst>
                <a:tab pos="1540669" algn="l"/>
              </a:tabLst>
            </a:pPr>
            <a:r>
              <a:rPr lang="en-US" altLang="en-US" dirty="0">
                <a:sym typeface="Monotype Sorts" pitchFamily="-84" charset="2"/>
              </a:rPr>
              <a:t>		 </a:t>
            </a:r>
            <a:r>
              <a:rPr lang="en-US" altLang="en-US" i="1" dirty="0">
                <a:sym typeface="Monotype Sorts" pitchFamily="-84" charset="2"/>
              </a:rPr>
              <a:t>R</a:t>
            </a:r>
            <a:r>
              <a:rPr lang="en-US" altLang="en-US" baseline="-25000" dirty="0">
                <a:sym typeface="Monotype Sorts" pitchFamily="-84" charset="2"/>
              </a:rPr>
              <a:t>1  </a:t>
            </a:r>
            <a:r>
              <a:rPr lang="en-US" altLang="en-US" dirty="0">
                <a:sym typeface="Symbol" panose="05050102010706020507" pitchFamily="18" charset="2"/>
              </a:rPr>
              <a:t> </a:t>
            </a:r>
            <a:r>
              <a:rPr lang="en-US" altLang="en-US" i="1" dirty="0">
                <a:sym typeface="Monotype Sorts" pitchFamily="-84" charset="2"/>
              </a:rPr>
              <a:t>R</a:t>
            </a:r>
            <a:r>
              <a:rPr lang="en-US" altLang="en-US" baseline="-25000" dirty="0">
                <a:sym typeface="Monotype Sorts" pitchFamily="-84" charset="2"/>
              </a:rPr>
              <a:t>2</a:t>
            </a:r>
            <a:r>
              <a:rPr lang="en-US" altLang="en-US" i="1" dirty="0">
                <a:sym typeface="Monotype Sorts" pitchFamily="-84" charset="2"/>
              </a:rPr>
              <a:t> = </a:t>
            </a:r>
            <a:r>
              <a:rPr lang="en-US" altLang="en-US" dirty="0">
                <a:sym typeface="Monotype Sorts" pitchFamily="-84" charset="2"/>
              </a:rPr>
              <a:t>{</a:t>
            </a:r>
            <a:r>
              <a:rPr lang="en-US" altLang="en-US" i="1" dirty="0">
                <a:sym typeface="Monotype Sorts" pitchFamily="-84" charset="2"/>
              </a:rPr>
              <a:t>B</a:t>
            </a:r>
            <a:r>
              <a:rPr lang="en-US" altLang="en-US" dirty="0">
                <a:sym typeface="Monotype Sorts" pitchFamily="-84" charset="2"/>
              </a:rPr>
              <a:t>}</a:t>
            </a:r>
            <a:r>
              <a:rPr lang="en-US" altLang="en-US" i="1" dirty="0">
                <a:sym typeface="Monotype Sorts" pitchFamily="-84" charset="2"/>
              </a:rPr>
              <a:t>   </a:t>
            </a:r>
            <a:r>
              <a:rPr lang="en-US" altLang="en-US" dirty="0">
                <a:sym typeface="Monotype Sorts" pitchFamily="-84" charset="2"/>
              </a:rPr>
              <a:t>and </a:t>
            </a:r>
            <a:r>
              <a:rPr lang="en-US" altLang="en-US" i="1" dirty="0">
                <a:sym typeface="Monotype Sorts" pitchFamily="-84" charset="2"/>
              </a:rPr>
              <a:t>B </a:t>
            </a:r>
            <a:r>
              <a:rPr lang="en-US" altLang="en-US" dirty="0">
                <a:sym typeface="Symbol" panose="05050102010706020507" pitchFamily="18" charset="2"/>
              </a:rPr>
              <a:t></a:t>
            </a:r>
            <a:r>
              <a:rPr lang="en-US" altLang="en-US" dirty="0">
                <a:sym typeface="Monotype Sorts" pitchFamily="-84" charset="2"/>
              </a:rPr>
              <a:t> </a:t>
            </a:r>
            <a:r>
              <a:rPr lang="en-US" altLang="en-US" i="1" dirty="0">
                <a:sym typeface="Monotype Sorts" pitchFamily="-84" charset="2"/>
              </a:rPr>
              <a:t>BC</a:t>
            </a:r>
          </a:p>
          <a:p>
            <a:pPr lvl="1">
              <a:tabLst>
                <a:tab pos="1540669" algn="l"/>
              </a:tabLst>
            </a:pPr>
            <a:r>
              <a:rPr lang="en-US" altLang="en-US" dirty="0">
                <a:sym typeface="Monotype Sorts" pitchFamily="-84" charset="2"/>
              </a:rPr>
              <a:t>Dependency preserving</a:t>
            </a:r>
          </a:p>
          <a:p>
            <a:pPr>
              <a:tabLst>
                <a:tab pos="1540669" algn="l"/>
              </a:tabLst>
            </a:pPr>
            <a:r>
              <a:rPr lang="en-US" altLang="en-US" i="1" dirty="0">
                <a:sym typeface="Monotype Sorts" pitchFamily="-84" charset="2"/>
              </a:rPr>
              <a:t>R</a:t>
            </a:r>
            <a:r>
              <a:rPr lang="en-US" altLang="en-US" i="1" baseline="-25000" dirty="0">
                <a:sym typeface="Monotype Sorts" pitchFamily="-84" charset="2"/>
              </a:rPr>
              <a:t>1 </a:t>
            </a:r>
            <a:r>
              <a:rPr lang="en-US" altLang="en-US" i="1" dirty="0">
                <a:sym typeface="Monotype Sorts" pitchFamily="-84" charset="2"/>
              </a:rPr>
              <a:t>= (A, B),   R</a:t>
            </a:r>
            <a:r>
              <a:rPr lang="en-US" altLang="en-US" baseline="-25000" dirty="0">
                <a:sym typeface="Monotype Sorts" pitchFamily="-84" charset="2"/>
              </a:rPr>
              <a:t>2</a:t>
            </a:r>
            <a:r>
              <a:rPr lang="en-US" altLang="en-US" i="1" dirty="0">
                <a:sym typeface="Monotype Sorts" pitchFamily="-84" charset="2"/>
              </a:rPr>
              <a:t> = (A, C)</a:t>
            </a:r>
          </a:p>
          <a:p>
            <a:pPr lvl="1">
              <a:tabLst>
                <a:tab pos="1540669" algn="l"/>
              </a:tabLst>
            </a:pPr>
            <a:r>
              <a:rPr lang="en-US" altLang="en-US" dirty="0">
                <a:sym typeface="Monotype Sorts" pitchFamily="-84" charset="2"/>
              </a:rPr>
              <a:t>Lossless-join decomposition:</a:t>
            </a:r>
          </a:p>
          <a:p>
            <a:pPr lvl="1">
              <a:buNone/>
              <a:tabLst>
                <a:tab pos="1540669" algn="l"/>
              </a:tabLst>
            </a:pPr>
            <a:r>
              <a:rPr lang="en-US" altLang="en-US" dirty="0">
                <a:sym typeface="Monotype Sorts" pitchFamily="-84" charset="2"/>
              </a:rPr>
              <a:t>		 </a:t>
            </a:r>
            <a:r>
              <a:rPr lang="en-US" altLang="en-US" i="1" dirty="0">
                <a:sym typeface="Monotype Sorts" pitchFamily="-84" charset="2"/>
              </a:rPr>
              <a:t>R</a:t>
            </a:r>
            <a:r>
              <a:rPr lang="en-US" altLang="en-US" baseline="-25000" dirty="0">
                <a:sym typeface="Monotype Sorts" pitchFamily="-84" charset="2"/>
              </a:rPr>
              <a:t>1  </a:t>
            </a:r>
            <a:r>
              <a:rPr lang="en-US" altLang="en-US" dirty="0">
                <a:sym typeface="Symbol" panose="05050102010706020507" pitchFamily="18" charset="2"/>
              </a:rPr>
              <a:t> </a:t>
            </a:r>
            <a:r>
              <a:rPr lang="en-US" altLang="en-US" i="1" dirty="0">
                <a:sym typeface="Monotype Sorts" pitchFamily="-84" charset="2"/>
              </a:rPr>
              <a:t>R</a:t>
            </a:r>
            <a:r>
              <a:rPr lang="en-US" altLang="en-US" baseline="-25000" dirty="0">
                <a:sym typeface="Monotype Sorts" pitchFamily="-84" charset="2"/>
              </a:rPr>
              <a:t>2</a:t>
            </a:r>
            <a:r>
              <a:rPr lang="en-US" altLang="en-US" i="1" dirty="0">
                <a:sym typeface="Monotype Sorts" pitchFamily="-84" charset="2"/>
              </a:rPr>
              <a:t> =</a:t>
            </a:r>
            <a:r>
              <a:rPr lang="en-US" altLang="en-US" dirty="0">
                <a:sym typeface="Monotype Sorts" pitchFamily="-84" charset="2"/>
              </a:rPr>
              <a:t> {</a:t>
            </a:r>
            <a:r>
              <a:rPr lang="en-US" altLang="en-US" i="1" dirty="0">
                <a:sym typeface="Monotype Sorts" pitchFamily="-84" charset="2"/>
              </a:rPr>
              <a:t>A</a:t>
            </a:r>
            <a:r>
              <a:rPr lang="en-US" altLang="en-US" dirty="0">
                <a:sym typeface="Monotype Sorts" pitchFamily="-84" charset="2"/>
              </a:rPr>
              <a:t>}</a:t>
            </a:r>
            <a:r>
              <a:rPr lang="en-US" altLang="en-US" i="1" dirty="0">
                <a:sym typeface="Monotype Sorts" pitchFamily="-84" charset="2"/>
              </a:rPr>
              <a:t> </a:t>
            </a:r>
            <a:r>
              <a:rPr lang="en-US" altLang="en-US" dirty="0">
                <a:sym typeface="Monotype Sorts" pitchFamily="-84" charset="2"/>
              </a:rPr>
              <a:t>and </a:t>
            </a:r>
            <a:r>
              <a:rPr lang="en-US" altLang="en-US" i="1" dirty="0">
                <a:sym typeface="Monotype Sorts" pitchFamily="-84" charset="2"/>
              </a:rPr>
              <a:t>A </a:t>
            </a:r>
            <a:r>
              <a:rPr lang="en-US" altLang="en-US" dirty="0">
                <a:sym typeface="Symbol" panose="05050102010706020507" pitchFamily="18" charset="2"/>
              </a:rPr>
              <a:t></a:t>
            </a:r>
            <a:r>
              <a:rPr lang="en-US" altLang="en-US" dirty="0">
                <a:sym typeface="Monotype Sorts" pitchFamily="-84" charset="2"/>
              </a:rPr>
              <a:t> A</a:t>
            </a:r>
            <a:r>
              <a:rPr lang="en-US" altLang="en-US" i="1" dirty="0">
                <a:sym typeface="Monotype Sorts" pitchFamily="-84" charset="2"/>
              </a:rPr>
              <a:t>B</a:t>
            </a:r>
          </a:p>
          <a:p>
            <a:pPr lvl="1">
              <a:tabLst>
                <a:tab pos="1540669" algn="l"/>
              </a:tabLst>
            </a:pPr>
            <a:r>
              <a:rPr lang="en-US" altLang="en-US" dirty="0">
                <a:sym typeface="Monotype Sorts" pitchFamily="-84" charset="2"/>
              </a:rPr>
              <a:t>Not dependency preserving </a:t>
            </a:r>
            <a:br>
              <a:rPr lang="en-US" altLang="en-US" dirty="0">
                <a:sym typeface="Monotype Sorts" pitchFamily="-84" charset="2"/>
              </a:rPr>
            </a:br>
            <a:r>
              <a:rPr lang="en-US" altLang="en-US" dirty="0">
                <a:sym typeface="Monotype Sorts" pitchFamily="-84" charset="2"/>
              </a:rPr>
              <a:t>(cannot check </a:t>
            </a:r>
            <a:r>
              <a:rPr lang="en-US" altLang="en-US" i="1" dirty="0">
                <a:sym typeface="Monotype Sorts" pitchFamily="-84" charset="2"/>
              </a:rPr>
              <a:t>B </a:t>
            </a:r>
            <a:r>
              <a:rPr lang="en-US" altLang="en-US" dirty="0">
                <a:sym typeface="Symbol" panose="05050102010706020507" pitchFamily="18" charset="2"/>
              </a:rPr>
              <a:t></a:t>
            </a:r>
            <a:r>
              <a:rPr lang="en-US" altLang="en-US" dirty="0">
                <a:sym typeface="Monotype Sorts" pitchFamily="-84" charset="2"/>
              </a:rPr>
              <a:t> </a:t>
            </a:r>
            <a:r>
              <a:rPr lang="en-US" altLang="en-US" i="1" dirty="0">
                <a:sym typeface="Monotype Sorts" pitchFamily="-84" charset="2"/>
              </a:rPr>
              <a:t>C </a:t>
            </a:r>
            <a:r>
              <a:rPr lang="en-US" altLang="en-US" dirty="0">
                <a:sym typeface="Monotype Sorts" pitchFamily="-84" charset="2"/>
              </a:rPr>
              <a:t>without computing </a:t>
            </a:r>
            <a:r>
              <a:rPr lang="en-US" altLang="en-US" i="1" dirty="0">
                <a:sym typeface="Monotype Sorts" pitchFamily="-84" charset="2"/>
              </a:rPr>
              <a:t>R</a:t>
            </a:r>
            <a:r>
              <a:rPr lang="en-US" altLang="en-US" i="1" baseline="-25000" dirty="0">
                <a:sym typeface="Monotype Sorts" pitchFamily="-84" charset="2"/>
              </a:rPr>
              <a:t>1 </a:t>
            </a:r>
            <a:r>
              <a:rPr lang="en-US" altLang="en-US" dirty="0">
                <a:sym typeface="Monotype Sorts" pitchFamily="-84" charset="2"/>
              </a:rPr>
              <a:t>    </a:t>
            </a:r>
            <a:r>
              <a:rPr lang="en-US" altLang="en-US" i="1" dirty="0">
                <a:sym typeface="Monotype Sorts" pitchFamily="-84" charset="2"/>
              </a:rPr>
              <a:t>R</a:t>
            </a:r>
            <a:r>
              <a:rPr lang="en-US" altLang="en-US" baseline="-25000" dirty="0">
                <a:sym typeface="Monotype Sorts" pitchFamily="-84" charset="2"/>
              </a:rPr>
              <a:t>2</a:t>
            </a:r>
            <a:r>
              <a:rPr lang="en-US" altLang="en-US" dirty="0">
                <a:sym typeface="Monotype Sorts" pitchFamily="-84" charset="2"/>
              </a:rPr>
              <a:t>)</a:t>
            </a:r>
          </a:p>
        </p:txBody>
      </p:sp>
      <p:pic>
        <p:nvPicPr>
          <p:cNvPr id="307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8367" y="3356191"/>
            <a:ext cx="176213" cy="17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52753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2467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92467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924675">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924675">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92467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92467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92467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92467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4675" grpId="0" build="p"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ea typeface="ＭＳ Ｐゴシック" pitchFamily="34" charset="-128"/>
              </a:rPr>
              <a:t>BCNF and Dependency Preservation</a:t>
            </a:r>
          </a:p>
        </p:txBody>
      </p:sp>
      <p:sp>
        <p:nvSpPr>
          <p:cNvPr id="24579" name="Rectangle 3"/>
          <p:cNvSpPr>
            <a:spLocks noGrp="1" noChangeArrowheads="1"/>
          </p:cNvSpPr>
          <p:nvPr>
            <p:ph type="body" idx="1"/>
          </p:nvPr>
        </p:nvSpPr>
        <p:spPr>
          <a:xfrm>
            <a:off x="1719263" y="820341"/>
            <a:ext cx="5709128" cy="3806250"/>
          </a:xfrm>
        </p:spPr>
        <p:txBody>
          <a:bodyPr/>
          <a:lstStyle/>
          <a:p>
            <a:pPr>
              <a:defRPr/>
            </a:pPr>
            <a:r>
              <a:rPr lang="en-US" altLang="en-US" dirty="0">
                <a:ea typeface="ＭＳ Ｐゴシック" pitchFamily="34" charset="-128"/>
              </a:rPr>
              <a:t>It is not always possible to achieve both BCNF and dependency preservation </a:t>
            </a:r>
            <a:endParaRPr lang="en-US" altLang="en-US" dirty="0"/>
          </a:p>
          <a:p>
            <a:pPr>
              <a:defRPr/>
            </a:pPr>
            <a:r>
              <a:rPr lang="en-US" altLang="en-US" dirty="0"/>
              <a:t>Consider a schema:</a:t>
            </a:r>
          </a:p>
          <a:p>
            <a:pPr>
              <a:buFont typeface="Monotype Sorts" pitchFamily="-84" charset="2"/>
              <a:buNone/>
              <a:defRPr/>
            </a:pPr>
            <a:r>
              <a:rPr lang="en-US" altLang="en-US" dirty="0"/>
              <a:t>         </a:t>
            </a:r>
            <a:r>
              <a:rPr lang="en-US" altLang="en-US" i="1" dirty="0" err="1"/>
              <a:t>dept_advisor</a:t>
            </a:r>
            <a:r>
              <a:rPr lang="en-US" altLang="en-US" i="1" dirty="0"/>
              <a:t>(</a:t>
            </a:r>
            <a:r>
              <a:rPr lang="en-US" altLang="en-US" i="1" dirty="0" err="1"/>
              <a:t>s_ID</a:t>
            </a:r>
            <a:r>
              <a:rPr lang="en-US" altLang="en-US" i="1" dirty="0"/>
              <a:t>, </a:t>
            </a:r>
            <a:r>
              <a:rPr lang="en-US" altLang="en-US" i="1" dirty="0" err="1"/>
              <a:t>i_ID</a:t>
            </a:r>
            <a:r>
              <a:rPr lang="en-US" altLang="en-US" i="1" dirty="0"/>
              <a:t>, </a:t>
            </a:r>
            <a:r>
              <a:rPr lang="en-US" altLang="en-US" i="1" dirty="0" err="1"/>
              <a:t>department_name</a:t>
            </a:r>
            <a:r>
              <a:rPr lang="en-US" altLang="en-US" dirty="0"/>
              <a:t>)</a:t>
            </a:r>
          </a:p>
          <a:p>
            <a:pPr>
              <a:defRPr/>
            </a:pPr>
            <a:r>
              <a:rPr lang="en-US" altLang="en-US" dirty="0"/>
              <a:t>With function dependencies:</a:t>
            </a:r>
          </a:p>
          <a:p>
            <a:pPr>
              <a:buFont typeface="Monotype Sorts" pitchFamily="-84" charset="2"/>
              <a:buNone/>
              <a:defRPr/>
            </a:pPr>
            <a:r>
              <a:rPr lang="en-US" altLang="en-US" dirty="0"/>
              <a:t>             </a:t>
            </a:r>
            <a:r>
              <a:rPr lang="en-US" altLang="en-US" i="1" dirty="0"/>
              <a:t>i_ID</a:t>
            </a:r>
            <a:r>
              <a:rPr lang="en-US" altLang="en-US" dirty="0"/>
              <a:t> </a:t>
            </a:r>
            <a:r>
              <a:rPr lang="en-US" altLang="en-US" dirty="0">
                <a:sym typeface="Symbol" pitchFamily="18" charset="2"/>
              </a:rPr>
              <a:t> </a:t>
            </a:r>
            <a:r>
              <a:rPr lang="en-US" altLang="en-US" i="1" dirty="0">
                <a:sym typeface="Symbol" pitchFamily="18" charset="2"/>
              </a:rPr>
              <a:t>dept_name</a:t>
            </a:r>
          </a:p>
          <a:p>
            <a:pPr>
              <a:buFont typeface="Monotype Sorts" pitchFamily="-84" charset="2"/>
              <a:buNone/>
              <a:defRPr/>
            </a:pPr>
            <a:r>
              <a:rPr lang="en-US" altLang="en-US" dirty="0"/>
              <a:t>             </a:t>
            </a:r>
            <a:r>
              <a:rPr lang="en-US" altLang="en-US" i="1" dirty="0"/>
              <a:t>s_ID, </a:t>
            </a:r>
            <a:r>
              <a:rPr lang="en-US" altLang="en-US" i="1" dirty="0">
                <a:sym typeface="Symbol" pitchFamily="18" charset="2"/>
              </a:rPr>
              <a:t>dept_name</a:t>
            </a:r>
            <a:r>
              <a:rPr lang="en-US" altLang="en-US" i="1" dirty="0"/>
              <a:t> </a:t>
            </a:r>
            <a:r>
              <a:rPr lang="en-US" altLang="en-US" dirty="0">
                <a:sym typeface="Symbol" pitchFamily="18" charset="2"/>
              </a:rPr>
              <a:t> </a:t>
            </a:r>
            <a:r>
              <a:rPr lang="en-US" altLang="en-US" i="1" dirty="0">
                <a:sym typeface="Symbol" pitchFamily="18" charset="2"/>
              </a:rPr>
              <a:t>i_ID</a:t>
            </a:r>
          </a:p>
          <a:p>
            <a:pPr>
              <a:defRPr/>
            </a:pPr>
            <a:r>
              <a:rPr lang="en-US" altLang="en-US" i="1" dirty="0"/>
              <a:t>dept_advisor </a:t>
            </a:r>
            <a:r>
              <a:rPr lang="en-US" altLang="en-US" dirty="0"/>
              <a:t>is not in BCNF </a:t>
            </a:r>
          </a:p>
          <a:p>
            <a:pPr lvl="1">
              <a:defRPr/>
            </a:pPr>
            <a:r>
              <a:rPr lang="en-US" altLang="en-US" dirty="0"/>
              <a:t> </a:t>
            </a:r>
            <a:r>
              <a:rPr lang="en-US" altLang="en-US" i="1" dirty="0"/>
              <a:t>i_ID</a:t>
            </a:r>
            <a:r>
              <a:rPr lang="en-US" altLang="en-US" dirty="0"/>
              <a:t>  is not a superkey.</a:t>
            </a:r>
          </a:p>
          <a:p>
            <a:pPr>
              <a:defRPr/>
            </a:pPr>
            <a:r>
              <a:rPr lang="en-US" altLang="en-US" dirty="0">
                <a:sym typeface="Symbol" pitchFamily="18" charset="2"/>
              </a:rPr>
              <a:t>Any decomposition  of </a:t>
            </a:r>
            <a:r>
              <a:rPr lang="en-US" altLang="en-US" i="1" dirty="0"/>
              <a:t>dept_advisor </a:t>
            </a:r>
            <a:r>
              <a:rPr lang="en-US" altLang="en-US" dirty="0">
                <a:sym typeface="Symbol" pitchFamily="18" charset="2"/>
              </a:rPr>
              <a:t>will not include all the attributes in</a:t>
            </a:r>
          </a:p>
          <a:p>
            <a:pPr>
              <a:buFont typeface="Monotype Sorts" pitchFamily="-84" charset="2"/>
              <a:buNone/>
              <a:defRPr/>
            </a:pPr>
            <a:r>
              <a:rPr lang="en-US" altLang="en-US" dirty="0">
                <a:sym typeface="Symbol" pitchFamily="18" charset="2"/>
              </a:rPr>
              <a:t>            </a:t>
            </a:r>
            <a:r>
              <a:rPr lang="en-US" altLang="en-US" i="1" dirty="0"/>
              <a:t>s_ID, </a:t>
            </a:r>
            <a:r>
              <a:rPr lang="en-US" altLang="en-US" i="1" dirty="0">
                <a:sym typeface="Symbol" pitchFamily="18" charset="2"/>
              </a:rPr>
              <a:t>dept_name</a:t>
            </a:r>
            <a:r>
              <a:rPr lang="en-US" altLang="en-US" i="1" dirty="0"/>
              <a:t> </a:t>
            </a:r>
            <a:r>
              <a:rPr lang="en-US" altLang="en-US" i="1" dirty="0">
                <a:sym typeface="Symbol" pitchFamily="18" charset="2"/>
              </a:rPr>
              <a:t> i_ID</a:t>
            </a:r>
          </a:p>
          <a:p>
            <a:pPr>
              <a:defRPr/>
            </a:pPr>
            <a:r>
              <a:rPr lang="en-US" altLang="en-US" dirty="0">
                <a:sym typeface="Symbol" pitchFamily="18" charset="2"/>
              </a:rPr>
              <a:t>Thus, the composition is  NOT be</a:t>
            </a:r>
            <a:r>
              <a:rPr lang="en-US" altLang="en-US" b="1" dirty="0">
                <a:solidFill>
                  <a:schemeClr val="bg1">
                    <a:lumMod val="25000"/>
                  </a:schemeClr>
                </a:solidFill>
              </a:rPr>
              <a:t> </a:t>
            </a:r>
            <a:r>
              <a:rPr lang="en-US" altLang="en-US" dirty="0">
                <a:sym typeface="Symbol" pitchFamily="18" charset="2"/>
              </a:rPr>
              <a:t>dependency preserving</a:t>
            </a:r>
            <a:endParaRPr lang="en-US" altLang="en-US" dirty="0">
              <a:ea typeface="ＭＳ Ｐゴシック" pitchFamily="34" charset="-128"/>
            </a:endParaRPr>
          </a:p>
        </p:txBody>
      </p:sp>
    </p:spTree>
    <p:extLst>
      <p:ext uri="{BB962C8B-B14F-4D97-AF65-F5344CB8AC3E}">
        <p14:creationId xmlns:p14="http://schemas.microsoft.com/office/powerpoint/2010/main" val="26903671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ea typeface="ＭＳ Ｐゴシック" pitchFamily="34" charset="-128"/>
              </a:rPr>
              <a:t>Third Normal Form</a:t>
            </a:r>
          </a:p>
        </p:txBody>
      </p:sp>
      <p:sp>
        <p:nvSpPr>
          <p:cNvPr id="32771" name="Rectangle 3"/>
          <p:cNvSpPr>
            <a:spLocks noGrp="1" noChangeArrowheads="1"/>
          </p:cNvSpPr>
          <p:nvPr>
            <p:ph type="body" idx="1"/>
          </p:nvPr>
        </p:nvSpPr>
        <p:spPr>
          <a:xfrm>
            <a:off x="1719263" y="820342"/>
            <a:ext cx="5715786" cy="3677840"/>
          </a:xfrm>
        </p:spPr>
        <p:txBody>
          <a:bodyPr/>
          <a:lstStyle/>
          <a:p>
            <a:pPr>
              <a:tabLst>
                <a:tab pos="2053829" algn="l"/>
              </a:tabLst>
            </a:pPr>
            <a:r>
              <a:rPr lang="en-US" altLang="en-US" dirty="0"/>
              <a:t>A relation schema </a:t>
            </a:r>
            <a:r>
              <a:rPr lang="en-US" altLang="en-US" i="1" dirty="0"/>
              <a:t>R</a:t>
            </a:r>
            <a:r>
              <a:rPr lang="en-US" altLang="en-US" dirty="0"/>
              <a:t> is in </a:t>
            </a:r>
            <a:r>
              <a:rPr lang="en-US" altLang="en-US" b="1" dirty="0">
                <a:solidFill>
                  <a:srgbClr val="002060"/>
                </a:solidFill>
              </a:rPr>
              <a:t>third normal form (3NF)</a:t>
            </a:r>
            <a:r>
              <a:rPr lang="en-US" altLang="en-US" dirty="0">
                <a:solidFill>
                  <a:srgbClr val="002060"/>
                </a:solidFill>
              </a:rPr>
              <a:t> </a:t>
            </a:r>
            <a:r>
              <a:rPr lang="en-US" altLang="en-US" dirty="0"/>
              <a:t>if for all:</a:t>
            </a:r>
          </a:p>
          <a:p>
            <a:pPr>
              <a:buNone/>
              <a:tabLst>
                <a:tab pos="2053829" algn="l"/>
              </a:tabLst>
            </a:pPr>
            <a:r>
              <a:rPr lang="en-US" altLang="en-US" dirty="0"/>
              <a:t>		</a:t>
            </a:r>
            <a:r>
              <a:rPr lang="en-US" altLang="en-US" dirty="0">
                <a:sym typeface="Symbol" panose="05050102010706020507" pitchFamily="18" charset="2"/>
              </a:rPr>
              <a:t></a:t>
            </a:r>
            <a:r>
              <a:rPr lang="en-US" altLang="en-US" dirty="0">
                <a:sym typeface="Greek Symbols"/>
              </a:rPr>
              <a:t> </a:t>
            </a:r>
            <a:r>
              <a:rPr lang="en-US" altLang="en-US" dirty="0">
                <a:sym typeface="Symbol" panose="05050102010706020507" pitchFamily="18" charset="2"/>
              </a:rPr>
              <a:t></a:t>
            </a:r>
            <a:r>
              <a:rPr lang="en-US" altLang="en-US" dirty="0">
                <a:sym typeface="Monotype Sorts" pitchFamily="-84" charset="2"/>
              </a:rPr>
              <a:t> </a:t>
            </a:r>
            <a:r>
              <a:rPr lang="en-US" altLang="en-US" i="1" dirty="0">
                <a:sym typeface="Symbol" panose="05050102010706020507" pitchFamily="18" charset="2"/>
              </a:rPr>
              <a:t></a:t>
            </a:r>
            <a:r>
              <a:rPr lang="en-US" altLang="en-US" dirty="0">
                <a:sym typeface="Monotype Sorts" pitchFamily="-84" charset="2"/>
              </a:rPr>
              <a:t> in </a:t>
            </a:r>
            <a:r>
              <a:rPr lang="en-US" altLang="en-US" i="1" dirty="0">
                <a:sym typeface="Monotype Sorts" pitchFamily="-84" charset="2"/>
              </a:rPr>
              <a:t>F</a:t>
            </a:r>
            <a:r>
              <a:rPr lang="en-US" altLang="en-US" baseline="30000" dirty="0">
                <a:sym typeface="Monotype Sorts" pitchFamily="-84" charset="2"/>
              </a:rPr>
              <a:t>+</a:t>
            </a:r>
          </a:p>
          <a:p>
            <a:pPr>
              <a:buNone/>
              <a:tabLst>
                <a:tab pos="2053829" algn="l"/>
              </a:tabLst>
            </a:pPr>
            <a:r>
              <a:rPr lang="en-US" altLang="en-US" sz="600" dirty="0">
                <a:sym typeface="Monotype Sorts" pitchFamily="-84" charset="2"/>
              </a:rPr>
              <a:t> </a:t>
            </a:r>
            <a:br>
              <a:rPr lang="en-US" altLang="en-US" dirty="0">
                <a:sym typeface="Monotype Sorts" pitchFamily="-84" charset="2"/>
              </a:rPr>
            </a:br>
            <a:r>
              <a:rPr lang="en-US" altLang="en-US" dirty="0">
                <a:sym typeface="Monotype Sorts" pitchFamily="-84" charset="2"/>
              </a:rPr>
              <a:t>at least one of the following holds:</a:t>
            </a:r>
          </a:p>
          <a:p>
            <a:pPr lvl="1">
              <a:tabLst>
                <a:tab pos="2053829" algn="l"/>
              </a:tabLst>
            </a:pPr>
            <a:r>
              <a:rPr lang="en-US" altLang="en-US" dirty="0">
                <a:sym typeface="Symbol" panose="05050102010706020507" pitchFamily="18" charset="2"/>
              </a:rPr>
              <a:t></a:t>
            </a:r>
            <a:r>
              <a:rPr lang="en-US" altLang="en-US" dirty="0">
                <a:sym typeface="Greek Symbols"/>
              </a:rPr>
              <a:t> </a:t>
            </a:r>
            <a:r>
              <a:rPr lang="en-US" altLang="en-US" dirty="0">
                <a:sym typeface="Symbol" panose="05050102010706020507" pitchFamily="18" charset="2"/>
              </a:rPr>
              <a:t></a:t>
            </a:r>
            <a:r>
              <a:rPr lang="en-US" altLang="en-US" dirty="0">
                <a:sym typeface="Monotype Sorts" pitchFamily="-84" charset="2"/>
              </a:rPr>
              <a:t> </a:t>
            </a:r>
            <a:r>
              <a:rPr lang="en-US" altLang="en-US" i="1" dirty="0">
                <a:sym typeface="Symbol" panose="05050102010706020507" pitchFamily="18" charset="2"/>
              </a:rPr>
              <a:t></a:t>
            </a:r>
            <a:r>
              <a:rPr lang="en-US" altLang="en-US" i="1" dirty="0">
                <a:sym typeface="Greek Symbols"/>
              </a:rPr>
              <a:t> </a:t>
            </a:r>
            <a:r>
              <a:rPr lang="en-US" altLang="en-US" dirty="0">
                <a:sym typeface="Greek Symbols"/>
              </a:rPr>
              <a:t>is trivial (i.e., </a:t>
            </a:r>
            <a:r>
              <a:rPr lang="en-US" altLang="en-US" i="1" dirty="0">
                <a:sym typeface="Symbol" panose="05050102010706020507" pitchFamily="18" charset="2"/>
              </a:rPr>
              <a:t></a:t>
            </a:r>
            <a:r>
              <a:rPr lang="en-US" altLang="en-US" i="1" dirty="0">
                <a:sym typeface="Greek Symbols"/>
              </a:rPr>
              <a:t> </a:t>
            </a:r>
            <a:r>
              <a:rPr lang="en-US" altLang="en-US" dirty="0">
                <a:sym typeface="Symbol" panose="05050102010706020507" pitchFamily="18" charset="2"/>
              </a:rPr>
              <a:t> </a:t>
            </a:r>
            <a:r>
              <a:rPr lang="en-US" altLang="en-US" dirty="0">
                <a:sym typeface="Greek Symbols"/>
              </a:rPr>
              <a:t>)</a:t>
            </a:r>
          </a:p>
          <a:p>
            <a:pPr lvl="1">
              <a:tabLst>
                <a:tab pos="2053829" algn="l"/>
              </a:tabLst>
            </a:pPr>
            <a:r>
              <a:rPr lang="en-US" altLang="en-US" dirty="0">
                <a:sym typeface="Symbol" panose="05050102010706020507" pitchFamily="18" charset="2"/>
              </a:rPr>
              <a:t></a:t>
            </a:r>
            <a:r>
              <a:rPr lang="en-US" altLang="en-US" dirty="0">
                <a:sym typeface="Greek Symbols"/>
              </a:rPr>
              <a:t> is a </a:t>
            </a:r>
            <a:r>
              <a:rPr lang="en-US" altLang="en-US" dirty="0" err="1">
                <a:sym typeface="Greek Symbols"/>
              </a:rPr>
              <a:t>superkey</a:t>
            </a:r>
            <a:r>
              <a:rPr lang="en-US" altLang="en-US" dirty="0">
                <a:sym typeface="Greek Symbols"/>
              </a:rPr>
              <a:t> for </a:t>
            </a:r>
            <a:r>
              <a:rPr lang="en-US" altLang="en-US" i="1" dirty="0">
                <a:sym typeface="Greek Symbols"/>
              </a:rPr>
              <a:t>R</a:t>
            </a:r>
            <a:endParaRPr lang="en-US" altLang="en-US" dirty="0">
              <a:sym typeface="Greek Symbols"/>
            </a:endParaRPr>
          </a:p>
          <a:p>
            <a:pPr lvl="1">
              <a:tabLst>
                <a:tab pos="2053829" algn="l"/>
              </a:tabLst>
            </a:pPr>
            <a:r>
              <a:rPr lang="en-US" altLang="en-US" dirty="0">
                <a:sym typeface="Greek Symbols"/>
              </a:rPr>
              <a:t>Each attribute </a:t>
            </a:r>
            <a:r>
              <a:rPr lang="en-US" altLang="en-US" i="1" dirty="0">
                <a:sym typeface="Greek Symbols"/>
              </a:rPr>
              <a:t>A</a:t>
            </a:r>
            <a:r>
              <a:rPr lang="en-US" altLang="en-US" dirty="0">
                <a:sym typeface="Greek Symbols"/>
              </a:rPr>
              <a:t> in </a:t>
            </a:r>
            <a:r>
              <a:rPr lang="en-US" altLang="en-US" i="1" dirty="0">
                <a:sym typeface="Symbol" panose="05050102010706020507" pitchFamily="18" charset="2"/>
              </a:rPr>
              <a:t></a:t>
            </a:r>
            <a:r>
              <a:rPr lang="en-US" altLang="en-US" dirty="0">
                <a:sym typeface="Greek Symbols"/>
              </a:rPr>
              <a:t> – </a:t>
            </a:r>
            <a:r>
              <a:rPr lang="en-US" altLang="en-US" dirty="0">
                <a:sym typeface="Symbol" panose="05050102010706020507" pitchFamily="18" charset="2"/>
              </a:rPr>
              <a:t></a:t>
            </a:r>
            <a:r>
              <a:rPr lang="en-US" altLang="en-US" dirty="0">
                <a:sym typeface="Greek Symbols"/>
              </a:rPr>
              <a:t> is contained in a candidate key for </a:t>
            </a:r>
            <a:r>
              <a:rPr lang="en-US" altLang="en-US" i="1" dirty="0">
                <a:sym typeface="Greek Symbols"/>
              </a:rPr>
              <a:t>R.</a:t>
            </a:r>
          </a:p>
          <a:p>
            <a:pPr lvl="1">
              <a:buNone/>
              <a:tabLst>
                <a:tab pos="2053829" algn="l"/>
              </a:tabLst>
            </a:pPr>
            <a:r>
              <a:rPr lang="en-US" altLang="en-US" i="1" dirty="0">
                <a:sym typeface="Greek Symbols"/>
              </a:rPr>
              <a:t>   </a:t>
            </a:r>
            <a:r>
              <a:rPr lang="en-US" altLang="en-US" dirty="0">
                <a:sym typeface="Greek Symbols"/>
              </a:rPr>
              <a:t>(</a:t>
            </a:r>
            <a:r>
              <a:rPr lang="en-US" altLang="en-US" b="1" dirty="0">
                <a:sym typeface="Greek Symbols"/>
              </a:rPr>
              <a:t>NOTE</a:t>
            </a:r>
            <a:r>
              <a:rPr lang="en-US" altLang="en-US" i="1" dirty="0">
                <a:sym typeface="Greek Symbols"/>
              </a:rPr>
              <a:t>: </a:t>
            </a:r>
            <a:r>
              <a:rPr lang="en-US" altLang="en-US" dirty="0">
                <a:sym typeface="Greek Symbols"/>
              </a:rPr>
              <a:t>each attribute may be in a different candidate key)</a:t>
            </a:r>
            <a:endParaRPr lang="en-US" altLang="en-US" i="1" dirty="0">
              <a:sym typeface="Greek Symbols"/>
            </a:endParaRPr>
          </a:p>
          <a:p>
            <a:pPr>
              <a:tabLst>
                <a:tab pos="2053829" algn="l"/>
              </a:tabLst>
            </a:pPr>
            <a:r>
              <a:rPr lang="en-US" altLang="en-US" dirty="0">
                <a:sym typeface="Greek Symbols"/>
              </a:rPr>
              <a:t>If a relation is in BCNF it is in 3NF (since in BCNF one of the first two conditions above must hold).</a:t>
            </a:r>
          </a:p>
          <a:p>
            <a:pPr>
              <a:tabLst>
                <a:tab pos="2053829" algn="l"/>
              </a:tabLst>
            </a:pPr>
            <a:r>
              <a:rPr lang="en-US" altLang="en-US" dirty="0"/>
              <a:t>Third condition is a minimal relaxation of BCNF to ensure dependency preservation (will see why later).</a:t>
            </a:r>
          </a:p>
          <a:p>
            <a:pPr>
              <a:tabLst>
                <a:tab pos="2053829" algn="l"/>
              </a:tabLst>
            </a:pPr>
            <a:endParaRPr lang="en-US" altLang="en-US" sz="1500" dirty="0">
              <a:sym typeface="Greek Symbols"/>
            </a:endParaRPr>
          </a:p>
        </p:txBody>
      </p:sp>
    </p:spTree>
    <p:extLst>
      <p:ext uri="{BB962C8B-B14F-4D97-AF65-F5344CB8AC3E}">
        <p14:creationId xmlns:p14="http://schemas.microsoft.com/office/powerpoint/2010/main" val="29569665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6" name="Rectangle 2"/>
          <p:cNvSpPr>
            <a:spLocks noGrp="1" noChangeArrowheads="1"/>
          </p:cNvSpPr>
          <p:nvPr>
            <p:ph type="title"/>
          </p:nvPr>
        </p:nvSpPr>
        <p:spPr>
          <a:xfrm>
            <a:off x="1675210" y="73819"/>
            <a:ext cx="6011465" cy="469106"/>
          </a:xfrm>
        </p:spPr>
        <p:txBody>
          <a:bodyPr/>
          <a:lstStyle/>
          <a:p>
            <a:pPr>
              <a:defRPr/>
            </a:pPr>
            <a:r>
              <a:rPr lang="en-US" dirty="0">
                <a:ea typeface="ＭＳ Ｐゴシック" pitchFamily="34" charset="-128"/>
              </a:rPr>
              <a:t>3NF Example</a:t>
            </a:r>
            <a:endParaRPr lang="en-US" altLang="en-US" dirty="0">
              <a:effectLst>
                <a:outerShdw blurRad="38100" dist="38100" dir="2700000" algn="tl">
                  <a:srgbClr val="C0C0C0"/>
                </a:outerShdw>
              </a:effectLst>
              <a:ea typeface="ＭＳ Ｐゴシック" pitchFamily="34" charset="-128"/>
            </a:endParaRPr>
          </a:p>
        </p:txBody>
      </p:sp>
      <p:sp>
        <p:nvSpPr>
          <p:cNvPr id="33795" name="Rectangle 3"/>
          <p:cNvSpPr>
            <a:spLocks noGrp="1" noChangeArrowheads="1"/>
          </p:cNvSpPr>
          <p:nvPr>
            <p:ph type="body" idx="1"/>
          </p:nvPr>
        </p:nvSpPr>
        <p:spPr>
          <a:xfrm>
            <a:off x="1715215" y="820341"/>
            <a:ext cx="6011465" cy="3367611"/>
          </a:xfrm>
        </p:spPr>
        <p:txBody>
          <a:bodyPr/>
          <a:lstStyle/>
          <a:p>
            <a:r>
              <a:rPr lang="en-US" altLang="en-US" dirty="0"/>
              <a:t>Consider a schema:</a:t>
            </a:r>
          </a:p>
          <a:p>
            <a:pPr>
              <a:buFont typeface="Monotype Sorts" pitchFamily="-84" charset="2"/>
              <a:buNone/>
            </a:pPr>
            <a:r>
              <a:rPr lang="en-US" altLang="en-US" dirty="0"/>
              <a:t>         </a:t>
            </a:r>
            <a:r>
              <a:rPr lang="en-US" altLang="en-US" i="1" dirty="0" err="1"/>
              <a:t>dept_advisor</a:t>
            </a:r>
            <a:r>
              <a:rPr lang="en-US" altLang="en-US" i="1" dirty="0"/>
              <a:t>(</a:t>
            </a:r>
            <a:r>
              <a:rPr lang="en-US" altLang="en-US" i="1" dirty="0" err="1"/>
              <a:t>s_ID</a:t>
            </a:r>
            <a:r>
              <a:rPr lang="en-US" altLang="en-US" i="1" dirty="0"/>
              <a:t>, </a:t>
            </a:r>
            <a:r>
              <a:rPr lang="en-US" altLang="en-US" i="1" dirty="0" err="1"/>
              <a:t>i_ID</a:t>
            </a:r>
            <a:r>
              <a:rPr lang="en-US" altLang="en-US" i="1" dirty="0"/>
              <a:t>, </a:t>
            </a:r>
            <a:r>
              <a:rPr lang="en-US" altLang="en-US" i="1" dirty="0" err="1"/>
              <a:t>dept_name</a:t>
            </a:r>
            <a:r>
              <a:rPr lang="en-US" altLang="en-US" dirty="0"/>
              <a:t>)</a:t>
            </a:r>
          </a:p>
          <a:p>
            <a:r>
              <a:rPr lang="en-US" altLang="en-US" dirty="0"/>
              <a:t>With function dependencies:</a:t>
            </a:r>
          </a:p>
          <a:p>
            <a:pPr>
              <a:buFont typeface="Monotype Sorts" pitchFamily="-84" charset="2"/>
              <a:buNone/>
            </a:pPr>
            <a:r>
              <a:rPr lang="en-US" altLang="en-US" dirty="0"/>
              <a:t>             </a:t>
            </a:r>
            <a:r>
              <a:rPr lang="en-US" altLang="en-US" i="1" dirty="0" err="1"/>
              <a:t>i_ID</a:t>
            </a:r>
            <a:r>
              <a:rPr lang="en-US" altLang="en-US" dirty="0"/>
              <a:t> </a:t>
            </a:r>
            <a:r>
              <a:rPr lang="en-US" altLang="en-US" dirty="0">
                <a:sym typeface="Symbol" panose="05050102010706020507" pitchFamily="18" charset="2"/>
              </a:rPr>
              <a:t> </a:t>
            </a:r>
            <a:r>
              <a:rPr lang="en-US" altLang="en-US" i="1" dirty="0" err="1">
                <a:sym typeface="Symbol" panose="05050102010706020507" pitchFamily="18" charset="2"/>
              </a:rPr>
              <a:t>dept_name</a:t>
            </a:r>
            <a:endParaRPr lang="en-US" altLang="en-US" i="1" dirty="0">
              <a:sym typeface="Symbol" panose="05050102010706020507" pitchFamily="18" charset="2"/>
            </a:endParaRPr>
          </a:p>
          <a:p>
            <a:pPr>
              <a:buFont typeface="Monotype Sorts" pitchFamily="-84" charset="2"/>
              <a:buNone/>
            </a:pPr>
            <a:r>
              <a:rPr lang="en-US" altLang="en-US" dirty="0"/>
              <a:t>             </a:t>
            </a:r>
            <a:r>
              <a:rPr lang="en-US" altLang="en-US" i="1" dirty="0" err="1"/>
              <a:t>s_ID</a:t>
            </a:r>
            <a:r>
              <a:rPr lang="en-US" altLang="en-US" i="1" dirty="0"/>
              <a:t>, </a:t>
            </a:r>
            <a:r>
              <a:rPr lang="en-US" altLang="en-US" i="1" dirty="0" err="1">
                <a:sym typeface="Symbol" panose="05050102010706020507" pitchFamily="18" charset="2"/>
              </a:rPr>
              <a:t>dept_name</a:t>
            </a:r>
            <a:r>
              <a:rPr lang="en-US" altLang="en-US" i="1" dirty="0"/>
              <a:t> </a:t>
            </a:r>
            <a:r>
              <a:rPr lang="en-US" altLang="en-US" dirty="0">
                <a:sym typeface="Symbol" panose="05050102010706020507" pitchFamily="18" charset="2"/>
              </a:rPr>
              <a:t> </a:t>
            </a:r>
            <a:r>
              <a:rPr lang="en-US" altLang="en-US" i="1" dirty="0" err="1">
                <a:sym typeface="Symbol" panose="05050102010706020507" pitchFamily="18" charset="2"/>
              </a:rPr>
              <a:t>i_ID</a:t>
            </a:r>
            <a:endParaRPr lang="en-US" altLang="en-US" i="1" dirty="0">
              <a:sym typeface="Symbol" panose="05050102010706020507" pitchFamily="18" charset="2"/>
            </a:endParaRPr>
          </a:p>
          <a:p>
            <a:r>
              <a:rPr lang="en-US" altLang="en-US" dirty="0">
                <a:sym typeface="Monotype Sorts" pitchFamily="-84" charset="2"/>
              </a:rPr>
              <a:t>Two candidate keys =  {</a:t>
            </a:r>
            <a:r>
              <a:rPr lang="en-US" altLang="en-US" i="1" dirty="0" err="1"/>
              <a:t>s_ID</a:t>
            </a:r>
            <a:r>
              <a:rPr lang="en-US" altLang="en-US" i="1" dirty="0"/>
              <a:t>, </a:t>
            </a:r>
            <a:r>
              <a:rPr lang="en-US" altLang="en-US" i="1" dirty="0" err="1">
                <a:sym typeface="Symbol" panose="05050102010706020507" pitchFamily="18" charset="2"/>
              </a:rPr>
              <a:t>dept_name</a:t>
            </a:r>
            <a:r>
              <a:rPr lang="en-US" altLang="en-US" dirty="0">
                <a:sym typeface="Symbol" panose="05050102010706020507" pitchFamily="18" charset="2"/>
              </a:rPr>
              <a:t>}, {</a:t>
            </a:r>
            <a:r>
              <a:rPr lang="en-US" altLang="en-US" i="1" dirty="0" err="1"/>
              <a:t>s_ID</a:t>
            </a:r>
            <a:r>
              <a:rPr lang="en-US" altLang="en-US" i="1" dirty="0"/>
              <a:t>,</a:t>
            </a:r>
            <a:r>
              <a:rPr lang="en-US" altLang="en-US" i="1" dirty="0">
                <a:sym typeface="Symbol" panose="05050102010706020507" pitchFamily="18" charset="2"/>
              </a:rPr>
              <a:t> </a:t>
            </a:r>
            <a:r>
              <a:rPr lang="en-US" altLang="en-US" i="1" dirty="0" err="1">
                <a:sym typeface="Symbol" panose="05050102010706020507" pitchFamily="18" charset="2"/>
              </a:rPr>
              <a:t>i_ID</a:t>
            </a:r>
            <a:r>
              <a:rPr lang="en-US" altLang="en-US" i="1" dirty="0">
                <a:sym typeface="Symbol" panose="05050102010706020507" pitchFamily="18" charset="2"/>
              </a:rPr>
              <a:t> </a:t>
            </a:r>
            <a:r>
              <a:rPr lang="en-US" altLang="en-US" dirty="0">
                <a:sym typeface="Symbol" panose="05050102010706020507" pitchFamily="18" charset="2"/>
              </a:rPr>
              <a:t>}</a:t>
            </a:r>
            <a:endParaRPr lang="en-US" altLang="en-US" dirty="0">
              <a:sym typeface="Monotype Sorts" pitchFamily="-84" charset="2"/>
            </a:endParaRPr>
          </a:p>
          <a:p>
            <a:r>
              <a:rPr lang="en-US" altLang="en-US" dirty="0">
                <a:sym typeface="Monotype Sorts" pitchFamily="-84" charset="2"/>
              </a:rPr>
              <a:t>We have seen before that </a:t>
            </a:r>
            <a:r>
              <a:rPr lang="en-US" altLang="en-US" i="1" dirty="0" err="1"/>
              <a:t>dept_advisor</a:t>
            </a:r>
            <a:r>
              <a:rPr lang="en-US" altLang="en-US" i="1" dirty="0"/>
              <a:t> </a:t>
            </a:r>
            <a:r>
              <a:rPr lang="en-US" altLang="en-US" dirty="0">
                <a:sym typeface="Monotype Sorts" pitchFamily="-84" charset="2"/>
              </a:rPr>
              <a:t>is </a:t>
            </a:r>
            <a:r>
              <a:rPr lang="en-US" altLang="en-US" dirty="0">
                <a:solidFill>
                  <a:srgbClr val="002060"/>
                </a:solidFill>
                <a:sym typeface="Monotype Sorts" pitchFamily="-84" charset="2"/>
              </a:rPr>
              <a:t>not</a:t>
            </a:r>
            <a:r>
              <a:rPr lang="en-US" altLang="en-US" dirty="0">
                <a:sym typeface="Monotype Sorts" pitchFamily="-84" charset="2"/>
              </a:rPr>
              <a:t> in BCNF</a:t>
            </a:r>
          </a:p>
          <a:p>
            <a:r>
              <a:rPr lang="en-US" altLang="en-US" i="1" dirty="0">
                <a:sym typeface="Monotype Sorts" pitchFamily="-84" charset="2"/>
              </a:rPr>
              <a:t>R,  </a:t>
            </a:r>
            <a:r>
              <a:rPr lang="en-US" altLang="en-US" dirty="0">
                <a:sym typeface="Monotype Sorts" pitchFamily="-84" charset="2"/>
              </a:rPr>
              <a:t>however, </a:t>
            </a:r>
            <a:r>
              <a:rPr lang="en-US" altLang="en-US" i="1" dirty="0">
                <a:sym typeface="Monotype Sorts" pitchFamily="-84" charset="2"/>
              </a:rPr>
              <a:t> </a:t>
            </a:r>
            <a:r>
              <a:rPr lang="en-US" altLang="en-US" dirty="0">
                <a:sym typeface="Monotype Sorts" pitchFamily="-84" charset="2"/>
              </a:rPr>
              <a:t>is in  3NF</a:t>
            </a:r>
          </a:p>
          <a:p>
            <a:pPr lvl="1"/>
            <a:r>
              <a:rPr lang="en-US" altLang="en-US" i="1" dirty="0"/>
              <a:t> </a:t>
            </a:r>
            <a:r>
              <a:rPr lang="en-US" altLang="en-US" i="1" dirty="0" err="1"/>
              <a:t>s_ID</a:t>
            </a:r>
            <a:r>
              <a:rPr lang="en-US" altLang="en-US" i="1" dirty="0"/>
              <a:t>, </a:t>
            </a:r>
            <a:r>
              <a:rPr lang="en-US" altLang="en-US" i="1" dirty="0" err="1">
                <a:sym typeface="Symbol" panose="05050102010706020507" pitchFamily="18" charset="2"/>
              </a:rPr>
              <a:t>dept_name</a:t>
            </a:r>
            <a:r>
              <a:rPr lang="en-US" altLang="en-US" i="1" dirty="0"/>
              <a:t> </a:t>
            </a:r>
            <a:r>
              <a:rPr lang="en-US" altLang="en-US" dirty="0">
                <a:sym typeface="Monotype Sorts" pitchFamily="-84" charset="2"/>
              </a:rPr>
              <a:t>is a </a:t>
            </a:r>
            <a:r>
              <a:rPr lang="en-US" altLang="en-US" dirty="0" err="1">
                <a:sym typeface="Monotype Sorts" pitchFamily="-84" charset="2"/>
              </a:rPr>
              <a:t>superkey</a:t>
            </a:r>
            <a:endParaRPr lang="en-US" altLang="en-US" dirty="0">
              <a:sym typeface="Monotype Sorts" pitchFamily="-84" charset="2"/>
            </a:endParaRPr>
          </a:p>
          <a:p>
            <a:pPr lvl="1"/>
            <a:r>
              <a:rPr lang="en-US" altLang="en-US" dirty="0"/>
              <a:t> </a:t>
            </a:r>
            <a:r>
              <a:rPr lang="en-US" altLang="en-US" i="1" dirty="0" err="1"/>
              <a:t>i_ID</a:t>
            </a:r>
            <a:r>
              <a:rPr lang="en-US" altLang="en-US" dirty="0"/>
              <a:t> </a:t>
            </a:r>
            <a:r>
              <a:rPr lang="en-US" altLang="en-US" dirty="0">
                <a:sym typeface="Symbol" panose="05050102010706020507" pitchFamily="18" charset="2"/>
              </a:rPr>
              <a:t> </a:t>
            </a:r>
            <a:r>
              <a:rPr lang="en-US" altLang="en-US" i="1" dirty="0" err="1">
                <a:sym typeface="Symbol" panose="05050102010706020507" pitchFamily="18" charset="2"/>
              </a:rPr>
              <a:t>dept_name</a:t>
            </a:r>
            <a:r>
              <a:rPr lang="en-US" altLang="en-US" dirty="0">
                <a:sym typeface="Monotype Sorts" pitchFamily="-84" charset="2"/>
              </a:rPr>
              <a:t> </a:t>
            </a:r>
            <a:r>
              <a:rPr lang="en-US" altLang="en-US" i="1" dirty="0">
                <a:sym typeface="Monotype Sorts" pitchFamily="-84" charset="2"/>
              </a:rPr>
              <a:t> and </a:t>
            </a:r>
            <a:r>
              <a:rPr lang="en-US" altLang="en-US" i="1" dirty="0"/>
              <a:t> </a:t>
            </a:r>
            <a:r>
              <a:rPr lang="en-US" altLang="en-US" i="1" dirty="0" err="1"/>
              <a:t>i_ID</a:t>
            </a:r>
            <a:r>
              <a:rPr lang="en-US" altLang="en-US" i="1" dirty="0">
                <a:sym typeface="Monotype Sorts" pitchFamily="-84" charset="2"/>
              </a:rPr>
              <a:t> </a:t>
            </a:r>
            <a:r>
              <a:rPr lang="en-US" altLang="en-US" dirty="0">
                <a:sym typeface="Monotype Sorts" pitchFamily="-84" charset="2"/>
              </a:rPr>
              <a:t>is NOT a </a:t>
            </a:r>
            <a:r>
              <a:rPr lang="en-US" altLang="en-US" dirty="0" err="1">
                <a:sym typeface="Monotype Sorts" pitchFamily="-84" charset="2"/>
              </a:rPr>
              <a:t>superkey</a:t>
            </a:r>
            <a:r>
              <a:rPr lang="en-US" altLang="en-US" dirty="0">
                <a:sym typeface="Monotype Sorts" pitchFamily="-84" charset="2"/>
              </a:rPr>
              <a:t>, but:</a:t>
            </a:r>
          </a:p>
          <a:p>
            <a:pPr lvl="2"/>
            <a:r>
              <a:rPr lang="en-US" altLang="en-US" dirty="0">
                <a:sym typeface="Monotype Sorts" pitchFamily="-84" charset="2"/>
              </a:rPr>
              <a:t>{ </a:t>
            </a:r>
            <a:r>
              <a:rPr lang="en-US" altLang="en-US" i="1" dirty="0" err="1">
                <a:sym typeface="Symbol" panose="05050102010706020507" pitchFamily="18" charset="2"/>
              </a:rPr>
              <a:t>dept_name</a:t>
            </a:r>
            <a:r>
              <a:rPr lang="en-US" altLang="en-US" dirty="0">
                <a:sym typeface="Monotype Sorts" pitchFamily="-84" charset="2"/>
              </a:rPr>
              <a:t>} – {</a:t>
            </a:r>
            <a:r>
              <a:rPr lang="en-US" altLang="en-US" i="1" dirty="0" err="1"/>
              <a:t>i_ID</a:t>
            </a:r>
            <a:r>
              <a:rPr lang="en-US" altLang="en-US" dirty="0">
                <a:sym typeface="Monotype Sorts" pitchFamily="-84" charset="2"/>
              </a:rPr>
              <a:t> }  = </a:t>
            </a:r>
            <a:r>
              <a:rPr lang="en-US" altLang="en-US" i="1" dirty="0">
                <a:sym typeface="Monotype Sorts" pitchFamily="-84" charset="2"/>
              </a:rPr>
              <a:t>  </a:t>
            </a:r>
            <a:r>
              <a:rPr lang="en-US" altLang="en-US" dirty="0">
                <a:sym typeface="Monotype Sorts" pitchFamily="-84" charset="2"/>
              </a:rPr>
              <a:t>{</a:t>
            </a:r>
            <a:r>
              <a:rPr lang="en-US" altLang="en-US" i="1" dirty="0" err="1">
                <a:sym typeface="Symbol" panose="05050102010706020507" pitchFamily="18" charset="2"/>
              </a:rPr>
              <a:t>dept_name</a:t>
            </a:r>
            <a:r>
              <a:rPr lang="en-US" altLang="en-US" i="1" dirty="0">
                <a:sym typeface="Monotype Sorts" pitchFamily="-84" charset="2"/>
              </a:rPr>
              <a:t> </a:t>
            </a:r>
            <a:r>
              <a:rPr lang="en-US" altLang="en-US" dirty="0">
                <a:sym typeface="Monotype Sorts" pitchFamily="-84" charset="2"/>
              </a:rPr>
              <a:t>} and</a:t>
            </a:r>
          </a:p>
          <a:p>
            <a:pPr lvl="2"/>
            <a:r>
              <a:rPr lang="en-US" altLang="en-US" i="1" dirty="0" err="1">
                <a:sym typeface="Symbol" panose="05050102010706020507" pitchFamily="18" charset="2"/>
              </a:rPr>
              <a:t>dept_name</a:t>
            </a:r>
            <a:r>
              <a:rPr lang="en-US" altLang="en-US" i="1" dirty="0">
                <a:sym typeface="Monotype Sorts" pitchFamily="-84" charset="2"/>
              </a:rPr>
              <a:t>  </a:t>
            </a:r>
            <a:r>
              <a:rPr lang="en-US" altLang="en-US" dirty="0">
                <a:sym typeface="Greek Symbols"/>
              </a:rPr>
              <a:t>is contained in a  candidate key</a:t>
            </a:r>
            <a:endParaRPr lang="en-US" altLang="en-US" i="1" dirty="0">
              <a:sym typeface="Greek Symbols"/>
            </a:endParaRPr>
          </a:p>
          <a:p>
            <a:pPr>
              <a:buFont typeface="Monotype Sorts" pitchFamily="-84" charset="2"/>
              <a:buNone/>
            </a:pPr>
            <a:endParaRPr lang="en-US" altLang="en-US" sz="1500" i="1" dirty="0">
              <a:sym typeface="Symbol" panose="05050102010706020507" pitchFamily="18" charset="2"/>
            </a:endParaRPr>
          </a:p>
          <a:p>
            <a:pPr>
              <a:buFont typeface="Monotype Sorts" pitchFamily="-84" charset="2"/>
              <a:buNone/>
            </a:pPr>
            <a:endParaRPr lang="en-US" altLang="en-US" sz="1500" dirty="0">
              <a:sym typeface="Symbol" panose="05050102010706020507" pitchFamily="18" charset="2"/>
            </a:endParaRPr>
          </a:p>
          <a:p>
            <a:endParaRPr lang="en-US" altLang="en-US" sz="1500" dirty="0"/>
          </a:p>
        </p:txBody>
      </p:sp>
    </p:spTree>
    <p:extLst>
      <p:ext uri="{BB962C8B-B14F-4D97-AF65-F5344CB8AC3E}">
        <p14:creationId xmlns:p14="http://schemas.microsoft.com/office/powerpoint/2010/main" val="42530332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290" name="Rectangle 2"/>
          <p:cNvSpPr>
            <a:spLocks noGrp="1" noChangeArrowheads="1"/>
          </p:cNvSpPr>
          <p:nvPr>
            <p:ph type="title"/>
          </p:nvPr>
        </p:nvSpPr>
        <p:spPr>
          <a:xfrm>
            <a:off x="1728788" y="131222"/>
            <a:ext cx="6057900" cy="457200"/>
          </a:xfrm>
        </p:spPr>
        <p:txBody>
          <a:bodyPr/>
          <a:lstStyle/>
          <a:p>
            <a:pPr>
              <a:defRPr/>
            </a:pPr>
            <a:r>
              <a:rPr lang="en-US" dirty="0">
                <a:ea typeface="ＭＳ Ｐゴシック" pitchFamily="34" charset="-128"/>
              </a:rPr>
              <a:t>Redundancy in 3NF</a:t>
            </a:r>
          </a:p>
        </p:txBody>
      </p:sp>
      <p:sp>
        <p:nvSpPr>
          <p:cNvPr id="34819" name="Rectangle 10"/>
          <p:cNvSpPr>
            <a:spLocks noGrp="1" noChangeArrowheads="1"/>
          </p:cNvSpPr>
          <p:nvPr>
            <p:ph type="body" idx="1"/>
          </p:nvPr>
        </p:nvSpPr>
        <p:spPr>
          <a:xfrm>
            <a:off x="1728787" y="847906"/>
            <a:ext cx="5787581" cy="3842966"/>
          </a:xfrm>
        </p:spPr>
        <p:txBody>
          <a:bodyPr/>
          <a:lstStyle/>
          <a:p>
            <a:r>
              <a:rPr lang="en-US" altLang="en-US" dirty="0"/>
              <a:t>Consider  the schema R below,  which is in 3NF</a:t>
            </a:r>
          </a:p>
          <a:p>
            <a:pPr marL="0" indent="0">
              <a:buNone/>
            </a:pPr>
            <a:endParaRPr lang="en-US" altLang="en-US" dirty="0"/>
          </a:p>
          <a:p>
            <a:endParaRPr lang="en-US" altLang="en-US" dirty="0"/>
          </a:p>
          <a:p>
            <a:endParaRPr lang="en-US" altLang="en-US" dirty="0"/>
          </a:p>
          <a:p>
            <a:endParaRPr lang="en-US" altLang="en-US" dirty="0"/>
          </a:p>
          <a:p>
            <a:endParaRPr lang="en-US" altLang="en-US" dirty="0"/>
          </a:p>
          <a:p>
            <a:endParaRPr lang="en-US" altLang="en-US" dirty="0"/>
          </a:p>
          <a:p>
            <a:pPr marL="0" indent="0">
              <a:buNone/>
            </a:pPr>
            <a:endParaRPr lang="en-US" altLang="en-US" dirty="0"/>
          </a:p>
          <a:p>
            <a:r>
              <a:rPr lang="en-US" altLang="en-US" sz="1350" dirty="0"/>
              <a:t>What is wrong with the table?</a:t>
            </a:r>
            <a:endParaRPr lang="en-US" altLang="en-US" dirty="0"/>
          </a:p>
          <a:p>
            <a:pPr marL="0" indent="0">
              <a:buNone/>
            </a:pPr>
            <a:endParaRPr lang="en-US" altLang="en-US" dirty="0"/>
          </a:p>
        </p:txBody>
      </p:sp>
      <p:sp>
        <p:nvSpPr>
          <p:cNvPr id="34822" name="TextBox 1"/>
          <p:cNvSpPr txBox="1">
            <a:spLocks noChangeArrowheads="1"/>
          </p:cNvSpPr>
          <p:nvPr/>
        </p:nvSpPr>
        <p:spPr bwMode="auto">
          <a:xfrm>
            <a:off x="1728788" y="1148242"/>
            <a:ext cx="5037773" cy="68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600075" lvl="1" indent="-257175" defTabSz="685800" eaLnBrk="0" hangingPunct="0">
              <a:spcBef>
                <a:spcPts val="0"/>
              </a:spcBef>
              <a:buClr>
                <a:srgbClr val="F5960B"/>
              </a:buClr>
              <a:buSzPct val="110000"/>
              <a:buFont typeface="Arial" panose="020B0604020202020204" pitchFamily="34" charset="0"/>
              <a:buChar char="•"/>
            </a:pPr>
            <a:r>
              <a:rPr lang="en-US" altLang="en-US" sz="1275" i="1" dirty="0">
                <a:solidFill>
                  <a:srgbClr val="000000"/>
                </a:solidFill>
              </a:rPr>
              <a:t>R = </a:t>
            </a:r>
            <a:r>
              <a:rPr lang="en-US" altLang="en-US" sz="1275" dirty="0">
                <a:solidFill>
                  <a:srgbClr val="000000"/>
                </a:solidFill>
              </a:rPr>
              <a:t>(</a:t>
            </a:r>
            <a:r>
              <a:rPr lang="en-US" altLang="en-US" sz="1275" i="1" dirty="0">
                <a:solidFill>
                  <a:srgbClr val="000000"/>
                </a:solidFill>
              </a:rPr>
              <a:t>J, K, L </a:t>
            </a:r>
            <a:r>
              <a:rPr lang="en-US" altLang="en-US" sz="1275" dirty="0">
                <a:solidFill>
                  <a:srgbClr val="000000"/>
                </a:solidFill>
              </a:rPr>
              <a:t>)</a:t>
            </a:r>
            <a:endParaRPr lang="en-US" altLang="en-US" sz="1275" i="1" dirty="0">
              <a:solidFill>
                <a:srgbClr val="000000"/>
              </a:solidFill>
            </a:endParaRPr>
          </a:p>
          <a:p>
            <a:pPr marL="600075" lvl="1" indent="-257175" defTabSz="685800" eaLnBrk="0" hangingPunct="0">
              <a:spcBef>
                <a:spcPts val="0"/>
              </a:spcBef>
              <a:buClr>
                <a:srgbClr val="F5960B"/>
              </a:buClr>
              <a:buSzPct val="110000"/>
              <a:buFont typeface="Arial" panose="020B0604020202020204" pitchFamily="34" charset="0"/>
              <a:buChar char="•"/>
            </a:pPr>
            <a:r>
              <a:rPr lang="en-US" altLang="en-US" sz="1275" i="1" dirty="0">
                <a:solidFill>
                  <a:srgbClr val="000000"/>
                </a:solidFill>
              </a:rPr>
              <a:t>F = </a:t>
            </a:r>
            <a:r>
              <a:rPr lang="en-US" altLang="en-US" sz="1275" dirty="0">
                <a:solidFill>
                  <a:srgbClr val="000000"/>
                </a:solidFill>
              </a:rPr>
              <a:t>{</a:t>
            </a:r>
            <a:r>
              <a:rPr lang="en-US" altLang="en-US" sz="1275" i="1" dirty="0">
                <a:solidFill>
                  <a:srgbClr val="000000"/>
                </a:solidFill>
              </a:rPr>
              <a:t>JK </a:t>
            </a:r>
            <a:r>
              <a:rPr lang="en-US" altLang="en-US" sz="1275" dirty="0">
                <a:solidFill>
                  <a:srgbClr val="000000"/>
                </a:solidFill>
                <a:sym typeface="Symbol" panose="05050102010706020507" pitchFamily="18" charset="2"/>
              </a:rPr>
              <a:t></a:t>
            </a:r>
            <a:r>
              <a:rPr lang="en-US" altLang="en-US" sz="1275" dirty="0">
                <a:solidFill>
                  <a:srgbClr val="000000"/>
                </a:solidFill>
                <a:sym typeface="Monotype Sorts" pitchFamily="-84" charset="2"/>
              </a:rPr>
              <a:t> </a:t>
            </a:r>
            <a:r>
              <a:rPr lang="en-US" altLang="en-US" sz="1275" i="1" dirty="0">
                <a:solidFill>
                  <a:srgbClr val="000000"/>
                </a:solidFill>
                <a:sym typeface="Monotype Sorts" pitchFamily="-84" charset="2"/>
              </a:rPr>
              <a:t>L, L </a:t>
            </a:r>
            <a:r>
              <a:rPr lang="en-US" altLang="en-US" sz="1275" dirty="0">
                <a:solidFill>
                  <a:srgbClr val="000000"/>
                </a:solidFill>
                <a:sym typeface="Symbol" panose="05050102010706020507" pitchFamily="18" charset="2"/>
              </a:rPr>
              <a:t></a:t>
            </a:r>
            <a:r>
              <a:rPr lang="en-US" altLang="en-US" sz="1275" dirty="0">
                <a:solidFill>
                  <a:srgbClr val="000000"/>
                </a:solidFill>
                <a:sym typeface="Monotype Sorts" pitchFamily="-84" charset="2"/>
              </a:rPr>
              <a:t> </a:t>
            </a:r>
            <a:r>
              <a:rPr lang="en-US" altLang="en-US" sz="1275" i="1" dirty="0">
                <a:solidFill>
                  <a:srgbClr val="000000"/>
                </a:solidFill>
                <a:sym typeface="Monotype Sorts" pitchFamily="-84" charset="2"/>
              </a:rPr>
              <a:t>K </a:t>
            </a:r>
            <a:r>
              <a:rPr lang="en-US" altLang="en-US" sz="1275" dirty="0">
                <a:solidFill>
                  <a:srgbClr val="000000"/>
                </a:solidFill>
                <a:sym typeface="Monotype Sorts" pitchFamily="-84" charset="2"/>
              </a:rPr>
              <a:t>}</a:t>
            </a:r>
          </a:p>
          <a:p>
            <a:pPr marL="600075" lvl="1" indent="-257175" defTabSz="685800" eaLnBrk="0" hangingPunct="0">
              <a:spcBef>
                <a:spcPts val="0"/>
              </a:spcBef>
              <a:buClr>
                <a:srgbClr val="F5960B"/>
              </a:buClr>
              <a:buSzPct val="110000"/>
              <a:buFont typeface="Arial" panose="020B0604020202020204" pitchFamily="34" charset="0"/>
              <a:buChar char="•"/>
            </a:pPr>
            <a:r>
              <a:rPr lang="en-US" altLang="en-US" sz="1275" dirty="0">
                <a:solidFill>
                  <a:srgbClr val="000000"/>
                </a:solidFill>
                <a:sym typeface="Monotype Sorts" pitchFamily="-84" charset="2"/>
              </a:rPr>
              <a:t>And an instance table:</a:t>
            </a:r>
          </a:p>
        </p:txBody>
      </p:sp>
      <p:sp>
        <p:nvSpPr>
          <p:cNvPr id="4" name="TextBox 3"/>
          <p:cNvSpPr txBox="1">
            <a:spLocks noChangeArrowheads="1"/>
          </p:cNvSpPr>
          <p:nvPr/>
        </p:nvSpPr>
        <p:spPr bwMode="auto">
          <a:xfrm>
            <a:off x="1728787" y="3237151"/>
            <a:ext cx="5604701" cy="68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600075" lvl="1" indent="-257175" defTabSz="685800" eaLnBrk="0" hangingPunct="0">
              <a:buClr>
                <a:srgbClr val="FF9933"/>
              </a:buClr>
              <a:buSzPct val="110000"/>
              <a:buFont typeface="Arial" panose="020B0604020202020204" pitchFamily="34" charset="0"/>
              <a:buChar char="•"/>
            </a:pPr>
            <a:r>
              <a:rPr lang="en-US" altLang="en-US" sz="1275" dirty="0">
                <a:solidFill>
                  <a:srgbClr val="000000"/>
                </a:solidFill>
              </a:rPr>
              <a:t>Repetition of information</a:t>
            </a:r>
          </a:p>
          <a:p>
            <a:pPr marL="600075" lvl="1" indent="-257175" defTabSz="685800" eaLnBrk="0" hangingPunct="0">
              <a:buClr>
                <a:srgbClr val="FF9933"/>
              </a:buClr>
              <a:buSzPct val="110000"/>
              <a:buFont typeface="Arial" panose="020B0604020202020204" pitchFamily="34" charset="0"/>
              <a:buChar char="•"/>
            </a:pPr>
            <a:r>
              <a:rPr lang="en-US" altLang="en-US" sz="1275" dirty="0">
                <a:solidFill>
                  <a:srgbClr val="000000"/>
                </a:solidFill>
              </a:rPr>
              <a:t>Need to use null values (e.g., to represent the relationship </a:t>
            </a:r>
            <a:r>
              <a:rPr lang="en-US" altLang="en-US" sz="1275" i="1" dirty="0">
                <a:solidFill>
                  <a:srgbClr val="000000"/>
                </a:solidFill>
                <a:sym typeface="Monotype Sorts" pitchFamily="-84" charset="2"/>
              </a:rPr>
              <a:t>l</a:t>
            </a:r>
            <a:r>
              <a:rPr lang="en-US" altLang="en-US" sz="1275" baseline="-25000" dirty="0">
                <a:solidFill>
                  <a:srgbClr val="000000"/>
                </a:solidFill>
                <a:sym typeface="Monotype Sorts" pitchFamily="-84" charset="2"/>
              </a:rPr>
              <a:t>2</a:t>
            </a:r>
            <a:r>
              <a:rPr lang="en-US" altLang="en-US" sz="1275" dirty="0">
                <a:solidFill>
                  <a:srgbClr val="000000"/>
                </a:solidFill>
                <a:sym typeface="Monotype Sorts" pitchFamily="-84" charset="2"/>
              </a:rPr>
              <a:t>, </a:t>
            </a:r>
            <a:r>
              <a:rPr lang="en-US" altLang="en-US" sz="1275" i="1" dirty="0">
                <a:solidFill>
                  <a:srgbClr val="000000"/>
                </a:solidFill>
                <a:sym typeface="Monotype Sorts" pitchFamily="-84" charset="2"/>
              </a:rPr>
              <a:t>k</a:t>
            </a:r>
            <a:r>
              <a:rPr lang="en-US" altLang="en-US" sz="1275" baseline="-25000" dirty="0">
                <a:solidFill>
                  <a:srgbClr val="000000"/>
                </a:solidFill>
                <a:sym typeface="Monotype Sorts" pitchFamily="-84" charset="2"/>
              </a:rPr>
              <a:t>2</a:t>
            </a:r>
            <a:r>
              <a:rPr lang="en-US" altLang="en-US" sz="1275" dirty="0">
                <a:solidFill>
                  <a:srgbClr val="000000"/>
                </a:solidFill>
                <a:sym typeface="Monotype Sorts" pitchFamily="-84" charset="2"/>
              </a:rPr>
              <a:t> </a:t>
            </a:r>
          </a:p>
          <a:p>
            <a:pPr marL="342900" lvl="1" defTabSz="685800" eaLnBrk="0" hangingPunct="0">
              <a:buClr>
                <a:srgbClr val="F89108"/>
              </a:buClr>
              <a:buSzPct val="80000"/>
            </a:pPr>
            <a:r>
              <a:rPr lang="en-US" altLang="en-US" sz="1275" dirty="0">
                <a:solidFill>
                  <a:srgbClr val="000000"/>
                </a:solidFill>
                <a:sym typeface="Monotype Sorts" pitchFamily="-84" charset="2"/>
              </a:rPr>
              <a:t>     where there is no corresponding value for </a:t>
            </a:r>
            <a:r>
              <a:rPr lang="en-US" altLang="en-US" sz="1275" i="1" dirty="0">
                <a:solidFill>
                  <a:srgbClr val="000000"/>
                </a:solidFill>
                <a:sym typeface="Monotype Sorts" pitchFamily="-84" charset="2"/>
              </a:rPr>
              <a:t>J</a:t>
            </a:r>
            <a:r>
              <a:rPr lang="en-US" altLang="en-US" sz="1275" dirty="0">
                <a:solidFill>
                  <a:srgbClr val="000000"/>
                </a:solidFill>
                <a:sym typeface="Monotype Sorts" pitchFamily="-84" charset="2"/>
              </a:rPr>
              <a:t>)</a:t>
            </a:r>
            <a:endParaRPr lang="en-US" altLang="en-US" sz="1275" dirty="0">
              <a:solidFill>
                <a:srgbClr val="000000"/>
              </a:solidFill>
            </a:endParaRPr>
          </a:p>
        </p:txBody>
      </p:sp>
      <p:pic>
        <p:nvPicPr>
          <p:cNvPr id="3" name="Picture 2"/>
          <p:cNvPicPr>
            <a:picLocks noChangeAspect="1"/>
          </p:cNvPicPr>
          <p:nvPr/>
        </p:nvPicPr>
        <p:blipFill>
          <a:blip r:embed="rId3"/>
          <a:stretch>
            <a:fillRect/>
          </a:stretch>
        </p:blipFill>
        <p:spPr>
          <a:xfrm>
            <a:off x="3572732" y="1924098"/>
            <a:ext cx="700088" cy="892969"/>
          </a:xfrm>
          <a:prstGeom prst="rect">
            <a:avLst/>
          </a:prstGeom>
        </p:spPr>
      </p:pic>
    </p:spTree>
    <p:extLst>
      <p:ext uri="{BB962C8B-B14F-4D97-AF65-F5344CB8AC3E}">
        <p14:creationId xmlns:p14="http://schemas.microsoft.com/office/powerpoint/2010/main" val="37273709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2"/>
          <p:cNvSpPr>
            <a:spLocks noGrp="1" noChangeArrowheads="1"/>
          </p:cNvSpPr>
          <p:nvPr>
            <p:ph type="title"/>
          </p:nvPr>
        </p:nvSpPr>
        <p:spPr>
          <a:xfrm>
            <a:off x="2131219" y="138113"/>
            <a:ext cx="5226844" cy="375047"/>
          </a:xfrm>
        </p:spPr>
        <p:txBody>
          <a:bodyPr/>
          <a:lstStyle/>
          <a:p>
            <a:pPr>
              <a:defRPr/>
            </a:pPr>
            <a:r>
              <a:rPr lang="en-US" altLang="en-US" dirty="0">
                <a:effectLst>
                  <a:outerShdw blurRad="38100" dist="38100" dir="2700000" algn="tl">
                    <a:srgbClr val="C0C0C0"/>
                  </a:outerShdw>
                </a:effectLst>
                <a:ea typeface="ＭＳ Ｐゴシック" pitchFamily="34" charset="-128"/>
              </a:rPr>
              <a:t>Comparison of BCNF and 3NF</a:t>
            </a:r>
          </a:p>
        </p:txBody>
      </p:sp>
      <p:sp>
        <p:nvSpPr>
          <p:cNvPr id="35843" name="Rectangle 3"/>
          <p:cNvSpPr>
            <a:spLocks noGrp="1" noChangeArrowheads="1"/>
          </p:cNvSpPr>
          <p:nvPr>
            <p:ph type="body" idx="1"/>
          </p:nvPr>
        </p:nvSpPr>
        <p:spPr>
          <a:xfrm>
            <a:off x="1728927" y="820341"/>
            <a:ext cx="5699464" cy="1996011"/>
          </a:xfrm>
        </p:spPr>
        <p:txBody>
          <a:bodyPr/>
          <a:lstStyle/>
          <a:p>
            <a:r>
              <a:rPr lang="en-US" altLang="en-US" dirty="0"/>
              <a:t>Advantages to 3NF over BCNF.  It is always possible to obtain a 3NF design without sacrificing </a:t>
            </a:r>
            <a:r>
              <a:rPr lang="en-US" altLang="en-US" dirty="0" err="1"/>
              <a:t>losslessness</a:t>
            </a:r>
            <a:r>
              <a:rPr lang="en-US" altLang="en-US" dirty="0"/>
              <a:t> or dependency preservation. </a:t>
            </a:r>
          </a:p>
          <a:p>
            <a:r>
              <a:rPr lang="en-US" altLang="en-US" dirty="0"/>
              <a:t>Disadvantages to 3NF. </a:t>
            </a:r>
          </a:p>
          <a:p>
            <a:pPr lvl="1"/>
            <a:r>
              <a:rPr lang="en-US" altLang="en-US" dirty="0"/>
              <a:t>We may have to use null values to represent some of the possible meaningful relationships among data items.</a:t>
            </a:r>
          </a:p>
          <a:p>
            <a:pPr lvl="1"/>
            <a:r>
              <a:rPr lang="en-US" altLang="en-US" dirty="0"/>
              <a:t> There is the problem of repetition of information.</a:t>
            </a:r>
          </a:p>
          <a:p>
            <a:pPr>
              <a:buFont typeface="Monotype Sorts" pitchFamily="-84" charset="2"/>
              <a:buNone/>
            </a:pPr>
            <a:endParaRPr lang="en-US" altLang="en-US" sz="1500" dirty="0"/>
          </a:p>
        </p:txBody>
      </p:sp>
    </p:spTree>
    <p:extLst>
      <p:ext uri="{BB962C8B-B14F-4D97-AF65-F5344CB8AC3E}">
        <p14:creationId xmlns:p14="http://schemas.microsoft.com/office/powerpoint/2010/main" val="2398924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4400" b="0" i="1" u="none" strike="noStrike" kern="1200" cap="none" spc="0" normalizeH="0" baseline="0" noProof="0" dirty="0">
                <a:ln>
                  <a:noFill/>
                </a:ln>
                <a:solidFill>
                  <a:prstClr val="white"/>
                </a:solidFill>
                <a:effectLst/>
                <a:uLnTx/>
                <a:uFillTx/>
                <a:latin typeface="Calibri" charset="0"/>
                <a:ea typeface="ＭＳ Ｐゴシック" charset="-128"/>
                <a:cs typeface="+mn-cs"/>
              </a:rPr>
              <a:t>Course Completion Schedule</a:t>
            </a:r>
          </a:p>
        </p:txBody>
      </p:sp>
      <p:sp>
        <p:nvSpPr>
          <p:cNvPr id="8" name="TextBox 9">
            <a:extLst>
              <a:ext uri="{FF2B5EF4-FFF2-40B4-BE49-F238E27FC236}">
                <a16:creationId xmlns:a16="http://schemas.microsoft.com/office/drawing/2014/main" id="{D63F7BCC-B7FA-4EC2-9387-8F6716E2F78C}"/>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(F21): Lecture 11: No SQL, Transaction, Query, Big Data</a:t>
            </a:r>
            <a:endPar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0519018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2"/>
          <p:cNvSpPr>
            <a:spLocks noGrp="1" noChangeArrowheads="1"/>
          </p:cNvSpPr>
          <p:nvPr>
            <p:ph type="title"/>
          </p:nvPr>
        </p:nvSpPr>
        <p:spPr>
          <a:xfrm>
            <a:off x="2131219" y="138113"/>
            <a:ext cx="5226844" cy="375047"/>
          </a:xfrm>
        </p:spPr>
        <p:txBody>
          <a:bodyPr/>
          <a:lstStyle/>
          <a:p>
            <a:pPr>
              <a:defRPr/>
            </a:pPr>
            <a:r>
              <a:rPr lang="en-US" altLang="en-US" dirty="0">
                <a:effectLst>
                  <a:outerShdw blurRad="38100" dist="38100" dir="2700000" algn="tl">
                    <a:srgbClr val="C0C0C0"/>
                  </a:outerShdw>
                </a:effectLst>
                <a:ea typeface="ＭＳ Ｐゴシック" pitchFamily="34" charset="-128"/>
              </a:rPr>
              <a:t>Goals of Normalization</a:t>
            </a:r>
          </a:p>
        </p:txBody>
      </p:sp>
      <p:sp>
        <p:nvSpPr>
          <p:cNvPr id="36867" name="Rectangle 3"/>
          <p:cNvSpPr>
            <a:spLocks noGrp="1" noChangeArrowheads="1"/>
          </p:cNvSpPr>
          <p:nvPr>
            <p:ph type="body" idx="1"/>
          </p:nvPr>
        </p:nvSpPr>
        <p:spPr>
          <a:xfrm>
            <a:off x="1722269" y="820342"/>
            <a:ext cx="5551385" cy="2133170"/>
          </a:xfrm>
        </p:spPr>
        <p:txBody>
          <a:bodyPr/>
          <a:lstStyle/>
          <a:p>
            <a:r>
              <a:rPr lang="en-US" altLang="en-US" dirty="0"/>
              <a:t>Let </a:t>
            </a:r>
            <a:r>
              <a:rPr lang="en-US" altLang="en-US" i="1" dirty="0"/>
              <a:t>R</a:t>
            </a:r>
            <a:r>
              <a:rPr lang="en-US" altLang="en-US" dirty="0"/>
              <a:t> be a relation scheme with a set</a:t>
            </a:r>
            <a:r>
              <a:rPr lang="en-US" altLang="en-US" i="1" dirty="0"/>
              <a:t> F</a:t>
            </a:r>
            <a:r>
              <a:rPr lang="en-US" altLang="en-US" dirty="0"/>
              <a:t> of functional dependencies.</a:t>
            </a:r>
          </a:p>
          <a:p>
            <a:r>
              <a:rPr lang="en-US" altLang="en-US" dirty="0"/>
              <a:t>Decide whether a relation scheme </a:t>
            </a:r>
            <a:r>
              <a:rPr lang="en-US" altLang="en-US" i="1" dirty="0"/>
              <a:t>R</a:t>
            </a:r>
            <a:r>
              <a:rPr lang="en-US" altLang="en-US" dirty="0"/>
              <a:t> is in </a:t>
            </a:r>
            <a:r>
              <a:rPr lang="ja-JP" altLang="en-US" dirty="0">
                <a:latin typeface="Arial" panose="020B0604020202020204" pitchFamily="34" charset="0"/>
              </a:rPr>
              <a:t>“</a:t>
            </a:r>
            <a:r>
              <a:rPr lang="en-US" altLang="ja-JP" dirty="0"/>
              <a:t>good</a:t>
            </a:r>
            <a:r>
              <a:rPr lang="ja-JP" altLang="en-US" dirty="0">
                <a:latin typeface="Arial" panose="020B0604020202020204" pitchFamily="34" charset="0"/>
              </a:rPr>
              <a:t>”</a:t>
            </a:r>
            <a:r>
              <a:rPr lang="en-US" altLang="ja-JP" dirty="0"/>
              <a:t> form.</a:t>
            </a:r>
          </a:p>
          <a:p>
            <a:r>
              <a:rPr lang="en-US" altLang="en-US" dirty="0"/>
              <a:t>In the case that a relation scheme </a:t>
            </a:r>
            <a:r>
              <a:rPr lang="en-US" altLang="en-US" i="1" dirty="0"/>
              <a:t>R</a:t>
            </a:r>
            <a:r>
              <a:rPr lang="en-US" altLang="en-US" dirty="0"/>
              <a:t> is not in </a:t>
            </a:r>
            <a:r>
              <a:rPr lang="ja-JP" altLang="en-US" dirty="0">
                <a:latin typeface="Arial" panose="020B0604020202020204" pitchFamily="34" charset="0"/>
              </a:rPr>
              <a:t>“</a:t>
            </a:r>
            <a:r>
              <a:rPr lang="en-US" altLang="ja-JP" dirty="0"/>
              <a:t>good</a:t>
            </a:r>
            <a:r>
              <a:rPr lang="ja-JP" altLang="en-US" dirty="0">
                <a:latin typeface="Arial" panose="020B0604020202020204" pitchFamily="34" charset="0"/>
              </a:rPr>
              <a:t>”</a:t>
            </a:r>
            <a:r>
              <a:rPr lang="en-US" altLang="ja-JP" dirty="0"/>
              <a:t> form, need to decompose it into a set of relation scheme  {</a:t>
            </a:r>
            <a:r>
              <a:rPr lang="en-US" altLang="ja-JP" i="1" dirty="0"/>
              <a:t>R</a:t>
            </a:r>
            <a:r>
              <a:rPr lang="en-US" altLang="ja-JP" baseline="-25000" dirty="0"/>
              <a:t>1</a:t>
            </a:r>
            <a:r>
              <a:rPr lang="en-US" altLang="ja-JP" i="1" dirty="0"/>
              <a:t>, R</a:t>
            </a:r>
            <a:r>
              <a:rPr lang="en-US" altLang="ja-JP" baseline="-25000" dirty="0"/>
              <a:t>2</a:t>
            </a:r>
            <a:r>
              <a:rPr lang="en-US" altLang="ja-JP" i="1" dirty="0"/>
              <a:t>, ..., R</a:t>
            </a:r>
            <a:r>
              <a:rPr lang="en-US" altLang="ja-JP" i="1" baseline="-25000" dirty="0"/>
              <a:t>n</a:t>
            </a:r>
            <a:r>
              <a:rPr lang="en-US" altLang="ja-JP" dirty="0"/>
              <a:t>} such that:</a:t>
            </a:r>
          </a:p>
          <a:p>
            <a:pPr lvl="1"/>
            <a:r>
              <a:rPr lang="en-US" altLang="en-US" dirty="0"/>
              <a:t>Each relation scheme is in good form </a:t>
            </a:r>
          </a:p>
          <a:p>
            <a:pPr lvl="1"/>
            <a:r>
              <a:rPr lang="en-US" altLang="en-US" dirty="0"/>
              <a:t>The decomposition is a lossless decomposition</a:t>
            </a:r>
          </a:p>
          <a:p>
            <a:pPr lvl="1"/>
            <a:r>
              <a:rPr lang="en-US" altLang="en-US" dirty="0"/>
              <a:t>Preferably, the decomposition should be dependency preserving.</a:t>
            </a:r>
          </a:p>
        </p:txBody>
      </p:sp>
    </p:spTree>
    <p:extLst>
      <p:ext uri="{BB962C8B-B14F-4D97-AF65-F5344CB8AC3E}">
        <p14:creationId xmlns:p14="http://schemas.microsoft.com/office/powerpoint/2010/main" val="8589380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2"/>
          <p:cNvSpPr>
            <a:spLocks noGrp="1" noChangeArrowheads="1"/>
          </p:cNvSpPr>
          <p:nvPr>
            <p:ph type="title"/>
          </p:nvPr>
        </p:nvSpPr>
        <p:spPr>
          <a:xfrm>
            <a:off x="2209800" y="94325"/>
            <a:ext cx="5343525" cy="476250"/>
          </a:xfrm>
        </p:spPr>
        <p:txBody>
          <a:bodyPr/>
          <a:lstStyle/>
          <a:p>
            <a:pPr>
              <a:defRPr/>
            </a:pPr>
            <a:r>
              <a:rPr lang="en-US" altLang="en-US" dirty="0">
                <a:effectLst>
                  <a:outerShdw blurRad="38100" dist="38100" dir="2700000" algn="tl">
                    <a:srgbClr val="C0C0C0"/>
                  </a:outerShdw>
                </a:effectLst>
                <a:ea typeface="ＭＳ Ｐゴシック" pitchFamily="34" charset="-128"/>
              </a:rPr>
              <a:t>How good is BCNF?</a:t>
            </a:r>
          </a:p>
        </p:txBody>
      </p:sp>
      <p:sp>
        <p:nvSpPr>
          <p:cNvPr id="37891" name="Rectangle 3"/>
          <p:cNvSpPr>
            <a:spLocks noGrp="1" noChangeArrowheads="1"/>
          </p:cNvSpPr>
          <p:nvPr>
            <p:ph type="body" idx="1"/>
          </p:nvPr>
        </p:nvSpPr>
        <p:spPr>
          <a:xfrm>
            <a:off x="1722268" y="820342"/>
            <a:ext cx="5602077" cy="1840563"/>
          </a:xfrm>
        </p:spPr>
        <p:txBody>
          <a:bodyPr/>
          <a:lstStyle/>
          <a:p>
            <a:pPr>
              <a:tabLst>
                <a:tab pos="2232422" algn="ctr"/>
              </a:tabLst>
            </a:pPr>
            <a:r>
              <a:rPr lang="en-US" altLang="en-US" dirty="0"/>
              <a:t>There are database schemas in BCNF that do not seem to be sufficiently normalized </a:t>
            </a:r>
          </a:p>
          <a:p>
            <a:pPr>
              <a:tabLst>
                <a:tab pos="2232422" algn="ctr"/>
              </a:tabLst>
            </a:pPr>
            <a:r>
              <a:rPr lang="en-US" altLang="en-US" dirty="0"/>
              <a:t>Consider a relation </a:t>
            </a:r>
          </a:p>
          <a:p>
            <a:pPr>
              <a:buNone/>
              <a:tabLst>
                <a:tab pos="2232422" algn="ctr"/>
              </a:tabLst>
            </a:pPr>
            <a:r>
              <a:rPr lang="en-US" altLang="en-US" dirty="0"/>
              <a:t>		</a:t>
            </a:r>
            <a:r>
              <a:rPr lang="en-US" altLang="en-US" i="1" dirty="0" err="1"/>
              <a:t>inst_info</a:t>
            </a:r>
            <a:r>
              <a:rPr lang="en-US" altLang="en-US" i="1" dirty="0"/>
              <a:t> (ID, </a:t>
            </a:r>
            <a:r>
              <a:rPr lang="en-US" altLang="en-US" i="1" dirty="0" err="1"/>
              <a:t>child_name</a:t>
            </a:r>
            <a:r>
              <a:rPr lang="en-US" altLang="en-US" i="1" dirty="0"/>
              <a:t>, phone)</a:t>
            </a:r>
          </a:p>
          <a:p>
            <a:pPr lvl="1">
              <a:tabLst>
                <a:tab pos="2232422" algn="ctr"/>
              </a:tabLst>
            </a:pPr>
            <a:r>
              <a:rPr lang="en-US" altLang="en-US" dirty="0"/>
              <a:t>where an instructor may have more than one phone and can have multiple children</a:t>
            </a:r>
          </a:p>
          <a:p>
            <a:pPr lvl="1">
              <a:tabLst>
                <a:tab pos="2232422" algn="ctr"/>
              </a:tabLst>
            </a:pPr>
            <a:r>
              <a:rPr lang="en-US" altLang="en-US" dirty="0"/>
              <a:t>Instance of </a:t>
            </a:r>
            <a:r>
              <a:rPr lang="en-US" altLang="en-US" i="1" dirty="0" err="1"/>
              <a:t>inst_info</a:t>
            </a:r>
            <a:endParaRPr lang="en-US" altLang="en-US" i="1" dirty="0"/>
          </a:p>
          <a:p>
            <a:pPr>
              <a:buNone/>
              <a:tabLst>
                <a:tab pos="2232422" algn="ctr"/>
              </a:tabLst>
            </a:pPr>
            <a:endParaRPr lang="en-US" altLang="en-US" dirty="0"/>
          </a:p>
          <a:p>
            <a:pPr>
              <a:buNone/>
              <a:tabLst>
                <a:tab pos="2232422" algn="ctr"/>
              </a:tabLst>
            </a:pPr>
            <a:endParaRPr lang="en-US" altLang="en-US" dirty="0"/>
          </a:p>
        </p:txBody>
      </p:sp>
      <p:pic>
        <p:nvPicPr>
          <p:cNvPr id="37892" name="Picture 11" descr="C:\Users\as668\Desktop\Judi-Done\7_1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6392" y="2736348"/>
            <a:ext cx="2652427" cy="114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95352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1719263" y="850107"/>
            <a:ext cx="5695811" cy="1735931"/>
          </a:xfrm>
        </p:spPr>
        <p:txBody>
          <a:bodyPr/>
          <a:lstStyle/>
          <a:p>
            <a:pPr>
              <a:tabLst>
                <a:tab pos="1495425" algn="l"/>
              </a:tabLst>
            </a:pPr>
            <a:r>
              <a:rPr kumimoji="0" lang="en-US" altLang="en-US" dirty="0"/>
              <a:t>There are no non-trivial functional dependencies and therefore the relation is in BCNF </a:t>
            </a:r>
          </a:p>
          <a:p>
            <a:pPr>
              <a:tabLst>
                <a:tab pos="1495425" algn="l"/>
              </a:tabLst>
            </a:pPr>
            <a:r>
              <a:rPr kumimoji="0" lang="en-US" altLang="en-US" dirty="0"/>
              <a:t>Insertion anomalies – i.e., if we add a phone 981-992-3443 to 99999, we need to add two tuples</a:t>
            </a:r>
          </a:p>
          <a:p>
            <a:pPr>
              <a:buNone/>
              <a:tabLst>
                <a:tab pos="1495425" algn="l"/>
              </a:tabLst>
            </a:pPr>
            <a:r>
              <a:rPr kumimoji="0" lang="en-US" altLang="en-US" dirty="0"/>
              <a:t>		(99999, David,   981-992-3443)</a:t>
            </a:r>
            <a:br>
              <a:rPr kumimoji="0" lang="en-US" altLang="en-US" dirty="0"/>
            </a:br>
            <a:r>
              <a:rPr kumimoji="0" lang="en-US" altLang="en-US" dirty="0"/>
              <a:t>	(99999, William, 981-992-3443)</a:t>
            </a:r>
            <a:br>
              <a:rPr kumimoji="0" lang="en-US" altLang="en-US" dirty="0"/>
            </a:br>
            <a:endParaRPr kumimoji="0" lang="en-US" altLang="en-US" dirty="0"/>
          </a:p>
        </p:txBody>
      </p:sp>
      <p:sp>
        <p:nvSpPr>
          <p:cNvPr id="5"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ea typeface="ＭＳ Ｐゴシック" pitchFamily="34" charset="-128"/>
              </a:rPr>
              <a:t>How good is BCNF? (Cont.)</a:t>
            </a:r>
          </a:p>
        </p:txBody>
      </p:sp>
    </p:spTree>
    <p:extLst>
      <p:ext uri="{BB962C8B-B14F-4D97-AF65-F5344CB8AC3E}">
        <p14:creationId xmlns:p14="http://schemas.microsoft.com/office/powerpoint/2010/main" val="2236584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body" idx="1"/>
          </p:nvPr>
        </p:nvSpPr>
        <p:spPr>
          <a:xfrm>
            <a:off x="1722269" y="765572"/>
            <a:ext cx="5439419" cy="3484959"/>
          </a:xfrm>
        </p:spPr>
        <p:txBody>
          <a:bodyPr/>
          <a:lstStyle/>
          <a:p>
            <a:r>
              <a:rPr lang="en-US" altLang="en-US" dirty="0"/>
              <a:t>It is better to decompose </a:t>
            </a:r>
            <a:r>
              <a:rPr lang="en-US" altLang="en-US" i="1" dirty="0" err="1"/>
              <a:t>inst_info</a:t>
            </a:r>
            <a:r>
              <a:rPr lang="en-US" altLang="en-US" i="1" dirty="0"/>
              <a:t> </a:t>
            </a:r>
            <a:r>
              <a:rPr lang="en-US" altLang="en-US" dirty="0"/>
              <a:t>into:</a:t>
            </a:r>
          </a:p>
          <a:p>
            <a:pPr lvl="1"/>
            <a:r>
              <a:rPr lang="en-US" altLang="en-US" i="1" dirty="0" err="1"/>
              <a:t>inst_child</a:t>
            </a:r>
            <a:r>
              <a:rPr lang="en-US" altLang="en-US" dirty="0"/>
              <a:t>:</a:t>
            </a:r>
          </a:p>
          <a:p>
            <a:pPr lvl="1"/>
            <a:endParaRPr lang="en-US" altLang="en-US" dirty="0"/>
          </a:p>
          <a:p>
            <a:pPr lvl="1">
              <a:buFont typeface="Monotype Sorts" pitchFamily="-84" charset="2"/>
              <a:buNone/>
            </a:pPr>
            <a:endParaRPr lang="en-US" altLang="en-US" dirty="0"/>
          </a:p>
          <a:p>
            <a:pPr lvl="1">
              <a:buFont typeface="Monotype Sorts" pitchFamily="-84" charset="2"/>
              <a:buNone/>
            </a:pPr>
            <a:endParaRPr lang="en-US" altLang="en-US" dirty="0"/>
          </a:p>
          <a:p>
            <a:pPr lvl="1"/>
            <a:r>
              <a:rPr lang="en-US" altLang="en-US" i="1" dirty="0" err="1"/>
              <a:t>inst_phone</a:t>
            </a:r>
            <a:r>
              <a:rPr lang="en-US" altLang="en-US" i="1" dirty="0"/>
              <a:t>:</a:t>
            </a:r>
          </a:p>
          <a:p>
            <a:endParaRPr lang="en-US" altLang="en-US" dirty="0"/>
          </a:p>
          <a:p>
            <a:endParaRPr lang="en-US" altLang="en-US" dirty="0"/>
          </a:p>
          <a:p>
            <a:pPr marL="0" indent="0">
              <a:buNone/>
            </a:pPr>
            <a:endParaRPr lang="en-US" altLang="en-US" dirty="0"/>
          </a:p>
          <a:p>
            <a:r>
              <a:rPr lang="en-US" altLang="en-US" dirty="0"/>
              <a:t>This suggests the need for higher normal forms, such as Fourth Normal Form (4NF), which we shall see later</a:t>
            </a:r>
          </a:p>
        </p:txBody>
      </p:sp>
      <p:sp>
        <p:nvSpPr>
          <p:cNvPr id="695310" name="Rectangle 14"/>
          <p:cNvSpPr>
            <a:spLocks noGrp="1" noChangeArrowheads="1"/>
          </p:cNvSpPr>
          <p:nvPr>
            <p:ph type="title"/>
          </p:nvPr>
        </p:nvSpPr>
        <p:spPr>
          <a:xfrm>
            <a:off x="1862091" y="89297"/>
            <a:ext cx="5853159" cy="432197"/>
          </a:xfrm>
        </p:spPr>
        <p:txBody>
          <a:bodyPr/>
          <a:lstStyle/>
          <a:p>
            <a:pPr>
              <a:defRPr/>
            </a:pPr>
            <a:r>
              <a:rPr lang="en-US" altLang="en-US" dirty="0">
                <a:effectLst>
                  <a:outerShdw blurRad="38100" dist="38100" dir="2700000" algn="tl">
                    <a:srgbClr val="C0C0C0"/>
                  </a:outerShdw>
                </a:effectLst>
                <a:ea typeface="ＭＳ Ｐゴシック" pitchFamily="34" charset="-128"/>
              </a:rPr>
              <a:t>Higher Normal Forms </a:t>
            </a:r>
          </a:p>
        </p:txBody>
      </p:sp>
      <p:pic>
        <p:nvPicPr>
          <p:cNvPr id="39940"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79776" y="1376566"/>
            <a:ext cx="1481757" cy="621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98064" y="2474572"/>
            <a:ext cx="1454516" cy="586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72752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5" name="Rectangle 3"/>
          <p:cNvSpPr>
            <a:spLocks noGrp="1" noChangeArrowheads="1"/>
          </p:cNvSpPr>
          <p:nvPr>
            <p:ph type="body" idx="1"/>
          </p:nvPr>
        </p:nvSpPr>
        <p:spPr>
          <a:xfrm>
            <a:off x="2395551" y="2195775"/>
            <a:ext cx="4773346" cy="455985"/>
          </a:xfrm>
        </p:spPr>
        <p:txBody>
          <a:bodyPr/>
          <a:lstStyle/>
          <a:p>
            <a:pPr>
              <a:buFont typeface="Monotype Sorts" charset="2"/>
              <a:buNone/>
              <a:defRPr/>
            </a:pPr>
            <a:r>
              <a:rPr lang="en-US" altLang="en-US" sz="2400" b="1" dirty="0">
                <a:solidFill>
                  <a:srgbClr val="002060"/>
                </a:solidFill>
                <a:effectLst>
                  <a:outerShdw blurRad="38100" dist="38100" dir="2700000" algn="tl">
                    <a:srgbClr val="C0C0C0"/>
                  </a:outerShdw>
                </a:effectLst>
                <a:latin typeface="+mj-lt"/>
                <a:ea typeface="ＭＳ Ｐゴシック" pitchFamily="34" charset="-128"/>
                <a:cs typeface="+mj-cs"/>
              </a:rPr>
              <a:t>Functional-Dependency Theory</a:t>
            </a:r>
          </a:p>
        </p:txBody>
      </p:sp>
    </p:spTree>
    <p:extLst>
      <p:ext uri="{BB962C8B-B14F-4D97-AF65-F5344CB8AC3E}">
        <p14:creationId xmlns:p14="http://schemas.microsoft.com/office/powerpoint/2010/main" val="2254219019"/>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6"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ea typeface="ＭＳ Ｐゴシック" pitchFamily="34" charset="-128"/>
              </a:rPr>
              <a:t>Functional-Dependency Theory Roadmap</a:t>
            </a:r>
          </a:p>
        </p:txBody>
      </p:sp>
      <p:sp>
        <p:nvSpPr>
          <p:cNvPr id="41987" name="Rectangle 3"/>
          <p:cNvSpPr>
            <a:spLocks noGrp="1" noChangeArrowheads="1"/>
          </p:cNvSpPr>
          <p:nvPr>
            <p:ph type="body" idx="1"/>
          </p:nvPr>
        </p:nvSpPr>
        <p:spPr>
          <a:xfrm>
            <a:off x="1719263" y="842963"/>
            <a:ext cx="5642546" cy="1773906"/>
          </a:xfrm>
        </p:spPr>
        <p:txBody>
          <a:bodyPr/>
          <a:lstStyle/>
          <a:p>
            <a:r>
              <a:rPr lang="en-US" altLang="en-US" dirty="0"/>
              <a:t>We now consider the formal theory that tells us which functional dependencies are implied logically by a given set of functional dependencies.</a:t>
            </a:r>
          </a:p>
          <a:p>
            <a:r>
              <a:rPr lang="en-US" altLang="en-US" dirty="0"/>
              <a:t>We then develop algorithms to generate lossless decompositions into BCNF and 3NF</a:t>
            </a:r>
          </a:p>
          <a:p>
            <a:r>
              <a:rPr lang="en-US" altLang="en-US" dirty="0"/>
              <a:t>We then develop algorithms to test if a decomposition is dependency-preserving</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p:cNvSpPr>
            <a:spLocks noGrp="1" noChangeArrowheads="1"/>
          </p:cNvSpPr>
          <p:nvPr>
            <p:ph type="title"/>
          </p:nvPr>
        </p:nvSpPr>
        <p:spPr>
          <a:xfrm>
            <a:off x="1804676" y="227097"/>
            <a:ext cx="5943600" cy="342900"/>
          </a:xfrm>
        </p:spPr>
        <p:txBody>
          <a:bodyPr/>
          <a:lstStyle/>
          <a:p>
            <a:pPr>
              <a:defRPr/>
            </a:pPr>
            <a:r>
              <a:rPr lang="en-US" altLang="en-US" dirty="0">
                <a:effectLst>
                  <a:outerShdw blurRad="38100" dist="38100" dir="2700000" algn="tl">
                    <a:srgbClr val="C0C0C0"/>
                  </a:outerShdw>
                </a:effectLst>
                <a:ea typeface="ＭＳ Ｐゴシック" pitchFamily="34" charset="-128"/>
              </a:rPr>
              <a:t>Closure of a Set of Functional Dependencies</a:t>
            </a:r>
          </a:p>
        </p:txBody>
      </p:sp>
      <p:sp>
        <p:nvSpPr>
          <p:cNvPr id="43011" name="Rectangle 3"/>
          <p:cNvSpPr>
            <a:spLocks noGrp="1" noChangeArrowheads="1"/>
          </p:cNvSpPr>
          <p:nvPr>
            <p:ph type="body" idx="1"/>
          </p:nvPr>
        </p:nvSpPr>
        <p:spPr>
          <a:xfrm>
            <a:off x="1722268" y="853284"/>
            <a:ext cx="5779363" cy="1965346"/>
          </a:xfrm>
        </p:spPr>
        <p:txBody>
          <a:bodyPr/>
          <a:lstStyle/>
          <a:p>
            <a:r>
              <a:rPr lang="en-US" altLang="en-US" dirty="0"/>
              <a:t>Given a set </a:t>
            </a:r>
            <a:r>
              <a:rPr lang="en-US" altLang="en-US" i="1" dirty="0"/>
              <a:t>F</a:t>
            </a:r>
            <a:r>
              <a:rPr lang="en-US" altLang="en-US" dirty="0"/>
              <a:t> set of functional dependencies, there are certain other functional dependencies that are logically implied by </a:t>
            </a:r>
            <a:r>
              <a:rPr lang="en-US" altLang="en-US" i="1" dirty="0"/>
              <a:t>F</a:t>
            </a:r>
            <a:r>
              <a:rPr lang="en-US" altLang="en-US" dirty="0"/>
              <a:t>.</a:t>
            </a:r>
          </a:p>
          <a:p>
            <a:pPr lvl="1"/>
            <a:r>
              <a:rPr lang="en-US" altLang="en-US" dirty="0"/>
              <a:t> If  </a:t>
            </a:r>
            <a:r>
              <a:rPr lang="en-US" altLang="en-US" i="1" dirty="0"/>
              <a:t>A</a:t>
            </a:r>
            <a:r>
              <a:rPr lang="en-US" altLang="en-US" dirty="0"/>
              <a:t> </a:t>
            </a:r>
            <a:r>
              <a:rPr lang="en-US" altLang="en-US" dirty="0">
                <a:sym typeface="Symbol" panose="05050102010706020507" pitchFamily="18" charset="2"/>
              </a:rPr>
              <a:t></a:t>
            </a:r>
            <a:r>
              <a:rPr lang="en-US" altLang="en-US" dirty="0">
                <a:sym typeface="Monotype Sorts" pitchFamily="-84" charset="2"/>
              </a:rPr>
              <a:t> </a:t>
            </a:r>
            <a:r>
              <a:rPr lang="en-US" altLang="en-US" i="1" dirty="0">
                <a:sym typeface="Monotype Sorts" pitchFamily="-84" charset="2"/>
              </a:rPr>
              <a:t>B</a:t>
            </a:r>
            <a:r>
              <a:rPr lang="en-US" altLang="en-US" dirty="0">
                <a:sym typeface="Monotype Sorts" pitchFamily="-84" charset="2"/>
              </a:rPr>
              <a:t> and  </a:t>
            </a:r>
            <a:r>
              <a:rPr lang="en-US" altLang="en-US" i="1" dirty="0">
                <a:sym typeface="Monotype Sorts" pitchFamily="-84" charset="2"/>
              </a:rPr>
              <a:t>B</a:t>
            </a:r>
            <a:r>
              <a:rPr lang="en-US" altLang="en-US" dirty="0">
                <a:sym typeface="Monotype Sorts" pitchFamily="-84" charset="2"/>
              </a:rPr>
              <a:t> </a:t>
            </a:r>
            <a:r>
              <a:rPr lang="en-US" altLang="en-US" dirty="0">
                <a:sym typeface="Symbol" panose="05050102010706020507" pitchFamily="18" charset="2"/>
              </a:rPr>
              <a:t></a:t>
            </a:r>
            <a:r>
              <a:rPr lang="en-US" altLang="en-US" dirty="0">
                <a:sym typeface="Monotype Sorts" pitchFamily="-84" charset="2"/>
              </a:rPr>
              <a:t> </a:t>
            </a:r>
            <a:r>
              <a:rPr lang="en-US" altLang="en-US" i="1" dirty="0">
                <a:sym typeface="Monotype Sorts" pitchFamily="-84" charset="2"/>
              </a:rPr>
              <a:t>C</a:t>
            </a:r>
            <a:r>
              <a:rPr lang="en-US" altLang="en-US" dirty="0">
                <a:sym typeface="Monotype Sorts" pitchFamily="-84" charset="2"/>
              </a:rPr>
              <a:t>,  then we can infer that </a:t>
            </a:r>
            <a:r>
              <a:rPr lang="en-US" altLang="en-US" i="1" dirty="0">
                <a:sym typeface="Monotype Sorts" pitchFamily="-84" charset="2"/>
              </a:rPr>
              <a:t>A</a:t>
            </a:r>
            <a:r>
              <a:rPr lang="en-US" altLang="en-US" dirty="0">
                <a:sym typeface="Monotype Sorts" pitchFamily="-84" charset="2"/>
              </a:rPr>
              <a:t> </a:t>
            </a:r>
            <a:r>
              <a:rPr lang="en-US" altLang="en-US" dirty="0">
                <a:sym typeface="Symbol" panose="05050102010706020507" pitchFamily="18" charset="2"/>
              </a:rPr>
              <a:t></a:t>
            </a:r>
            <a:r>
              <a:rPr lang="en-US" altLang="en-US" dirty="0">
                <a:sym typeface="Monotype Sorts" pitchFamily="-84" charset="2"/>
              </a:rPr>
              <a:t> C</a:t>
            </a:r>
          </a:p>
          <a:p>
            <a:pPr lvl="1"/>
            <a:r>
              <a:rPr lang="en-US" altLang="en-US" dirty="0">
                <a:sym typeface="Monotype Sorts" pitchFamily="-84" charset="2"/>
              </a:rPr>
              <a:t>etc.</a:t>
            </a:r>
            <a:endParaRPr lang="en-US" altLang="en-US" dirty="0"/>
          </a:p>
          <a:p>
            <a:r>
              <a:rPr lang="en-US" altLang="en-US" dirty="0"/>
              <a:t>The set of </a:t>
            </a:r>
            <a:r>
              <a:rPr lang="en-US" altLang="en-US" b="1" dirty="0">
                <a:solidFill>
                  <a:srgbClr val="002060"/>
                </a:solidFill>
              </a:rPr>
              <a:t>all</a:t>
            </a:r>
            <a:r>
              <a:rPr lang="en-US" altLang="en-US" dirty="0">
                <a:solidFill>
                  <a:srgbClr val="002060"/>
                </a:solidFill>
              </a:rPr>
              <a:t> </a:t>
            </a:r>
            <a:r>
              <a:rPr lang="en-US" altLang="en-US" dirty="0"/>
              <a:t>functional dependencies logically implied by </a:t>
            </a:r>
            <a:r>
              <a:rPr lang="en-US" altLang="en-US" i="1" dirty="0"/>
              <a:t>F</a:t>
            </a:r>
            <a:r>
              <a:rPr lang="en-US" altLang="en-US" dirty="0"/>
              <a:t> is the </a:t>
            </a:r>
            <a:r>
              <a:rPr lang="en-US" altLang="en-US" b="1" dirty="0">
                <a:solidFill>
                  <a:srgbClr val="002060"/>
                </a:solidFill>
              </a:rPr>
              <a:t>closure</a:t>
            </a:r>
            <a:r>
              <a:rPr lang="en-US" altLang="en-US" dirty="0"/>
              <a:t> of </a:t>
            </a:r>
            <a:r>
              <a:rPr lang="en-US" altLang="en-US" i="1" dirty="0"/>
              <a:t>F</a:t>
            </a:r>
            <a:r>
              <a:rPr lang="en-US" altLang="en-US" dirty="0"/>
              <a:t>.</a:t>
            </a:r>
          </a:p>
          <a:p>
            <a:r>
              <a:rPr lang="en-US" altLang="en-US" dirty="0"/>
              <a:t>We denote the </a:t>
            </a:r>
            <a:r>
              <a:rPr lang="en-US" altLang="en-US" i="1" dirty="0"/>
              <a:t>closure </a:t>
            </a:r>
            <a:r>
              <a:rPr lang="en-US" altLang="en-US" dirty="0"/>
              <a:t>of </a:t>
            </a:r>
            <a:r>
              <a:rPr lang="en-US" altLang="en-US" i="1" dirty="0"/>
              <a:t>F</a:t>
            </a:r>
            <a:r>
              <a:rPr lang="en-US" altLang="en-US" dirty="0"/>
              <a:t> by </a:t>
            </a:r>
            <a:r>
              <a:rPr lang="en-US" altLang="en-US" b="1" i="1" dirty="0">
                <a:solidFill>
                  <a:srgbClr val="002060"/>
                </a:solidFill>
              </a:rPr>
              <a:t>F</a:t>
            </a:r>
            <a:r>
              <a:rPr lang="en-US" altLang="en-US" b="1" i="1" baseline="44000" dirty="0">
                <a:solidFill>
                  <a:srgbClr val="002060"/>
                </a:solidFill>
              </a:rPr>
              <a:t>+</a:t>
            </a:r>
            <a:r>
              <a:rPr lang="en-US" altLang="en-US" i="1" dirty="0">
                <a:solidFill>
                  <a:srgbClr val="000099"/>
                </a:solidFill>
              </a:rPr>
              <a:t>.</a:t>
            </a:r>
          </a:p>
          <a:p>
            <a:endParaRPr lang="en-US" altLang="en-US" dirty="0">
              <a:sym typeface="Greek Symbol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22" name="Rectangle 2"/>
          <p:cNvSpPr>
            <a:spLocks noGrp="1" noChangeArrowheads="1"/>
          </p:cNvSpPr>
          <p:nvPr>
            <p:ph type="title"/>
          </p:nvPr>
        </p:nvSpPr>
        <p:spPr>
          <a:xfrm>
            <a:off x="1876425" y="228600"/>
            <a:ext cx="5943600" cy="342900"/>
          </a:xfrm>
        </p:spPr>
        <p:txBody>
          <a:bodyPr/>
          <a:lstStyle/>
          <a:p>
            <a:pPr>
              <a:defRPr/>
            </a:pPr>
            <a:r>
              <a:rPr lang="en-US" altLang="en-US" dirty="0">
                <a:effectLst>
                  <a:outerShdw blurRad="38100" dist="38100" dir="2700000" algn="tl">
                    <a:srgbClr val="C0C0C0"/>
                  </a:outerShdw>
                </a:effectLst>
                <a:ea typeface="ＭＳ Ｐゴシック" pitchFamily="34" charset="-128"/>
              </a:rPr>
              <a:t>Closure of a Set of Functional Dependencies</a:t>
            </a:r>
          </a:p>
        </p:txBody>
      </p:sp>
      <p:sp>
        <p:nvSpPr>
          <p:cNvPr id="44035" name="Rectangle 3"/>
          <p:cNvSpPr>
            <a:spLocks noGrp="1" noChangeArrowheads="1"/>
          </p:cNvSpPr>
          <p:nvPr>
            <p:ph type="body" idx="1"/>
          </p:nvPr>
        </p:nvSpPr>
        <p:spPr>
          <a:xfrm>
            <a:off x="1722269" y="843678"/>
            <a:ext cx="5805995" cy="2329241"/>
          </a:xfrm>
        </p:spPr>
        <p:txBody>
          <a:bodyPr/>
          <a:lstStyle/>
          <a:p>
            <a:r>
              <a:rPr lang="en-US" altLang="en-US" dirty="0"/>
              <a:t>We can compute F</a:t>
            </a:r>
            <a:r>
              <a:rPr lang="en-US" altLang="en-US" i="1" baseline="30000" dirty="0"/>
              <a:t>+</a:t>
            </a:r>
            <a:r>
              <a:rPr lang="en-US" altLang="en-US" i="1" dirty="0"/>
              <a:t>,</a:t>
            </a:r>
            <a:r>
              <a:rPr lang="en-US" altLang="en-US" dirty="0"/>
              <a:t> the closure of F, by repeatedly applying </a:t>
            </a:r>
            <a:r>
              <a:rPr lang="en-US" altLang="en-US" b="1" dirty="0">
                <a:solidFill>
                  <a:srgbClr val="002060"/>
                </a:solidFill>
              </a:rPr>
              <a:t>Armstrong</a:t>
            </a:r>
            <a:r>
              <a:rPr lang="en-US" altLang="en-US" b="1" dirty="0">
                <a:solidFill>
                  <a:srgbClr val="002060"/>
                </a:solidFill>
                <a:latin typeface="Arial" panose="020B0604020202020204" pitchFamily="34" charset="0"/>
              </a:rPr>
              <a:t>’</a:t>
            </a:r>
            <a:r>
              <a:rPr lang="en-US" altLang="ja-JP" b="1" dirty="0">
                <a:solidFill>
                  <a:srgbClr val="002060"/>
                </a:solidFill>
              </a:rPr>
              <a:t>s Axioms</a:t>
            </a:r>
            <a:r>
              <a:rPr lang="en-US" altLang="ja-JP" b="1" dirty="0">
                <a:solidFill>
                  <a:srgbClr val="000099"/>
                </a:solidFill>
              </a:rPr>
              <a:t>:</a:t>
            </a:r>
          </a:p>
          <a:p>
            <a:pPr lvl="1"/>
            <a:r>
              <a:rPr lang="en-US" altLang="en-US" b="1" dirty="0">
                <a:sym typeface="Symbol" panose="05050102010706020507" pitchFamily="18" charset="2"/>
              </a:rPr>
              <a:t>Reflexive rule:</a:t>
            </a:r>
            <a:r>
              <a:rPr lang="en-US" altLang="en-US" dirty="0"/>
              <a:t> if </a:t>
            </a:r>
            <a:r>
              <a:rPr lang="en-US" altLang="en-US" i="1" dirty="0">
                <a:sym typeface="Symbol" panose="05050102010706020507" pitchFamily="18" charset="2"/>
              </a:rPr>
              <a:t></a:t>
            </a:r>
            <a:r>
              <a:rPr lang="en-US" altLang="en-US" dirty="0">
                <a:sym typeface="Symbol" panose="05050102010706020507" pitchFamily="18" charset="2"/>
              </a:rPr>
              <a:t>  , then  </a:t>
            </a:r>
            <a:r>
              <a:rPr lang="en-US" altLang="en-US" dirty="0">
                <a:sym typeface="Monotype Sorts" pitchFamily="-84" charset="2"/>
              </a:rPr>
              <a:t> </a:t>
            </a:r>
            <a:r>
              <a:rPr lang="en-US" altLang="en-US" i="1" dirty="0">
                <a:sym typeface="Symbol" panose="05050102010706020507" pitchFamily="18" charset="2"/>
              </a:rPr>
              <a:t>  </a:t>
            </a:r>
            <a:endParaRPr lang="en-US" altLang="en-US" dirty="0">
              <a:sym typeface="Symbol" panose="05050102010706020507" pitchFamily="18" charset="2"/>
            </a:endParaRPr>
          </a:p>
          <a:p>
            <a:pPr lvl="1"/>
            <a:r>
              <a:rPr lang="en-US" altLang="en-US" b="1" dirty="0">
                <a:sym typeface="Symbol" panose="05050102010706020507" pitchFamily="18" charset="2"/>
              </a:rPr>
              <a:t>Augmentation  rule</a:t>
            </a:r>
            <a:r>
              <a:rPr lang="en-US" altLang="en-US" b="1" dirty="0">
                <a:solidFill>
                  <a:srgbClr val="000099"/>
                </a:solidFill>
                <a:sym typeface="Symbol" panose="05050102010706020507" pitchFamily="18" charset="2"/>
              </a:rPr>
              <a:t>: </a:t>
            </a:r>
            <a:r>
              <a:rPr lang="en-US" altLang="en-US" dirty="0">
                <a:sym typeface="Symbol" panose="05050102010706020507" pitchFamily="18" charset="2"/>
              </a:rPr>
              <a:t>if  </a:t>
            </a:r>
            <a:r>
              <a:rPr lang="en-US" altLang="en-US" dirty="0">
                <a:sym typeface="Monotype Sorts" pitchFamily="-84" charset="2"/>
              </a:rPr>
              <a:t> </a:t>
            </a:r>
            <a:r>
              <a:rPr lang="en-US" altLang="en-US" i="1" dirty="0">
                <a:sym typeface="Symbol" panose="05050102010706020507" pitchFamily="18" charset="2"/>
              </a:rPr>
              <a:t>, </a:t>
            </a:r>
            <a:r>
              <a:rPr lang="en-US" altLang="en-US" dirty="0">
                <a:sym typeface="Symbol" panose="05050102010706020507" pitchFamily="18" charset="2"/>
              </a:rPr>
              <a:t>then </a:t>
            </a:r>
            <a:r>
              <a:rPr lang="en-US" altLang="en-US" dirty="0">
                <a:sym typeface="Greek Symbols"/>
              </a:rPr>
              <a:t> </a:t>
            </a:r>
            <a:r>
              <a:rPr lang="en-US" altLang="en-US" dirty="0">
                <a:sym typeface="Symbol" panose="05050102010706020507" pitchFamily="18" charset="2"/>
              </a:rPr>
              <a:t> </a:t>
            </a:r>
            <a:r>
              <a:rPr lang="en-US" altLang="en-US" dirty="0">
                <a:sym typeface="Monotype Sorts" pitchFamily="-84" charset="2"/>
              </a:rPr>
              <a:t> </a:t>
            </a:r>
            <a:r>
              <a:rPr lang="en-US" altLang="en-US" dirty="0">
                <a:sym typeface="Symbol" panose="05050102010706020507" pitchFamily="18" charset="2"/>
              </a:rPr>
              <a:t> </a:t>
            </a:r>
            <a:r>
              <a:rPr lang="en-US" altLang="en-US" dirty="0">
                <a:sym typeface="Monotype Sorts" pitchFamily="-84" charset="2"/>
              </a:rPr>
              <a:t> </a:t>
            </a:r>
            <a:r>
              <a:rPr lang="en-US" altLang="en-US" i="1" dirty="0">
                <a:sym typeface="Symbol" panose="05050102010706020507" pitchFamily="18" charset="2"/>
              </a:rPr>
              <a:t></a:t>
            </a:r>
            <a:endParaRPr lang="en-US" altLang="en-US" dirty="0">
              <a:sym typeface="Symbol" panose="05050102010706020507" pitchFamily="18" charset="2"/>
            </a:endParaRPr>
          </a:p>
          <a:p>
            <a:pPr lvl="1"/>
            <a:r>
              <a:rPr lang="en-US" altLang="en-US" b="1" dirty="0">
                <a:sym typeface="Symbol" panose="05050102010706020507" pitchFamily="18" charset="2"/>
              </a:rPr>
              <a:t>Transitivity rule</a:t>
            </a:r>
            <a:r>
              <a:rPr lang="en-US" altLang="en-US" b="1" dirty="0">
                <a:solidFill>
                  <a:srgbClr val="000099"/>
                </a:solidFill>
                <a:sym typeface="Symbol" panose="05050102010706020507" pitchFamily="18" charset="2"/>
              </a:rPr>
              <a:t>:  </a:t>
            </a:r>
            <a:r>
              <a:rPr lang="en-US" altLang="en-US" dirty="0">
                <a:sym typeface="Symbol" panose="05050102010706020507" pitchFamily="18" charset="2"/>
              </a:rPr>
              <a:t>if  </a:t>
            </a:r>
            <a:r>
              <a:rPr lang="en-US" altLang="en-US" dirty="0">
                <a:sym typeface="Monotype Sorts" pitchFamily="-84" charset="2"/>
              </a:rPr>
              <a:t> </a:t>
            </a:r>
            <a:r>
              <a:rPr lang="en-US" altLang="en-US" i="1" dirty="0">
                <a:sym typeface="Symbol" panose="05050102010706020507" pitchFamily="18" charset="2"/>
              </a:rPr>
              <a:t>, </a:t>
            </a:r>
            <a:r>
              <a:rPr lang="en-US" altLang="en-US" dirty="0">
                <a:sym typeface="Symbol" panose="05050102010706020507" pitchFamily="18" charset="2"/>
              </a:rPr>
              <a:t>and </a:t>
            </a:r>
            <a:r>
              <a:rPr lang="en-US" altLang="en-US" i="1" dirty="0">
                <a:sym typeface="Symbol" panose="05050102010706020507" pitchFamily="18" charset="2"/>
              </a:rPr>
              <a:t> </a:t>
            </a:r>
            <a:r>
              <a:rPr lang="en-US" altLang="en-US" dirty="0">
                <a:sym typeface="Symbol" panose="05050102010706020507" pitchFamily="18" charset="2"/>
              </a:rPr>
              <a:t> </a:t>
            </a:r>
            <a:r>
              <a:rPr lang="en-US" altLang="en-US" dirty="0">
                <a:sym typeface="Monotype Sorts" pitchFamily="-84" charset="2"/>
              </a:rPr>
              <a:t>, then </a:t>
            </a:r>
            <a:r>
              <a:rPr lang="en-US" altLang="en-US" dirty="0">
                <a:sym typeface="Symbol" panose="05050102010706020507" pitchFamily="18" charset="2"/>
              </a:rPr>
              <a:t> </a:t>
            </a:r>
            <a:r>
              <a:rPr lang="en-US" altLang="en-US" dirty="0">
                <a:sym typeface="Monotype Sorts" pitchFamily="-84" charset="2"/>
              </a:rPr>
              <a:t> </a:t>
            </a:r>
            <a:r>
              <a:rPr lang="en-US" altLang="en-US" dirty="0">
                <a:sym typeface="Symbol" panose="05050102010706020507" pitchFamily="18" charset="2"/>
              </a:rPr>
              <a:t> </a:t>
            </a:r>
            <a:endParaRPr lang="en-US" altLang="en-US" b="1" dirty="0">
              <a:sym typeface="Greek Symbols"/>
            </a:endParaRPr>
          </a:p>
          <a:p>
            <a:r>
              <a:rPr lang="en-US" altLang="en-US" dirty="0">
                <a:sym typeface="Greek Symbols"/>
              </a:rPr>
              <a:t>These rules are </a:t>
            </a:r>
          </a:p>
          <a:p>
            <a:pPr lvl="1"/>
            <a:r>
              <a:rPr lang="en-US" altLang="en-US" b="1" dirty="0">
                <a:solidFill>
                  <a:srgbClr val="002060"/>
                </a:solidFill>
                <a:sym typeface="Greek Symbols"/>
              </a:rPr>
              <a:t>Sound</a:t>
            </a:r>
            <a:r>
              <a:rPr lang="en-US" altLang="en-US" dirty="0">
                <a:solidFill>
                  <a:srgbClr val="002060"/>
                </a:solidFill>
                <a:sym typeface="Greek Symbols"/>
              </a:rPr>
              <a:t> </a:t>
            </a:r>
            <a:r>
              <a:rPr lang="en-US" altLang="en-US" dirty="0">
                <a:sym typeface="Greek Symbols"/>
              </a:rPr>
              <a:t>-- generate only functional dependencies that actually hold,  and </a:t>
            </a:r>
          </a:p>
          <a:p>
            <a:pPr lvl="1"/>
            <a:r>
              <a:rPr lang="en-US" altLang="en-US" b="1" dirty="0">
                <a:solidFill>
                  <a:srgbClr val="002060"/>
                </a:solidFill>
                <a:sym typeface="Greek Symbols"/>
              </a:rPr>
              <a:t>Complete</a:t>
            </a:r>
            <a:r>
              <a:rPr lang="en-US" altLang="en-US" dirty="0">
                <a:sym typeface="Greek Symbols"/>
              </a:rPr>
              <a:t>  -- generate all functional dependencies that hold.</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442"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ea typeface="ＭＳ Ｐゴシック" pitchFamily="34" charset="-128"/>
              </a:rPr>
              <a:t>Example of </a:t>
            </a:r>
            <a:r>
              <a:rPr lang="en-US" altLang="en-US" dirty="0">
                <a:sym typeface="MS LineDraw"/>
              </a:rPr>
              <a:t> </a:t>
            </a:r>
            <a:r>
              <a:rPr lang="en-US" altLang="en-US" i="1" dirty="0">
                <a:sym typeface="MS LineDraw"/>
              </a:rPr>
              <a:t>F</a:t>
            </a:r>
            <a:r>
              <a:rPr lang="en-US" altLang="en-US" baseline="30000" dirty="0">
                <a:sym typeface="MS LineDraw"/>
              </a:rPr>
              <a:t>+</a:t>
            </a:r>
            <a:endParaRPr lang="en-US" altLang="en-US" dirty="0">
              <a:effectLst>
                <a:outerShdw blurRad="38100" dist="38100" dir="2700000" algn="tl">
                  <a:srgbClr val="C0C0C0"/>
                </a:outerShdw>
              </a:effectLst>
              <a:ea typeface="ＭＳ Ｐゴシック" pitchFamily="34" charset="-128"/>
            </a:endParaRPr>
          </a:p>
        </p:txBody>
      </p:sp>
      <p:sp>
        <p:nvSpPr>
          <p:cNvPr id="701443" name="Rectangle 3"/>
          <p:cNvSpPr>
            <a:spLocks noGrp="1" noChangeArrowheads="1"/>
          </p:cNvSpPr>
          <p:nvPr>
            <p:ph type="body" idx="1"/>
          </p:nvPr>
        </p:nvSpPr>
        <p:spPr>
          <a:xfrm>
            <a:off x="1719262" y="830853"/>
            <a:ext cx="5905394" cy="3731419"/>
          </a:xfrm>
        </p:spPr>
        <p:txBody>
          <a:bodyPr/>
          <a:lstStyle/>
          <a:p>
            <a:pPr>
              <a:tabLst>
                <a:tab pos="602456" algn="l"/>
              </a:tabLst>
            </a:pPr>
            <a:r>
              <a:rPr lang="en-US" altLang="en-US" i="1" dirty="0"/>
              <a:t>R = (A, B, C, G, H, I)</a:t>
            </a:r>
            <a:br>
              <a:rPr lang="en-US" altLang="en-US" i="1" dirty="0"/>
            </a:br>
            <a:r>
              <a:rPr lang="en-US" altLang="en-US" i="1" dirty="0"/>
              <a:t>F = </a:t>
            </a:r>
            <a:r>
              <a:rPr lang="en-US" altLang="en-US" dirty="0"/>
              <a:t>{ </a:t>
            </a:r>
            <a:r>
              <a:rPr lang="en-US" altLang="en-US" i="1" dirty="0">
                <a:sym typeface="Iconic Symbols Ext"/>
              </a:rPr>
              <a:t>A </a:t>
            </a:r>
            <a:r>
              <a:rPr lang="en-US" altLang="en-US" dirty="0">
                <a:sym typeface="Symbol" panose="05050102010706020507" pitchFamily="18" charset="2"/>
              </a:rPr>
              <a:t></a:t>
            </a:r>
            <a:r>
              <a:rPr lang="en-US" altLang="en-US" dirty="0">
                <a:sym typeface="Monotype Sorts" pitchFamily="-84" charset="2"/>
              </a:rPr>
              <a:t> </a:t>
            </a:r>
            <a:r>
              <a:rPr lang="en-US" altLang="en-US" i="1" dirty="0">
                <a:sym typeface="Monotype Sorts" pitchFamily="-84" charset="2"/>
              </a:rPr>
              <a:t>B</a:t>
            </a:r>
            <a:br>
              <a:rPr lang="en-US" altLang="en-US" i="1" dirty="0">
                <a:sym typeface="Monotype Sorts" pitchFamily="-84" charset="2"/>
              </a:rPr>
            </a:br>
            <a:r>
              <a:rPr lang="en-US" altLang="en-US" i="1" dirty="0">
                <a:sym typeface="Monotype Sorts" pitchFamily="-84" charset="2"/>
              </a:rPr>
              <a:t>	 </a:t>
            </a:r>
            <a:r>
              <a:rPr lang="en-US" altLang="en-US" i="1" dirty="0">
                <a:sym typeface="Iconic Symbols Ext"/>
              </a:rPr>
              <a:t>A </a:t>
            </a:r>
            <a:r>
              <a:rPr lang="en-US" altLang="en-US" dirty="0">
                <a:sym typeface="Symbol" panose="05050102010706020507" pitchFamily="18" charset="2"/>
              </a:rPr>
              <a:t></a:t>
            </a:r>
            <a:r>
              <a:rPr lang="en-US" altLang="en-US" dirty="0">
                <a:sym typeface="Monotype Sorts" pitchFamily="-84" charset="2"/>
              </a:rPr>
              <a:t> </a:t>
            </a:r>
            <a:r>
              <a:rPr lang="en-US" altLang="en-US" i="1" dirty="0">
                <a:sym typeface="Monotype Sorts" pitchFamily="-84" charset="2"/>
              </a:rPr>
              <a:t>C</a:t>
            </a:r>
            <a:br>
              <a:rPr lang="en-US" altLang="en-US" i="1" dirty="0">
                <a:sym typeface="Monotype Sorts" pitchFamily="-84" charset="2"/>
              </a:rPr>
            </a:br>
            <a:r>
              <a:rPr lang="en-US" altLang="en-US" i="1" dirty="0">
                <a:sym typeface="Monotype Sorts" pitchFamily="-84" charset="2"/>
              </a:rPr>
              <a:t>	</a:t>
            </a:r>
            <a:r>
              <a:rPr lang="en-US" altLang="en-US" i="1" dirty="0">
                <a:sym typeface="Iconic Symbols Ext"/>
              </a:rPr>
              <a:t>CG </a:t>
            </a:r>
            <a:r>
              <a:rPr lang="en-US" altLang="en-US" dirty="0">
                <a:sym typeface="Symbol" panose="05050102010706020507" pitchFamily="18" charset="2"/>
              </a:rPr>
              <a:t></a:t>
            </a:r>
            <a:r>
              <a:rPr lang="en-US" altLang="en-US" dirty="0">
                <a:sym typeface="Monotype Sorts" pitchFamily="-84" charset="2"/>
              </a:rPr>
              <a:t> </a:t>
            </a:r>
            <a:r>
              <a:rPr lang="en-US" altLang="en-US" i="1" dirty="0">
                <a:sym typeface="Monotype Sorts" pitchFamily="-84" charset="2"/>
              </a:rPr>
              <a:t>H</a:t>
            </a:r>
            <a:br>
              <a:rPr lang="en-US" altLang="en-US" i="1" dirty="0">
                <a:sym typeface="Monotype Sorts" pitchFamily="-84" charset="2"/>
              </a:rPr>
            </a:br>
            <a:r>
              <a:rPr lang="en-US" altLang="en-US" i="1" dirty="0">
                <a:sym typeface="Monotype Sorts" pitchFamily="-84" charset="2"/>
              </a:rPr>
              <a:t>	</a:t>
            </a:r>
            <a:r>
              <a:rPr lang="en-US" altLang="en-US" i="1" dirty="0">
                <a:sym typeface="Iconic Symbols Ext"/>
              </a:rPr>
              <a:t>CG </a:t>
            </a:r>
            <a:r>
              <a:rPr lang="en-US" altLang="en-US" dirty="0">
                <a:sym typeface="Symbol" panose="05050102010706020507" pitchFamily="18" charset="2"/>
              </a:rPr>
              <a:t></a:t>
            </a:r>
            <a:r>
              <a:rPr lang="en-US" altLang="en-US" dirty="0">
                <a:sym typeface="Monotype Sorts" pitchFamily="-84" charset="2"/>
              </a:rPr>
              <a:t> </a:t>
            </a:r>
            <a:r>
              <a:rPr lang="en-US" altLang="en-US" i="1" dirty="0">
                <a:sym typeface="Monotype Sorts" pitchFamily="-84" charset="2"/>
              </a:rPr>
              <a:t>I</a:t>
            </a:r>
            <a:br>
              <a:rPr lang="en-US" altLang="en-US" i="1" dirty="0">
                <a:sym typeface="Monotype Sorts" pitchFamily="-84" charset="2"/>
              </a:rPr>
            </a:br>
            <a:r>
              <a:rPr lang="en-US" altLang="en-US" i="1" dirty="0">
                <a:sym typeface="Monotype Sorts" pitchFamily="-84" charset="2"/>
              </a:rPr>
              <a:t>	 </a:t>
            </a:r>
            <a:r>
              <a:rPr lang="en-US" altLang="en-US" i="1" dirty="0">
                <a:sym typeface="Iconic Symbols Ext"/>
              </a:rPr>
              <a:t>B </a:t>
            </a:r>
            <a:r>
              <a:rPr lang="en-US" altLang="en-US" dirty="0">
                <a:sym typeface="Symbol" panose="05050102010706020507" pitchFamily="18" charset="2"/>
              </a:rPr>
              <a:t></a:t>
            </a:r>
            <a:r>
              <a:rPr lang="en-US" altLang="en-US" dirty="0">
                <a:sym typeface="Monotype Sorts" pitchFamily="-84" charset="2"/>
              </a:rPr>
              <a:t> </a:t>
            </a:r>
            <a:r>
              <a:rPr lang="en-US" altLang="en-US" i="1" dirty="0">
                <a:sym typeface="Monotype Sorts" pitchFamily="-84" charset="2"/>
              </a:rPr>
              <a:t>H</a:t>
            </a:r>
            <a:r>
              <a:rPr lang="en-US" altLang="en-US" dirty="0">
                <a:sym typeface="Monotype Sorts" pitchFamily="-84" charset="2"/>
              </a:rPr>
              <a:t>}</a:t>
            </a:r>
            <a:endParaRPr lang="en-US" altLang="en-US" dirty="0">
              <a:sym typeface="MS LineDraw"/>
            </a:endParaRPr>
          </a:p>
          <a:p>
            <a:pPr>
              <a:tabLst>
                <a:tab pos="602456" algn="l"/>
              </a:tabLst>
            </a:pPr>
            <a:r>
              <a:rPr lang="en-US" altLang="en-US" dirty="0">
                <a:sym typeface="MS LineDraw"/>
              </a:rPr>
              <a:t>Some members of </a:t>
            </a:r>
            <a:r>
              <a:rPr lang="en-US" altLang="en-US" i="1" dirty="0">
                <a:sym typeface="MS LineDraw"/>
              </a:rPr>
              <a:t>F</a:t>
            </a:r>
            <a:r>
              <a:rPr lang="en-US" altLang="en-US" baseline="30000" dirty="0">
                <a:sym typeface="MS LineDraw"/>
              </a:rPr>
              <a:t>+</a:t>
            </a:r>
            <a:endParaRPr lang="en-US" altLang="en-US" dirty="0">
              <a:sym typeface="MS LineDraw"/>
            </a:endParaRPr>
          </a:p>
          <a:p>
            <a:pPr lvl="1">
              <a:tabLst>
                <a:tab pos="602456" algn="l"/>
              </a:tabLst>
            </a:pPr>
            <a:r>
              <a:rPr lang="en-US" altLang="en-US" i="1" dirty="0">
                <a:sym typeface="Monotype Sorts" pitchFamily="-84" charset="2"/>
              </a:rPr>
              <a:t>A </a:t>
            </a:r>
            <a:r>
              <a:rPr lang="en-US" altLang="en-US" dirty="0">
                <a:sym typeface="Symbol" panose="05050102010706020507" pitchFamily="18" charset="2"/>
              </a:rPr>
              <a:t></a:t>
            </a:r>
            <a:r>
              <a:rPr lang="en-US" altLang="en-US" dirty="0">
                <a:sym typeface="Monotype Sorts" pitchFamily="-84" charset="2"/>
              </a:rPr>
              <a:t> </a:t>
            </a:r>
            <a:r>
              <a:rPr lang="en-US" altLang="en-US" i="1" dirty="0">
                <a:sym typeface="Monotype Sorts" pitchFamily="-84" charset="2"/>
              </a:rPr>
              <a:t>H        </a:t>
            </a:r>
          </a:p>
          <a:p>
            <a:pPr lvl="2">
              <a:tabLst>
                <a:tab pos="602456" algn="l"/>
              </a:tabLst>
            </a:pPr>
            <a:r>
              <a:rPr lang="en-US" altLang="en-US" dirty="0">
                <a:sym typeface="Monotype Sorts" pitchFamily="-84" charset="2"/>
              </a:rPr>
              <a:t>by transitivity from </a:t>
            </a:r>
            <a:r>
              <a:rPr lang="en-US" altLang="en-US" i="1" dirty="0">
                <a:sym typeface="Iconic Symbols Ext"/>
              </a:rPr>
              <a:t>A </a:t>
            </a:r>
            <a:r>
              <a:rPr lang="en-US" altLang="en-US" dirty="0">
                <a:sym typeface="Symbol" panose="05050102010706020507" pitchFamily="18" charset="2"/>
              </a:rPr>
              <a:t></a:t>
            </a:r>
            <a:r>
              <a:rPr lang="en-US" altLang="en-US" dirty="0">
                <a:sym typeface="Monotype Sorts" pitchFamily="-84" charset="2"/>
              </a:rPr>
              <a:t> </a:t>
            </a:r>
            <a:r>
              <a:rPr lang="en-US" altLang="en-US" i="1" dirty="0">
                <a:sym typeface="Monotype Sorts" pitchFamily="-84" charset="2"/>
              </a:rPr>
              <a:t>B and </a:t>
            </a:r>
            <a:r>
              <a:rPr lang="en-US" altLang="en-US" i="1" dirty="0">
                <a:sym typeface="Iconic Symbols Ext"/>
              </a:rPr>
              <a:t>B </a:t>
            </a:r>
            <a:r>
              <a:rPr lang="en-US" altLang="en-US" dirty="0">
                <a:sym typeface="Symbol" panose="05050102010706020507" pitchFamily="18" charset="2"/>
              </a:rPr>
              <a:t></a:t>
            </a:r>
            <a:r>
              <a:rPr lang="en-US" altLang="en-US" dirty="0">
                <a:sym typeface="Monotype Sorts" pitchFamily="-84" charset="2"/>
              </a:rPr>
              <a:t> </a:t>
            </a:r>
            <a:r>
              <a:rPr lang="en-US" altLang="en-US" i="1" dirty="0">
                <a:sym typeface="Monotype Sorts" pitchFamily="-84" charset="2"/>
              </a:rPr>
              <a:t>H</a:t>
            </a:r>
          </a:p>
          <a:p>
            <a:pPr lvl="1">
              <a:tabLst>
                <a:tab pos="602456" algn="l"/>
              </a:tabLst>
            </a:pPr>
            <a:r>
              <a:rPr lang="en-US" altLang="en-US" i="1" dirty="0">
                <a:sym typeface="Monotype Sorts" pitchFamily="-84" charset="2"/>
              </a:rPr>
              <a:t>AG </a:t>
            </a:r>
            <a:r>
              <a:rPr lang="en-US" altLang="en-US" dirty="0">
                <a:sym typeface="Symbol" panose="05050102010706020507" pitchFamily="18" charset="2"/>
              </a:rPr>
              <a:t></a:t>
            </a:r>
            <a:r>
              <a:rPr lang="en-US" altLang="en-US" dirty="0">
                <a:sym typeface="Monotype Sorts" pitchFamily="-84" charset="2"/>
              </a:rPr>
              <a:t> </a:t>
            </a:r>
            <a:r>
              <a:rPr lang="en-US" altLang="en-US" i="1" dirty="0">
                <a:sym typeface="Monotype Sorts" pitchFamily="-84" charset="2"/>
              </a:rPr>
              <a:t>I       </a:t>
            </a:r>
            <a:endParaRPr lang="en-US" altLang="en-US" dirty="0">
              <a:sym typeface="Monotype Sorts" pitchFamily="-84" charset="2"/>
            </a:endParaRPr>
          </a:p>
          <a:p>
            <a:pPr lvl="2">
              <a:tabLst>
                <a:tab pos="602456" algn="l"/>
              </a:tabLst>
            </a:pPr>
            <a:r>
              <a:rPr lang="en-US" altLang="en-US" dirty="0">
                <a:sym typeface="Monotype Sorts" pitchFamily="-84" charset="2"/>
              </a:rPr>
              <a:t>by augmenting </a:t>
            </a:r>
            <a:r>
              <a:rPr lang="en-US" altLang="en-US" i="1" dirty="0">
                <a:sym typeface="Iconic Symbols Ext"/>
              </a:rPr>
              <a:t>A </a:t>
            </a:r>
            <a:r>
              <a:rPr lang="en-US" altLang="en-US" dirty="0">
                <a:sym typeface="Symbol" panose="05050102010706020507" pitchFamily="18" charset="2"/>
              </a:rPr>
              <a:t></a:t>
            </a:r>
            <a:r>
              <a:rPr lang="en-US" altLang="en-US" dirty="0">
                <a:sym typeface="Monotype Sorts" pitchFamily="-84" charset="2"/>
              </a:rPr>
              <a:t> </a:t>
            </a:r>
            <a:r>
              <a:rPr lang="en-US" altLang="en-US" i="1" dirty="0">
                <a:sym typeface="Monotype Sorts" pitchFamily="-84" charset="2"/>
              </a:rPr>
              <a:t>C </a:t>
            </a:r>
            <a:r>
              <a:rPr lang="en-US" altLang="en-US" dirty="0">
                <a:sym typeface="Monotype Sorts" pitchFamily="-84" charset="2"/>
              </a:rPr>
              <a:t>with G, to get </a:t>
            </a:r>
            <a:r>
              <a:rPr lang="en-US" altLang="en-US" i="1" dirty="0">
                <a:sym typeface="Iconic Symbols Ext"/>
              </a:rPr>
              <a:t>AG </a:t>
            </a:r>
            <a:r>
              <a:rPr lang="en-US" altLang="en-US" dirty="0">
                <a:sym typeface="Symbol" panose="05050102010706020507" pitchFamily="18" charset="2"/>
              </a:rPr>
              <a:t></a:t>
            </a:r>
            <a:r>
              <a:rPr lang="en-US" altLang="en-US" dirty="0">
                <a:sym typeface="Monotype Sorts" pitchFamily="-84" charset="2"/>
              </a:rPr>
              <a:t> </a:t>
            </a:r>
            <a:r>
              <a:rPr lang="en-US" altLang="en-US" i="1" dirty="0">
                <a:sym typeface="Monotype Sorts" pitchFamily="-84" charset="2"/>
              </a:rPr>
              <a:t>CG </a:t>
            </a:r>
            <a:br>
              <a:rPr lang="en-US" altLang="en-US" i="1" dirty="0">
                <a:sym typeface="Monotype Sorts" pitchFamily="-84" charset="2"/>
              </a:rPr>
            </a:br>
            <a:r>
              <a:rPr lang="en-US" altLang="en-US" i="1" dirty="0">
                <a:sym typeface="Monotype Sorts" pitchFamily="-84" charset="2"/>
              </a:rPr>
              <a:t>                   </a:t>
            </a:r>
            <a:r>
              <a:rPr lang="en-US" altLang="en-US" dirty="0">
                <a:sym typeface="Monotype Sorts" pitchFamily="-84" charset="2"/>
              </a:rPr>
              <a:t>and then transitivity with </a:t>
            </a:r>
            <a:r>
              <a:rPr lang="en-US" altLang="en-US" i="1" dirty="0">
                <a:sym typeface="Iconic Symbols Ext"/>
              </a:rPr>
              <a:t>CG </a:t>
            </a:r>
            <a:r>
              <a:rPr lang="en-US" altLang="en-US" dirty="0">
                <a:sym typeface="Symbol" panose="05050102010706020507" pitchFamily="18" charset="2"/>
              </a:rPr>
              <a:t></a:t>
            </a:r>
            <a:r>
              <a:rPr lang="en-US" altLang="en-US" dirty="0">
                <a:sym typeface="Monotype Sorts" pitchFamily="-84" charset="2"/>
              </a:rPr>
              <a:t> </a:t>
            </a:r>
            <a:r>
              <a:rPr lang="en-US" altLang="en-US" i="1" dirty="0">
                <a:sym typeface="Monotype Sorts" pitchFamily="-84" charset="2"/>
              </a:rPr>
              <a:t>I </a:t>
            </a:r>
          </a:p>
          <a:p>
            <a:pPr lvl="1">
              <a:tabLst>
                <a:tab pos="602456" algn="l"/>
              </a:tabLst>
            </a:pPr>
            <a:r>
              <a:rPr lang="en-US" altLang="en-US" i="1" dirty="0">
                <a:sym typeface="Monotype Sorts" pitchFamily="-84" charset="2"/>
              </a:rPr>
              <a:t>CG </a:t>
            </a:r>
            <a:r>
              <a:rPr lang="en-US" altLang="en-US" dirty="0">
                <a:sym typeface="Symbol" panose="05050102010706020507" pitchFamily="18" charset="2"/>
              </a:rPr>
              <a:t></a:t>
            </a:r>
            <a:r>
              <a:rPr lang="en-US" altLang="en-US" dirty="0">
                <a:sym typeface="Monotype Sorts" pitchFamily="-84" charset="2"/>
              </a:rPr>
              <a:t> </a:t>
            </a:r>
            <a:r>
              <a:rPr lang="en-US" altLang="en-US" i="1" dirty="0">
                <a:sym typeface="Monotype Sorts" pitchFamily="-84" charset="2"/>
              </a:rPr>
              <a:t>HI     </a:t>
            </a:r>
            <a:endParaRPr lang="en-US" altLang="en-US" dirty="0">
              <a:sym typeface="Monotype Sorts" pitchFamily="-84" charset="2"/>
            </a:endParaRPr>
          </a:p>
          <a:p>
            <a:pPr lvl="2">
              <a:tabLst>
                <a:tab pos="602456" algn="l"/>
              </a:tabLst>
            </a:pPr>
            <a:r>
              <a:rPr lang="en-US" altLang="en-US" dirty="0">
                <a:sym typeface="Monotype Sorts" pitchFamily="-84" charset="2"/>
              </a:rPr>
              <a:t>by augmenting </a:t>
            </a:r>
            <a:r>
              <a:rPr lang="en-US" altLang="en-US" i="1" dirty="0">
                <a:sym typeface="Iconic Symbols Ext"/>
              </a:rPr>
              <a:t>CG </a:t>
            </a:r>
            <a:r>
              <a:rPr lang="en-US" altLang="en-US" dirty="0">
                <a:sym typeface="Symbol" panose="05050102010706020507" pitchFamily="18" charset="2"/>
              </a:rPr>
              <a:t></a:t>
            </a:r>
            <a:r>
              <a:rPr lang="en-US" altLang="en-US" dirty="0">
                <a:sym typeface="Monotype Sorts" pitchFamily="-84" charset="2"/>
              </a:rPr>
              <a:t> </a:t>
            </a:r>
            <a:r>
              <a:rPr lang="en-US" altLang="en-US" i="1" dirty="0">
                <a:sym typeface="Monotype Sorts" pitchFamily="-84" charset="2"/>
              </a:rPr>
              <a:t>I </a:t>
            </a:r>
            <a:r>
              <a:rPr lang="en-US" altLang="en-US" dirty="0">
                <a:sym typeface="Monotype Sorts" pitchFamily="-84" charset="2"/>
              </a:rPr>
              <a:t>to infer </a:t>
            </a:r>
            <a:r>
              <a:rPr lang="en-US" altLang="en-US" i="1" dirty="0">
                <a:sym typeface="Iconic Symbols Ext"/>
              </a:rPr>
              <a:t>CG </a:t>
            </a:r>
            <a:r>
              <a:rPr lang="en-US" altLang="en-US" dirty="0">
                <a:sym typeface="Symbol" panose="05050102010706020507" pitchFamily="18" charset="2"/>
              </a:rPr>
              <a:t></a:t>
            </a:r>
            <a:r>
              <a:rPr lang="en-US" altLang="en-US" dirty="0">
                <a:sym typeface="Monotype Sorts" pitchFamily="-84" charset="2"/>
              </a:rPr>
              <a:t> CG</a:t>
            </a:r>
            <a:r>
              <a:rPr lang="en-US" altLang="en-US" i="1" dirty="0">
                <a:sym typeface="Monotype Sorts" pitchFamily="-84" charset="2"/>
              </a:rPr>
              <a:t>I, </a:t>
            </a:r>
          </a:p>
          <a:p>
            <a:pPr lvl="2">
              <a:buNone/>
              <a:tabLst>
                <a:tab pos="602456" algn="l"/>
              </a:tabLst>
            </a:pPr>
            <a:r>
              <a:rPr lang="en-US" altLang="en-US" dirty="0">
                <a:sym typeface="Monotype Sorts" pitchFamily="-84" charset="2"/>
              </a:rPr>
              <a:t>    and augmenting of </a:t>
            </a:r>
            <a:r>
              <a:rPr lang="en-US" altLang="en-US" i="1" dirty="0">
                <a:sym typeface="Iconic Symbols Ext"/>
              </a:rPr>
              <a:t>CG </a:t>
            </a:r>
            <a:r>
              <a:rPr lang="en-US" altLang="en-US" dirty="0">
                <a:sym typeface="Symbol" panose="05050102010706020507" pitchFamily="18" charset="2"/>
              </a:rPr>
              <a:t></a:t>
            </a:r>
            <a:r>
              <a:rPr lang="en-US" altLang="en-US" dirty="0">
                <a:sym typeface="Monotype Sorts" pitchFamily="-84" charset="2"/>
              </a:rPr>
              <a:t> </a:t>
            </a:r>
            <a:r>
              <a:rPr lang="en-US" altLang="en-US" i="1" dirty="0">
                <a:sym typeface="Monotype Sorts" pitchFamily="-84" charset="2"/>
              </a:rPr>
              <a:t>H </a:t>
            </a:r>
            <a:r>
              <a:rPr lang="en-US" altLang="en-US" dirty="0">
                <a:sym typeface="Monotype Sorts" pitchFamily="-84" charset="2"/>
              </a:rPr>
              <a:t>to infer</a:t>
            </a:r>
            <a:r>
              <a:rPr lang="en-US" altLang="en-US" i="1" dirty="0">
                <a:sym typeface="Monotype Sorts" pitchFamily="-84" charset="2"/>
              </a:rPr>
              <a:t> </a:t>
            </a:r>
            <a:r>
              <a:rPr lang="en-US" altLang="en-US" i="1" dirty="0">
                <a:sym typeface="Iconic Symbols Ext"/>
              </a:rPr>
              <a:t>CGI </a:t>
            </a:r>
            <a:r>
              <a:rPr lang="en-US" altLang="en-US" dirty="0">
                <a:sym typeface="Symbol" panose="05050102010706020507" pitchFamily="18" charset="2"/>
              </a:rPr>
              <a:t></a:t>
            </a:r>
            <a:r>
              <a:rPr lang="en-US" altLang="en-US" dirty="0">
                <a:sym typeface="Monotype Sorts" pitchFamily="-84" charset="2"/>
              </a:rPr>
              <a:t> </a:t>
            </a:r>
            <a:r>
              <a:rPr lang="en-US" altLang="en-US" i="1" dirty="0">
                <a:sym typeface="Monotype Sorts" pitchFamily="-84" charset="2"/>
              </a:rPr>
              <a:t>HI, </a:t>
            </a:r>
          </a:p>
          <a:p>
            <a:pPr lvl="2">
              <a:buNone/>
              <a:tabLst>
                <a:tab pos="602456" algn="l"/>
              </a:tabLst>
            </a:pPr>
            <a:r>
              <a:rPr lang="en-US" altLang="en-US" i="1" dirty="0">
                <a:sym typeface="Monotype Sorts" pitchFamily="-84" charset="2"/>
              </a:rPr>
              <a:t>                         </a:t>
            </a:r>
            <a:r>
              <a:rPr lang="en-US" altLang="en-US" dirty="0">
                <a:sym typeface="Monotype Sorts" pitchFamily="-84" charset="2"/>
              </a:rPr>
              <a:t>and then transitivity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0144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0144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0144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0144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0144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0144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70144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701443">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701443">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70144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1443" grpId="0" build="p" bldLvl="3"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38" name="Rectangle 2"/>
          <p:cNvSpPr>
            <a:spLocks noGrp="1" noChangeArrowheads="1"/>
          </p:cNvSpPr>
          <p:nvPr>
            <p:ph type="title"/>
          </p:nvPr>
        </p:nvSpPr>
        <p:spPr>
          <a:xfrm>
            <a:off x="1790700" y="121444"/>
            <a:ext cx="6057900" cy="457200"/>
          </a:xfrm>
        </p:spPr>
        <p:txBody>
          <a:bodyPr/>
          <a:lstStyle/>
          <a:p>
            <a:pPr>
              <a:defRPr/>
            </a:pPr>
            <a:r>
              <a:rPr lang="en-US" altLang="en-US" dirty="0">
                <a:effectLst>
                  <a:outerShdw blurRad="38100" dist="38100" dir="2700000" algn="tl">
                    <a:srgbClr val="C0C0C0"/>
                  </a:outerShdw>
                </a:effectLst>
                <a:ea typeface="ＭＳ Ｐゴシック" pitchFamily="34" charset="-128"/>
              </a:rPr>
              <a:t>Closure of Functional Dependencies (Cont.)</a:t>
            </a:r>
          </a:p>
        </p:txBody>
      </p:sp>
      <p:sp>
        <p:nvSpPr>
          <p:cNvPr id="46083" name="Rectangle 3"/>
          <p:cNvSpPr>
            <a:spLocks noGrp="1" noChangeArrowheads="1"/>
          </p:cNvSpPr>
          <p:nvPr>
            <p:ph type="body" idx="1"/>
          </p:nvPr>
        </p:nvSpPr>
        <p:spPr>
          <a:xfrm>
            <a:off x="1722268" y="839021"/>
            <a:ext cx="5464235" cy="1849858"/>
          </a:xfrm>
        </p:spPr>
        <p:txBody>
          <a:bodyPr/>
          <a:lstStyle/>
          <a:p>
            <a:r>
              <a:rPr lang="en-US" altLang="en-US" dirty="0"/>
              <a:t>Additional rules:</a:t>
            </a:r>
          </a:p>
          <a:p>
            <a:pPr lvl="1"/>
            <a:r>
              <a:rPr lang="en-US" altLang="en-US" b="1" dirty="0">
                <a:sym typeface="Symbol" panose="05050102010706020507" pitchFamily="18" charset="2"/>
              </a:rPr>
              <a:t>Union rule</a:t>
            </a:r>
            <a:r>
              <a:rPr lang="en-US" altLang="en-US" dirty="0">
                <a:sym typeface="Symbol" panose="05050102010706020507" pitchFamily="18" charset="2"/>
              </a:rPr>
              <a:t>: If  </a:t>
            </a:r>
            <a:r>
              <a:rPr lang="en-US" altLang="en-US" dirty="0">
                <a:sym typeface="Monotype Sorts" pitchFamily="-84" charset="2"/>
              </a:rPr>
              <a:t> </a:t>
            </a:r>
            <a:r>
              <a:rPr lang="en-US" altLang="en-US" i="1" dirty="0">
                <a:sym typeface="Symbol" panose="05050102010706020507" pitchFamily="18" charset="2"/>
              </a:rPr>
              <a:t> </a:t>
            </a:r>
            <a:r>
              <a:rPr lang="en-US" altLang="en-US" dirty="0">
                <a:sym typeface="Symbol" panose="05050102010706020507" pitchFamily="18" charset="2"/>
              </a:rPr>
              <a:t>holds</a:t>
            </a:r>
            <a:r>
              <a:rPr lang="en-US" altLang="en-US" i="1" dirty="0">
                <a:sym typeface="Symbol" panose="05050102010706020507" pitchFamily="18" charset="2"/>
              </a:rPr>
              <a:t> a</a:t>
            </a:r>
            <a:r>
              <a:rPr lang="en-US" altLang="en-US" dirty="0">
                <a:sym typeface="Symbol" panose="05050102010706020507" pitchFamily="18" charset="2"/>
              </a:rPr>
              <a:t>nd </a:t>
            </a:r>
            <a:r>
              <a:rPr lang="en-US" altLang="en-US" i="1" dirty="0">
                <a:sym typeface="Symbol" panose="05050102010706020507" pitchFamily="18" charset="2"/>
              </a:rPr>
              <a:t> </a:t>
            </a:r>
            <a:r>
              <a:rPr lang="en-US" altLang="en-US" dirty="0">
                <a:sym typeface="Symbol" panose="05050102010706020507" pitchFamily="18" charset="2"/>
              </a:rPr>
              <a:t></a:t>
            </a:r>
            <a:r>
              <a:rPr lang="en-US" altLang="en-US" dirty="0">
                <a:sym typeface="Monotype Sorts" pitchFamily="-84" charset="2"/>
              </a:rPr>
              <a:t> </a:t>
            </a:r>
            <a:r>
              <a:rPr lang="en-US" altLang="en-US" dirty="0">
                <a:sym typeface="Symbol" panose="05050102010706020507" pitchFamily="18" charset="2"/>
              </a:rPr>
              <a:t></a:t>
            </a:r>
            <a:r>
              <a:rPr lang="en-US" altLang="en-US" dirty="0">
                <a:sym typeface="Monotype Sorts" pitchFamily="-84" charset="2"/>
              </a:rPr>
              <a:t> holds,  then </a:t>
            </a:r>
            <a:r>
              <a:rPr lang="en-US" altLang="en-US" dirty="0">
                <a:sym typeface="Symbol" panose="05050102010706020507" pitchFamily="18" charset="2"/>
              </a:rPr>
              <a:t> </a:t>
            </a:r>
            <a:r>
              <a:rPr lang="en-US" altLang="en-US" dirty="0">
                <a:sym typeface="Monotype Sorts" pitchFamily="-84" charset="2"/>
              </a:rPr>
              <a:t> </a:t>
            </a:r>
            <a:r>
              <a:rPr lang="en-US" altLang="en-US" i="1" dirty="0">
                <a:sym typeface="Symbol" panose="05050102010706020507" pitchFamily="18" charset="2"/>
              </a:rPr>
              <a:t> </a:t>
            </a:r>
            <a:r>
              <a:rPr lang="en-US" altLang="en-US" dirty="0">
                <a:sym typeface="Symbol" panose="05050102010706020507" pitchFamily="18" charset="2"/>
              </a:rPr>
              <a:t></a:t>
            </a:r>
            <a:r>
              <a:rPr lang="en-US" altLang="en-US" dirty="0">
                <a:sym typeface="Greek Symbols"/>
              </a:rPr>
              <a:t> holds.</a:t>
            </a:r>
          </a:p>
          <a:p>
            <a:pPr lvl="1"/>
            <a:r>
              <a:rPr lang="en-US" altLang="en-US" b="1" dirty="0">
                <a:sym typeface="Monotype Sorts" pitchFamily="-84" charset="2"/>
              </a:rPr>
              <a:t>Decomposition rule</a:t>
            </a:r>
            <a:r>
              <a:rPr lang="en-US" altLang="en-US" dirty="0">
                <a:sym typeface="Monotype Sorts" pitchFamily="-84" charset="2"/>
              </a:rPr>
              <a:t>:</a:t>
            </a:r>
            <a:r>
              <a:rPr lang="en-US" altLang="en-US" b="1" dirty="0">
                <a:sym typeface="Monotype Sorts" pitchFamily="-84" charset="2"/>
              </a:rPr>
              <a:t> </a:t>
            </a:r>
            <a:r>
              <a:rPr lang="en-US" altLang="en-US" dirty="0">
                <a:sym typeface="Greek Symbols"/>
              </a:rPr>
              <a:t>If </a:t>
            </a:r>
            <a:r>
              <a:rPr lang="en-US" altLang="en-US" dirty="0">
                <a:sym typeface="Symbol" panose="05050102010706020507" pitchFamily="18" charset="2"/>
              </a:rPr>
              <a:t> </a:t>
            </a:r>
            <a:r>
              <a:rPr lang="en-US" altLang="en-US" dirty="0">
                <a:sym typeface="Monotype Sorts" pitchFamily="-84" charset="2"/>
              </a:rPr>
              <a:t> </a:t>
            </a:r>
            <a:r>
              <a:rPr lang="en-US" altLang="en-US" i="1" dirty="0">
                <a:sym typeface="Symbol" panose="05050102010706020507" pitchFamily="18" charset="2"/>
              </a:rPr>
              <a:t> </a:t>
            </a:r>
            <a:r>
              <a:rPr lang="en-US" altLang="en-US" dirty="0">
                <a:sym typeface="Symbol" panose="05050102010706020507" pitchFamily="18" charset="2"/>
              </a:rPr>
              <a:t></a:t>
            </a:r>
            <a:r>
              <a:rPr lang="en-US" altLang="en-US" dirty="0">
                <a:sym typeface="Monotype Sorts" pitchFamily="-84" charset="2"/>
              </a:rPr>
              <a:t> holds, then </a:t>
            </a:r>
            <a:r>
              <a:rPr lang="en-US" altLang="en-US" dirty="0">
                <a:sym typeface="Symbol" panose="05050102010706020507" pitchFamily="18" charset="2"/>
              </a:rPr>
              <a:t> </a:t>
            </a:r>
            <a:r>
              <a:rPr lang="en-US" altLang="en-US" dirty="0">
                <a:sym typeface="Monotype Sorts" pitchFamily="-84" charset="2"/>
              </a:rPr>
              <a:t> </a:t>
            </a:r>
            <a:r>
              <a:rPr lang="en-US" altLang="en-US" i="1" dirty="0">
                <a:sym typeface="Symbol" panose="05050102010706020507" pitchFamily="18" charset="2"/>
              </a:rPr>
              <a:t>  </a:t>
            </a:r>
            <a:r>
              <a:rPr lang="en-US" altLang="en-US" dirty="0">
                <a:sym typeface="Symbol" panose="05050102010706020507" pitchFamily="18" charset="2"/>
              </a:rPr>
              <a:t>holds and </a:t>
            </a:r>
            <a:r>
              <a:rPr lang="en-US" altLang="en-US" i="1" dirty="0">
                <a:sym typeface="Symbol" panose="05050102010706020507" pitchFamily="18" charset="2"/>
              </a:rPr>
              <a:t> </a:t>
            </a:r>
            <a:r>
              <a:rPr lang="en-US" altLang="en-US" dirty="0">
                <a:sym typeface="Symbol" panose="05050102010706020507" pitchFamily="18" charset="2"/>
              </a:rPr>
              <a:t></a:t>
            </a:r>
            <a:r>
              <a:rPr lang="en-US" altLang="en-US" dirty="0">
                <a:sym typeface="Monotype Sorts" pitchFamily="-84" charset="2"/>
              </a:rPr>
              <a:t> </a:t>
            </a:r>
            <a:r>
              <a:rPr lang="en-US" altLang="en-US" dirty="0">
                <a:sym typeface="Symbol" panose="05050102010706020507" pitchFamily="18" charset="2"/>
              </a:rPr>
              <a:t></a:t>
            </a:r>
            <a:r>
              <a:rPr lang="en-US" altLang="en-US" dirty="0">
                <a:sym typeface="Monotype Sorts" pitchFamily="-84" charset="2"/>
              </a:rPr>
              <a:t> holds.</a:t>
            </a:r>
          </a:p>
          <a:p>
            <a:pPr lvl="1"/>
            <a:r>
              <a:rPr lang="en-US" altLang="en-US" b="1" dirty="0" err="1">
                <a:sym typeface="Greek Symbols"/>
              </a:rPr>
              <a:t>Pseudotransitivity</a:t>
            </a:r>
            <a:r>
              <a:rPr lang="en-US" altLang="en-US" b="1" dirty="0">
                <a:sym typeface="Greek Symbols"/>
              </a:rPr>
              <a:t> </a:t>
            </a:r>
            <a:r>
              <a:rPr lang="en-US" altLang="en-US" b="1" dirty="0" err="1">
                <a:sym typeface="Greek Symbols"/>
              </a:rPr>
              <a:t>rule</a:t>
            </a:r>
            <a:r>
              <a:rPr lang="en-US" altLang="en-US" dirty="0" err="1">
                <a:sym typeface="Greek Symbols"/>
              </a:rPr>
              <a:t>:</a:t>
            </a:r>
            <a:r>
              <a:rPr lang="en-US" altLang="en-US" dirty="0" err="1">
                <a:sym typeface="Monotype Sorts" pitchFamily="-84" charset="2"/>
              </a:rPr>
              <a:t>If</a:t>
            </a:r>
            <a:r>
              <a:rPr lang="en-US" altLang="en-US" dirty="0">
                <a:sym typeface="Monotype Sorts" pitchFamily="-84" charset="2"/>
              </a:rPr>
              <a:t> </a:t>
            </a:r>
            <a:r>
              <a:rPr lang="en-US" altLang="en-US" dirty="0">
                <a:sym typeface="Symbol" panose="05050102010706020507" pitchFamily="18" charset="2"/>
              </a:rPr>
              <a:t> </a:t>
            </a:r>
            <a:r>
              <a:rPr lang="en-US" altLang="en-US" dirty="0">
                <a:sym typeface="Monotype Sorts" pitchFamily="-84" charset="2"/>
              </a:rPr>
              <a:t> </a:t>
            </a:r>
            <a:r>
              <a:rPr lang="en-US" altLang="en-US" i="1" dirty="0">
                <a:sym typeface="Symbol" panose="05050102010706020507" pitchFamily="18" charset="2"/>
              </a:rPr>
              <a:t>  </a:t>
            </a:r>
            <a:r>
              <a:rPr lang="en-US" altLang="en-US" dirty="0">
                <a:sym typeface="Symbol" panose="05050102010706020507" pitchFamily="18" charset="2"/>
              </a:rPr>
              <a:t>holds</a:t>
            </a:r>
            <a:r>
              <a:rPr lang="en-US" altLang="en-US" i="1" dirty="0">
                <a:sym typeface="Symbol" panose="05050102010706020507" pitchFamily="18" charset="2"/>
              </a:rPr>
              <a:t> a</a:t>
            </a:r>
            <a:r>
              <a:rPr lang="en-US" altLang="en-US" dirty="0">
                <a:sym typeface="Symbol" panose="05050102010706020507" pitchFamily="18" charset="2"/>
              </a:rPr>
              <a:t>nd </a:t>
            </a:r>
            <a:r>
              <a:rPr lang="en-US" altLang="en-US" dirty="0">
                <a:sym typeface="Greek Symbols"/>
              </a:rPr>
              <a:t> </a:t>
            </a:r>
            <a:r>
              <a:rPr lang="en-US" altLang="en-US" i="1" dirty="0">
                <a:sym typeface="Symbol" panose="05050102010706020507" pitchFamily="18" charset="2"/>
              </a:rPr>
              <a:t> </a:t>
            </a:r>
            <a:r>
              <a:rPr lang="en-US" altLang="en-US" dirty="0">
                <a:sym typeface="Symbol" panose="05050102010706020507" pitchFamily="18" charset="2"/>
              </a:rPr>
              <a:t></a:t>
            </a:r>
            <a:r>
              <a:rPr lang="en-US" altLang="en-US" dirty="0">
                <a:sym typeface="Monotype Sorts" pitchFamily="-84" charset="2"/>
              </a:rPr>
              <a:t> </a:t>
            </a:r>
            <a:r>
              <a:rPr lang="en-US" altLang="en-US" dirty="0">
                <a:sym typeface="Symbol" panose="05050102010706020507" pitchFamily="18" charset="2"/>
              </a:rPr>
              <a:t></a:t>
            </a:r>
            <a:r>
              <a:rPr lang="en-US" altLang="en-US" dirty="0">
                <a:sym typeface="Greek Symbols"/>
              </a:rPr>
              <a:t> holds, then </a:t>
            </a:r>
            <a:r>
              <a:rPr lang="en-US" altLang="en-US" dirty="0">
                <a:sym typeface="Symbol" panose="05050102010706020507" pitchFamily="18" charset="2"/>
              </a:rPr>
              <a:t> </a:t>
            </a:r>
            <a:r>
              <a:rPr lang="en-US" altLang="en-US" dirty="0">
                <a:sym typeface="Greek Symbols"/>
              </a:rPr>
              <a:t> </a:t>
            </a:r>
            <a:r>
              <a:rPr lang="en-US" altLang="en-US" dirty="0">
                <a:sym typeface="Symbol" panose="05050102010706020507" pitchFamily="18" charset="2"/>
              </a:rPr>
              <a:t></a:t>
            </a:r>
            <a:r>
              <a:rPr lang="en-US" altLang="en-US" dirty="0">
                <a:sym typeface="Monotype Sorts" pitchFamily="-84" charset="2"/>
              </a:rPr>
              <a:t> </a:t>
            </a:r>
            <a:r>
              <a:rPr lang="en-US" altLang="en-US" dirty="0">
                <a:sym typeface="Symbol" panose="05050102010706020507" pitchFamily="18" charset="2"/>
              </a:rPr>
              <a:t></a:t>
            </a:r>
            <a:r>
              <a:rPr lang="en-US" altLang="en-US" dirty="0">
                <a:sym typeface="Greek Symbols"/>
              </a:rPr>
              <a:t> holds</a:t>
            </a:r>
            <a:r>
              <a:rPr lang="en-US" altLang="en-US" b="1" dirty="0">
                <a:sym typeface="Greek Symbols"/>
              </a:rPr>
              <a:t>.</a:t>
            </a:r>
            <a:endParaRPr lang="en-US" altLang="en-US" dirty="0">
              <a:sym typeface="Greek Symbols"/>
            </a:endParaRPr>
          </a:p>
          <a:p>
            <a:r>
              <a:rPr lang="en-US" altLang="en-US" dirty="0">
                <a:sym typeface="Greek Symbols"/>
              </a:rPr>
              <a:t>The above rules can be inferred from Armstrong</a:t>
            </a:r>
            <a:r>
              <a:rPr lang="ja-JP" altLang="en-US" dirty="0">
                <a:latin typeface="Arial" panose="020B0604020202020204" pitchFamily="34" charset="0"/>
                <a:sym typeface="Greek Symbols"/>
              </a:rPr>
              <a:t>’</a:t>
            </a:r>
            <a:r>
              <a:rPr lang="en-US" altLang="ja-JP" dirty="0">
                <a:sym typeface="Greek Symbols"/>
              </a:rPr>
              <a:t>s axioms.</a:t>
            </a:r>
            <a:endParaRPr lang="en-US" altLang="en-US" dirty="0">
              <a:sym typeface="Greek Symbol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B04002-2B15-465F-90AB-F2D68D7401A3}"/>
              </a:ext>
            </a:extLst>
          </p:cNvPr>
          <p:cNvSpPr>
            <a:spLocks noGrp="1"/>
          </p:cNvSpPr>
          <p:nvPr>
            <p:ph idx="1"/>
          </p:nvPr>
        </p:nvSpPr>
        <p:spPr>
          <a:xfrm>
            <a:off x="152400" y="590550"/>
            <a:ext cx="4419600" cy="4114800"/>
          </a:xfrm>
        </p:spPr>
        <p:txBody>
          <a:bodyPr/>
          <a:lstStyle/>
          <a:p>
            <a:r>
              <a:rPr lang="en-US" sz="1200" dirty="0"/>
              <a:t>Relational Foundations	</a:t>
            </a:r>
          </a:p>
          <a:p>
            <a:pPr lvl="1"/>
            <a:r>
              <a:rPr lang="en-US" sz="1200" strike="sngStrike" dirty="0"/>
              <a:t>Overview (1 lecture)	</a:t>
            </a:r>
          </a:p>
          <a:p>
            <a:pPr lvl="1"/>
            <a:r>
              <a:rPr lang="en-US" sz="1200" strike="sngStrike" dirty="0"/>
              <a:t>ER Model (2 lectures)	</a:t>
            </a:r>
          </a:p>
          <a:p>
            <a:pPr lvl="1"/>
            <a:r>
              <a:rPr lang="en-US" sz="1200" strike="sngStrike" dirty="0"/>
              <a:t>Relational Model (4 lectures)	</a:t>
            </a:r>
          </a:p>
          <a:p>
            <a:pPr lvl="1"/>
            <a:r>
              <a:rPr lang="en-US" sz="1200" strike="sngStrike" dirty="0"/>
              <a:t>Relational Algebra (2 lectures)	</a:t>
            </a:r>
          </a:p>
          <a:p>
            <a:pPr lvl="1"/>
            <a:r>
              <a:rPr lang="en-US" sz="1200" strike="sngStrike" dirty="0"/>
              <a:t>SQL (5 lectures)	</a:t>
            </a:r>
          </a:p>
          <a:p>
            <a:pPr lvl="1"/>
            <a:r>
              <a:rPr lang="en-US" sz="1200" strike="sngStrike" dirty="0"/>
              <a:t>Application Programming and Database APIs (1 lecture)</a:t>
            </a:r>
            <a:endParaRPr lang="en-US" sz="1200" dirty="0"/>
          </a:p>
          <a:p>
            <a:pPr lvl="1"/>
            <a:r>
              <a:rPr lang="en-US" sz="1200" dirty="0"/>
              <a:t>Security (2 lectures)	</a:t>
            </a:r>
          </a:p>
          <a:p>
            <a:pPr lvl="1"/>
            <a:r>
              <a:rPr lang="en-US" sz="1200" dirty="0"/>
              <a:t>Normalization (2 lectures)	</a:t>
            </a:r>
          </a:p>
          <a:p>
            <a:pPr lvl="1"/>
            <a:r>
              <a:rPr lang="en-US" sz="1200" strike="sngStrike" dirty="0"/>
              <a:t>Overview of Storage and Indexes (1 lecture)</a:t>
            </a:r>
            <a:r>
              <a:rPr lang="en-US" sz="1200" dirty="0"/>
              <a:t>	</a:t>
            </a:r>
          </a:p>
          <a:p>
            <a:pPr lvl="1"/>
            <a:r>
              <a:rPr lang="en-US" sz="1200" dirty="0"/>
              <a:t>Overview of Query Optimization (1 lecture)	</a:t>
            </a:r>
          </a:p>
          <a:p>
            <a:pPr lvl="1"/>
            <a:r>
              <a:rPr lang="en-US" sz="1200" dirty="0"/>
              <a:t>Overview of Transaction Processing (1 lecture)	</a:t>
            </a:r>
          </a:p>
          <a:p>
            <a:r>
              <a:rPr lang="en-US" sz="1200" dirty="0"/>
              <a:t>Beyond Relational Foundations	</a:t>
            </a:r>
          </a:p>
          <a:p>
            <a:pPr lvl="1"/>
            <a:r>
              <a:rPr lang="en-US" sz="1200" strike="sngStrike" dirty="0"/>
              <a:t>NoSQL (1 lecture)</a:t>
            </a:r>
            <a:r>
              <a:rPr lang="en-US" sz="1200" dirty="0"/>
              <a:t>	</a:t>
            </a:r>
          </a:p>
          <a:p>
            <a:pPr lvl="1"/>
            <a:r>
              <a:rPr lang="en-US" sz="1200" dirty="0"/>
              <a:t>Data Preparation and Cleaning (1 lecture)	</a:t>
            </a:r>
          </a:p>
          <a:p>
            <a:pPr lvl="1"/>
            <a:r>
              <a:rPr lang="en-US" sz="1200" strike="sngStrike" dirty="0"/>
              <a:t>Graphs (1 lecture)</a:t>
            </a:r>
            <a:endParaRPr lang="en-US" sz="1200" dirty="0"/>
          </a:p>
          <a:p>
            <a:pPr lvl="1"/>
            <a:r>
              <a:rPr lang="en-US" sz="1200" strike="sngStrike" dirty="0"/>
              <a:t>Object-Relational Databases (2 lectures)</a:t>
            </a:r>
            <a:endParaRPr lang="en-US" sz="1200" dirty="0"/>
          </a:p>
          <a:p>
            <a:pPr lvl="1"/>
            <a:r>
              <a:rPr lang="en-US" sz="1200" dirty="0"/>
              <a:t>Cloud Databases (1 lecture)</a:t>
            </a:r>
          </a:p>
          <a:p>
            <a:endParaRPr lang="en-US" sz="1200" dirty="0"/>
          </a:p>
        </p:txBody>
      </p:sp>
      <p:sp>
        <p:nvSpPr>
          <p:cNvPr id="3" name="Title 2">
            <a:extLst>
              <a:ext uri="{FF2B5EF4-FFF2-40B4-BE49-F238E27FC236}">
                <a16:creationId xmlns:a16="http://schemas.microsoft.com/office/drawing/2014/main" id="{46B69D27-7C7A-4850-9886-3617B1343B7A}"/>
              </a:ext>
            </a:extLst>
          </p:cNvPr>
          <p:cNvSpPr>
            <a:spLocks noGrp="1"/>
          </p:cNvSpPr>
          <p:nvPr>
            <p:ph type="title"/>
          </p:nvPr>
        </p:nvSpPr>
        <p:spPr/>
        <p:txBody>
          <a:bodyPr/>
          <a:lstStyle/>
          <a:p>
            <a:r>
              <a:rPr lang="en-US" dirty="0"/>
              <a:t>Syllabus Topics</a:t>
            </a:r>
          </a:p>
        </p:txBody>
      </p:sp>
    </p:spTree>
    <p:extLst>
      <p:ext uri="{BB962C8B-B14F-4D97-AF65-F5344CB8AC3E}">
        <p14:creationId xmlns:p14="http://schemas.microsoft.com/office/powerpoint/2010/main" val="4497848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7586"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ea typeface="ＭＳ Ｐゴシック" pitchFamily="34" charset="-128"/>
              </a:rPr>
              <a:t>Procedure for Computing F</a:t>
            </a:r>
            <a:r>
              <a:rPr lang="en-US" altLang="en-US" baseline="30000" dirty="0">
                <a:effectLst>
                  <a:outerShdw blurRad="38100" dist="38100" dir="2700000" algn="tl">
                    <a:srgbClr val="C0C0C0"/>
                  </a:outerShdw>
                </a:effectLst>
                <a:ea typeface="ＭＳ Ｐゴシック" pitchFamily="34" charset="-128"/>
              </a:rPr>
              <a:t>+</a:t>
            </a:r>
            <a:endParaRPr lang="en-US" altLang="en-US" dirty="0">
              <a:effectLst>
                <a:outerShdw blurRad="38100" dist="38100" dir="2700000" algn="tl">
                  <a:srgbClr val="C0C0C0"/>
                </a:outerShdw>
              </a:effectLst>
              <a:ea typeface="ＭＳ Ｐゴシック" pitchFamily="34" charset="-128"/>
            </a:endParaRPr>
          </a:p>
        </p:txBody>
      </p:sp>
      <p:sp>
        <p:nvSpPr>
          <p:cNvPr id="707587" name="Rectangle 3"/>
          <p:cNvSpPr>
            <a:spLocks noGrp="1" noChangeArrowheads="1"/>
          </p:cNvSpPr>
          <p:nvPr>
            <p:ph type="body" idx="1"/>
          </p:nvPr>
        </p:nvSpPr>
        <p:spPr>
          <a:xfrm>
            <a:off x="1719263" y="864394"/>
            <a:ext cx="5782368" cy="2790198"/>
          </a:xfrm>
        </p:spPr>
        <p:txBody>
          <a:bodyPr/>
          <a:lstStyle/>
          <a:p>
            <a:pPr>
              <a:tabLst>
                <a:tab pos="770335" algn="l"/>
                <a:tab pos="1160860" algn="l"/>
                <a:tab pos="1328738" algn="l"/>
                <a:tab pos="1540669" algn="l"/>
                <a:tab pos="2355056" algn="ctr"/>
              </a:tabLst>
            </a:pPr>
            <a:r>
              <a:rPr lang="en-US" altLang="en-US" dirty="0"/>
              <a:t>To compute the closure of a set of functional dependencies F:</a:t>
            </a:r>
            <a:endParaRPr lang="en-US" altLang="en-US" i="1" dirty="0"/>
          </a:p>
          <a:p>
            <a:pPr>
              <a:buFont typeface="Monotype Sorts" pitchFamily="-84" charset="2"/>
              <a:buNone/>
            </a:pPr>
            <a:r>
              <a:rPr lang="en-US" altLang="en-US" i="1" dirty="0"/>
              <a:t>         F </a:t>
            </a:r>
            <a:r>
              <a:rPr lang="en-US" altLang="en-US" baseline="30000" dirty="0"/>
              <a:t>+</a:t>
            </a:r>
            <a:r>
              <a:rPr lang="en-US" altLang="en-US" dirty="0"/>
              <a:t> = </a:t>
            </a:r>
            <a:r>
              <a:rPr lang="en-US" altLang="en-US" i="1" dirty="0"/>
              <a:t>F</a:t>
            </a:r>
            <a:br>
              <a:rPr lang="en-US" altLang="en-US" dirty="0"/>
            </a:br>
            <a:r>
              <a:rPr lang="en-US" altLang="en-US" dirty="0"/>
              <a:t>    </a:t>
            </a:r>
            <a:r>
              <a:rPr lang="en-US" altLang="en-US" b="1" dirty="0"/>
              <a:t>repeat</a:t>
            </a:r>
            <a:br>
              <a:rPr lang="en-US" altLang="en-US" dirty="0"/>
            </a:br>
            <a:r>
              <a:rPr lang="en-US" altLang="en-US" dirty="0"/>
              <a:t>	</a:t>
            </a:r>
            <a:r>
              <a:rPr lang="en-US" altLang="en-US" b="1" dirty="0"/>
              <a:t>for each</a:t>
            </a:r>
            <a:r>
              <a:rPr lang="en-US" altLang="en-US" dirty="0"/>
              <a:t> functional dependency </a:t>
            </a:r>
            <a:r>
              <a:rPr lang="en-US" altLang="en-US" i="1" dirty="0"/>
              <a:t>f</a:t>
            </a:r>
            <a:r>
              <a:rPr lang="en-US" altLang="en-US" dirty="0"/>
              <a:t> in </a:t>
            </a:r>
            <a:r>
              <a:rPr lang="en-US" altLang="en-US" i="1" dirty="0"/>
              <a:t>F</a:t>
            </a:r>
            <a:r>
              <a:rPr lang="en-US" altLang="en-US" baseline="30000" dirty="0"/>
              <a:t>+</a:t>
            </a:r>
            <a:br>
              <a:rPr lang="en-US" altLang="en-US" baseline="30000" dirty="0"/>
            </a:br>
            <a:r>
              <a:rPr lang="en-US" altLang="en-US" baseline="30000" dirty="0"/>
              <a:t>	</a:t>
            </a:r>
            <a:r>
              <a:rPr lang="en-US" altLang="en-US" dirty="0"/>
              <a:t>       apply reflexivity and augmentation rules on </a:t>
            </a:r>
            <a:r>
              <a:rPr lang="en-US" altLang="en-US" i="1" dirty="0"/>
              <a:t>f</a:t>
            </a:r>
            <a:br>
              <a:rPr lang="en-US" altLang="en-US" i="1" dirty="0"/>
            </a:br>
            <a:r>
              <a:rPr lang="en-US" altLang="en-US" i="1" dirty="0"/>
              <a:t>	       </a:t>
            </a:r>
            <a:r>
              <a:rPr lang="en-US" altLang="en-US" dirty="0"/>
              <a:t>add the resulting functional dependencies to </a:t>
            </a:r>
            <a:r>
              <a:rPr lang="en-US" altLang="en-US" i="1" dirty="0"/>
              <a:t>F </a:t>
            </a:r>
            <a:r>
              <a:rPr lang="en-US" altLang="en-US" baseline="30000" dirty="0"/>
              <a:t>+</a:t>
            </a:r>
            <a:br>
              <a:rPr lang="en-US" altLang="en-US" baseline="30000" dirty="0"/>
            </a:br>
            <a:r>
              <a:rPr lang="en-US" altLang="en-US" baseline="30000" dirty="0"/>
              <a:t>	</a:t>
            </a:r>
            <a:r>
              <a:rPr lang="en-US" altLang="en-US" b="1" dirty="0"/>
              <a:t>for each </a:t>
            </a:r>
            <a:r>
              <a:rPr lang="en-US" altLang="en-US" dirty="0"/>
              <a:t>pair of functional dependencies </a:t>
            </a:r>
            <a:r>
              <a:rPr lang="en-US" altLang="en-US" i="1" dirty="0"/>
              <a:t>f</a:t>
            </a:r>
            <a:r>
              <a:rPr lang="en-US" altLang="en-US" baseline="-25000" dirty="0"/>
              <a:t>1</a:t>
            </a:r>
            <a:r>
              <a:rPr lang="en-US" altLang="en-US" dirty="0"/>
              <a:t>and </a:t>
            </a:r>
            <a:r>
              <a:rPr lang="en-US" altLang="en-US" i="1" dirty="0"/>
              <a:t>f</a:t>
            </a:r>
            <a:r>
              <a:rPr lang="en-US" altLang="en-US" baseline="-25000" dirty="0"/>
              <a:t>2</a:t>
            </a:r>
            <a:r>
              <a:rPr lang="en-US" altLang="en-US" dirty="0"/>
              <a:t> in </a:t>
            </a:r>
            <a:r>
              <a:rPr lang="en-US" altLang="en-US" i="1" dirty="0"/>
              <a:t>F </a:t>
            </a:r>
            <a:r>
              <a:rPr lang="en-US" altLang="en-US" baseline="30000" dirty="0"/>
              <a:t>+</a:t>
            </a:r>
            <a:br>
              <a:rPr lang="en-US" altLang="en-US" baseline="30000" dirty="0"/>
            </a:br>
            <a:r>
              <a:rPr lang="en-US" altLang="en-US" baseline="30000" dirty="0"/>
              <a:t>	</a:t>
            </a:r>
            <a:r>
              <a:rPr lang="en-US" altLang="en-US" dirty="0"/>
              <a:t>       </a:t>
            </a:r>
            <a:r>
              <a:rPr lang="en-US" altLang="en-US" b="1" dirty="0"/>
              <a:t>if</a:t>
            </a:r>
            <a:r>
              <a:rPr lang="en-US" altLang="en-US" dirty="0"/>
              <a:t> </a:t>
            </a:r>
            <a:r>
              <a:rPr lang="en-US" altLang="en-US" i="1" dirty="0"/>
              <a:t>f</a:t>
            </a:r>
            <a:r>
              <a:rPr lang="en-US" altLang="en-US" baseline="-25000" dirty="0"/>
              <a:t>1</a:t>
            </a:r>
            <a:r>
              <a:rPr lang="en-US" altLang="en-US" dirty="0"/>
              <a:t> and </a:t>
            </a:r>
            <a:r>
              <a:rPr lang="en-US" altLang="en-US" i="1" dirty="0"/>
              <a:t>f</a:t>
            </a:r>
            <a:r>
              <a:rPr lang="en-US" altLang="en-US" baseline="-25000" dirty="0"/>
              <a:t>2</a:t>
            </a:r>
            <a:r>
              <a:rPr lang="en-US" altLang="en-US" dirty="0"/>
              <a:t> can be combined using transitivity</a:t>
            </a:r>
            <a:br>
              <a:rPr lang="en-US" altLang="en-US" dirty="0"/>
            </a:br>
            <a:r>
              <a:rPr lang="en-US" altLang="en-US" dirty="0"/>
              <a:t>	             </a:t>
            </a:r>
            <a:r>
              <a:rPr lang="en-US" altLang="en-US" b="1" dirty="0"/>
              <a:t>then</a:t>
            </a:r>
            <a:r>
              <a:rPr lang="en-US" altLang="en-US" dirty="0"/>
              <a:t> add the resulting functional dependency to </a:t>
            </a:r>
            <a:r>
              <a:rPr lang="en-US" altLang="en-US" i="1" dirty="0"/>
              <a:t>F </a:t>
            </a:r>
            <a:r>
              <a:rPr lang="en-US" altLang="en-US" baseline="30000" dirty="0"/>
              <a:t>+</a:t>
            </a:r>
            <a:br>
              <a:rPr lang="en-US" altLang="en-US" baseline="30000" dirty="0"/>
            </a:br>
            <a:r>
              <a:rPr lang="en-US" altLang="en-US" baseline="30000" dirty="0"/>
              <a:t>       </a:t>
            </a:r>
            <a:r>
              <a:rPr lang="en-US" altLang="en-US" b="1" dirty="0"/>
              <a:t>until </a:t>
            </a:r>
            <a:r>
              <a:rPr lang="en-US" altLang="en-US" i="1" dirty="0"/>
              <a:t>F </a:t>
            </a:r>
            <a:r>
              <a:rPr lang="en-US" altLang="en-US" baseline="30000" dirty="0"/>
              <a:t>+</a:t>
            </a:r>
            <a:r>
              <a:rPr lang="en-US" altLang="en-US" dirty="0"/>
              <a:t> does not change any further</a:t>
            </a:r>
          </a:p>
          <a:p>
            <a:pPr>
              <a:buFont typeface="Monotype Sorts" pitchFamily="-84" charset="2"/>
              <a:buNone/>
            </a:pPr>
            <a:endParaRPr lang="en-US" altLang="en-US" dirty="0"/>
          </a:p>
          <a:p>
            <a:r>
              <a:rPr lang="en-US" altLang="en-US" b="1" dirty="0"/>
              <a:t> NOTE</a:t>
            </a:r>
            <a:r>
              <a:rPr lang="en-US" altLang="en-US" dirty="0"/>
              <a:t>:  We shall see an alternative procedure for this task later</a:t>
            </a:r>
            <a:endParaRPr lang="en-US" altLang="en-US" i="1" baseline="-25000" dirty="0"/>
          </a:p>
          <a:p>
            <a:pPr>
              <a:tabLst>
                <a:tab pos="770335" algn="l"/>
                <a:tab pos="1160860" algn="l"/>
                <a:tab pos="1328738" algn="l"/>
                <a:tab pos="1540669" algn="l"/>
                <a:tab pos="2355056" algn="ctr"/>
              </a:tabLst>
            </a:pPr>
            <a:endParaRPr lang="en-US" altLang="en-US" i="1" dirty="0">
              <a:sym typeface="Greek Symbol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075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075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0758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7587" grpId="0" build="p"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758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ＭＳ Ｐゴシック" pitchFamily="34" charset="-128"/>
              </a:rPr>
              <a:t>Closure of Attribute Sets</a:t>
            </a:r>
          </a:p>
        </p:txBody>
      </p:sp>
      <p:sp>
        <p:nvSpPr>
          <p:cNvPr id="707587" name="Rectangle 3"/>
          <p:cNvSpPr>
            <a:spLocks noGrp="1" noChangeArrowheads="1"/>
          </p:cNvSpPr>
          <p:nvPr>
            <p:ph type="body" idx="1"/>
          </p:nvPr>
        </p:nvSpPr>
        <p:spPr>
          <a:xfrm>
            <a:off x="1719263" y="864395"/>
            <a:ext cx="5755735" cy="2203659"/>
          </a:xfrm>
        </p:spPr>
        <p:txBody>
          <a:bodyPr/>
          <a:lstStyle/>
          <a:p>
            <a:pPr>
              <a:tabLst>
                <a:tab pos="770335" algn="l"/>
                <a:tab pos="1160860" algn="l"/>
                <a:tab pos="1328738" algn="l"/>
                <a:tab pos="1540669" algn="l"/>
                <a:tab pos="2355056" algn="ctr"/>
              </a:tabLst>
            </a:pPr>
            <a:r>
              <a:rPr lang="en-US" altLang="en-US" dirty="0"/>
              <a:t>Given a set of attributes </a:t>
            </a:r>
            <a:r>
              <a:rPr lang="en-US" altLang="en-US" dirty="0">
                <a:latin typeface="Symbol" panose="05050102010706020507" pitchFamily="18" charset="2"/>
                <a:sym typeface="Greek Symbols"/>
              </a:rPr>
              <a:t>a,</a:t>
            </a:r>
            <a:r>
              <a:rPr lang="en-US" altLang="en-US" dirty="0"/>
              <a:t> define the </a:t>
            </a:r>
            <a:r>
              <a:rPr lang="en-US" altLang="en-US" b="1" i="1" dirty="0">
                <a:solidFill>
                  <a:srgbClr val="002060"/>
                </a:solidFill>
              </a:rPr>
              <a:t>closure</a:t>
            </a:r>
            <a:r>
              <a:rPr lang="en-US" altLang="en-US" i="1" dirty="0"/>
              <a:t> </a:t>
            </a:r>
            <a:r>
              <a:rPr lang="en-US" altLang="en-US" dirty="0"/>
              <a:t>of </a:t>
            </a:r>
            <a:r>
              <a:rPr lang="en-US" altLang="en-US" dirty="0">
                <a:latin typeface="Symbol" panose="05050102010706020507" pitchFamily="18" charset="2"/>
                <a:sym typeface="Greek Symbols"/>
              </a:rPr>
              <a:t>a</a:t>
            </a:r>
            <a:r>
              <a:rPr lang="en-US" altLang="en-US" dirty="0">
                <a:sym typeface="Greek Symbols"/>
              </a:rPr>
              <a:t> </a:t>
            </a:r>
            <a:r>
              <a:rPr lang="en-US" altLang="en-US" b="1" dirty="0">
                <a:solidFill>
                  <a:srgbClr val="002060"/>
                </a:solidFill>
                <a:sym typeface="Greek Symbols"/>
              </a:rPr>
              <a:t>under</a:t>
            </a:r>
            <a:r>
              <a:rPr lang="en-US" altLang="en-US" dirty="0">
                <a:sym typeface="Greek Symbols"/>
              </a:rPr>
              <a:t> </a:t>
            </a:r>
            <a:r>
              <a:rPr lang="en-US" altLang="en-US" i="1" dirty="0">
                <a:sym typeface="Greek Symbols"/>
              </a:rPr>
              <a:t>F</a:t>
            </a:r>
            <a:r>
              <a:rPr lang="en-US" altLang="en-US" dirty="0">
                <a:sym typeface="Greek Symbols"/>
              </a:rPr>
              <a:t> (denoted by </a:t>
            </a:r>
            <a:r>
              <a:rPr lang="en-US" altLang="en-US" dirty="0">
                <a:latin typeface="Symbol" panose="05050102010706020507" pitchFamily="18" charset="2"/>
                <a:sym typeface="Greek Symbols"/>
              </a:rPr>
              <a:t>a</a:t>
            </a:r>
            <a:r>
              <a:rPr lang="en-US" altLang="en-US" baseline="30000" dirty="0">
                <a:sym typeface="Greek Symbols"/>
              </a:rPr>
              <a:t>+</a:t>
            </a:r>
            <a:r>
              <a:rPr lang="en-US" altLang="en-US" dirty="0">
                <a:sym typeface="Greek Symbols"/>
              </a:rPr>
              <a:t>) as the set of attributes that are functionally determined by </a:t>
            </a:r>
            <a:r>
              <a:rPr lang="en-US" altLang="en-US" dirty="0">
                <a:latin typeface="Symbol" panose="05050102010706020507" pitchFamily="18" charset="2"/>
                <a:sym typeface="Greek Symbols"/>
              </a:rPr>
              <a:t>a</a:t>
            </a:r>
            <a:r>
              <a:rPr lang="en-US" altLang="en-US" dirty="0">
                <a:sym typeface="Greek Symbols"/>
              </a:rPr>
              <a:t> under </a:t>
            </a:r>
            <a:r>
              <a:rPr lang="en-US" altLang="en-US" i="1" dirty="0">
                <a:sym typeface="Greek Symbols"/>
              </a:rPr>
              <a:t>F</a:t>
            </a:r>
          </a:p>
          <a:p>
            <a:pPr>
              <a:tabLst>
                <a:tab pos="770335" algn="l"/>
                <a:tab pos="1160860" algn="l"/>
                <a:tab pos="1328738" algn="l"/>
                <a:tab pos="1540669" algn="l"/>
                <a:tab pos="2355056" algn="ctr"/>
              </a:tabLst>
            </a:pPr>
            <a:r>
              <a:rPr lang="en-US" altLang="en-US" dirty="0">
                <a:sym typeface="Greek Symbols"/>
              </a:rPr>
              <a:t> Algorithm to compute </a:t>
            </a:r>
            <a:r>
              <a:rPr lang="en-US" altLang="en-US" dirty="0">
                <a:latin typeface="Symbol" panose="05050102010706020507" pitchFamily="18" charset="2"/>
                <a:sym typeface="Greek Symbols"/>
              </a:rPr>
              <a:t>a</a:t>
            </a:r>
            <a:r>
              <a:rPr lang="en-US" altLang="en-US" baseline="30000" dirty="0">
                <a:sym typeface="Greek Symbols"/>
              </a:rPr>
              <a:t>+</a:t>
            </a:r>
            <a:r>
              <a:rPr lang="en-US" altLang="en-US" dirty="0">
                <a:sym typeface="Greek Symbols"/>
              </a:rPr>
              <a:t>, the closure of </a:t>
            </a:r>
            <a:r>
              <a:rPr lang="en-US" altLang="en-US" dirty="0">
                <a:latin typeface="Symbol" panose="05050102010706020507" pitchFamily="18" charset="2"/>
                <a:sym typeface="Greek Symbols"/>
              </a:rPr>
              <a:t>a</a:t>
            </a:r>
            <a:r>
              <a:rPr lang="en-US" altLang="en-US" dirty="0">
                <a:sym typeface="Greek Symbols"/>
              </a:rPr>
              <a:t> under </a:t>
            </a:r>
            <a:r>
              <a:rPr lang="en-US" altLang="en-US" i="1" dirty="0">
                <a:sym typeface="Greek Symbols"/>
              </a:rPr>
              <a:t>F</a:t>
            </a:r>
          </a:p>
          <a:p>
            <a:pPr>
              <a:buNone/>
              <a:tabLst>
                <a:tab pos="770335" algn="l"/>
                <a:tab pos="1160860" algn="l"/>
                <a:tab pos="1328738" algn="l"/>
                <a:tab pos="1540669" algn="l"/>
                <a:tab pos="2355056" algn="ctr"/>
              </a:tabLst>
            </a:pPr>
            <a:r>
              <a:rPr lang="en-US" altLang="en-US" i="1" dirty="0">
                <a:sym typeface="Greek Symbols"/>
              </a:rPr>
              <a:t>      	result </a:t>
            </a:r>
            <a:r>
              <a:rPr lang="en-US" altLang="en-US" dirty="0">
                <a:sym typeface="Greek Symbols"/>
              </a:rPr>
              <a:t>:= </a:t>
            </a:r>
            <a:r>
              <a:rPr lang="en-US" altLang="en-US" dirty="0">
                <a:latin typeface="Symbol" panose="05050102010706020507" pitchFamily="18" charset="2"/>
                <a:sym typeface="Greek Symbols"/>
              </a:rPr>
              <a:t>a</a:t>
            </a:r>
            <a:r>
              <a:rPr lang="en-US" altLang="en-US" dirty="0">
                <a:sym typeface="Greek Symbols"/>
              </a:rPr>
              <a:t>;</a:t>
            </a:r>
            <a:br>
              <a:rPr lang="en-US" altLang="en-US" dirty="0">
                <a:sym typeface="Greek Symbols"/>
              </a:rPr>
            </a:br>
            <a:r>
              <a:rPr lang="en-US" altLang="en-US" dirty="0">
                <a:sym typeface="Greek Symbols"/>
              </a:rPr>
              <a:t>	</a:t>
            </a:r>
            <a:r>
              <a:rPr lang="en-US" altLang="en-US" b="1" dirty="0">
                <a:sym typeface="Greek Symbols"/>
              </a:rPr>
              <a:t>while</a:t>
            </a:r>
            <a:r>
              <a:rPr lang="en-US" altLang="en-US" dirty="0">
                <a:sym typeface="Greek Symbols"/>
              </a:rPr>
              <a:t> (changes to </a:t>
            </a:r>
            <a:r>
              <a:rPr lang="en-US" altLang="en-US" i="1" dirty="0">
                <a:sym typeface="Greek Symbols"/>
              </a:rPr>
              <a:t>result</a:t>
            </a:r>
            <a:r>
              <a:rPr lang="en-US" altLang="en-US" dirty="0">
                <a:sym typeface="Greek Symbols"/>
              </a:rPr>
              <a:t>) </a:t>
            </a:r>
            <a:r>
              <a:rPr lang="en-US" altLang="en-US" b="1" dirty="0">
                <a:sym typeface="Greek Symbols"/>
              </a:rPr>
              <a:t>do</a:t>
            </a:r>
            <a:br>
              <a:rPr lang="en-US" altLang="en-US" b="1" dirty="0">
                <a:sym typeface="Greek Symbols"/>
              </a:rPr>
            </a:br>
            <a:r>
              <a:rPr lang="en-US" altLang="en-US" b="1" dirty="0">
                <a:sym typeface="Greek Symbols"/>
              </a:rPr>
              <a:t>		for each </a:t>
            </a:r>
            <a:r>
              <a:rPr lang="en-US" altLang="en-US" dirty="0">
                <a:sym typeface="Symbol" panose="05050102010706020507" pitchFamily="18" charset="2"/>
              </a:rPr>
              <a:t></a:t>
            </a:r>
            <a:r>
              <a:rPr lang="en-US" altLang="en-US" i="1" dirty="0">
                <a:sym typeface="Greek Symbols"/>
              </a:rPr>
              <a:t> </a:t>
            </a:r>
            <a:r>
              <a:rPr lang="en-US" altLang="en-US" dirty="0">
                <a:sym typeface="Symbol" panose="05050102010706020507" pitchFamily="18" charset="2"/>
              </a:rPr>
              <a:t></a:t>
            </a:r>
            <a:r>
              <a:rPr lang="en-US" altLang="en-US" dirty="0">
                <a:sym typeface="Monotype Sorts" pitchFamily="-84" charset="2"/>
              </a:rPr>
              <a:t> </a:t>
            </a:r>
            <a:r>
              <a:rPr lang="en-US" altLang="en-US" dirty="0">
                <a:sym typeface="Symbol" panose="05050102010706020507" pitchFamily="18" charset="2"/>
              </a:rPr>
              <a:t></a:t>
            </a:r>
            <a:r>
              <a:rPr lang="en-US" altLang="en-US" dirty="0">
                <a:sym typeface="Greek Symbols"/>
              </a:rPr>
              <a:t> </a:t>
            </a:r>
            <a:r>
              <a:rPr lang="en-US" altLang="en-US" b="1" dirty="0">
                <a:sym typeface="Greek Symbols"/>
              </a:rPr>
              <a:t>in</a:t>
            </a:r>
            <a:r>
              <a:rPr lang="en-US" altLang="en-US" i="1" dirty="0">
                <a:sym typeface="Greek Symbols"/>
              </a:rPr>
              <a:t> F</a:t>
            </a:r>
            <a:r>
              <a:rPr lang="en-US" altLang="en-US" b="1" dirty="0">
                <a:sym typeface="Greek Symbols"/>
              </a:rPr>
              <a:t> do</a:t>
            </a:r>
            <a:br>
              <a:rPr lang="en-US" altLang="en-US" b="1" dirty="0">
                <a:sym typeface="Greek Symbols"/>
              </a:rPr>
            </a:br>
            <a:r>
              <a:rPr lang="en-US" altLang="en-US" b="1" dirty="0">
                <a:sym typeface="Greek Symbols"/>
              </a:rPr>
              <a:t>			begin</a:t>
            </a:r>
            <a:br>
              <a:rPr lang="en-US" altLang="en-US" b="1" dirty="0">
                <a:sym typeface="Greek Symbols"/>
              </a:rPr>
            </a:br>
            <a:r>
              <a:rPr lang="en-US" altLang="en-US" b="1" dirty="0">
                <a:sym typeface="Greek Symbols"/>
              </a:rPr>
              <a:t>				if </a:t>
            </a:r>
            <a:r>
              <a:rPr lang="en-US" altLang="en-US" dirty="0">
                <a:sym typeface="Symbol" panose="05050102010706020507" pitchFamily="18" charset="2"/>
              </a:rPr>
              <a:t></a:t>
            </a:r>
            <a:r>
              <a:rPr lang="en-US" altLang="en-US" i="1" dirty="0">
                <a:sym typeface="Greek Symbols"/>
              </a:rPr>
              <a:t> </a:t>
            </a:r>
            <a:r>
              <a:rPr lang="en-US" altLang="en-US" dirty="0">
                <a:sym typeface="Symbol" panose="05050102010706020507" pitchFamily="18" charset="2"/>
              </a:rPr>
              <a:t> </a:t>
            </a:r>
            <a:r>
              <a:rPr lang="en-US" altLang="en-US" i="1" dirty="0">
                <a:sym typeface="Symbol" panose="05050102010706020507" pitchFamily="18" charset="2"/>
              </a:rPr>
              <a:t>result</a:t>
            </a:r>
            <a:r>
              <a:rPr lang="en-US" altLang="en-US" b="1" dirty="0">
                <a:sym typeface="Symbol" panose="05050102010706020507" pitchFamily="18" charset="2"/>
              </a:rPr>
              <a:t> then </a:t>
            </a:r>
            <a:r>
              <a:rPr lang="en-US" altLang="en-US" i="1" dirty="0">
                <a:sym typeface="Symbol" panose="05050102010706020507" pitchFamily="18" charset="2"/>
              </a:rPr>
              <a:t> result </a:t>
            </a:r>
            <a:r>
              <a:rPr lang="en-US" altLang="en-US" dirty="0">
                <a:sym typeface="Symbol" panose="05050102010706020507" pitchFamily="18" charset="2"/>
              </a:rPr>
              <a:t>:= </a:t>
            </a:r>
            <a:r>
              <a:rPr lang="en-US" altLang="en-US" i="1" dirty="0">
                <a:sym typeface="Symbol" panose="05050102010706020507" pitchFamily="18" charset="2"/>
              </a:rPr>
              <a:t>result </a:t>
            </a:r>
            <a:r>
              <a:rPr lang="en-US" altLang="en-US" dirty="0">
                <a:sym typeface="Symbol" panose="05050102010706020507" pitchFamily="18" charset="2"/>
              </a:rPr>
              <a:t></a:t>
            </a:r>
            <a:r>
              <a:rPr lang="en-US" altLang="en-US" dirty="0">
                <a:sym typeface="Greek Symbols"/>
              </a:rPr>
              <a:t> </a:t>
            </a:r>
            <a:r>
              <a:rPr lang="en-US" altLang="en-US" dirty="0">
                <a:sym typeface="Symbol" panose="05050102010706020507" pitchFamily="18" charset="2"/>
              </a:rPr>
              <a:t></a:t>
            </a:r>
            <a:r>
              <a:rPr lang="en-US" altLang="en-US" dirty="0">
                <a:sym typeface="Greek Symbols"/>
              </a:rPr>
              <a:t> </a:t>
            </a:r>
            <a:br>
              <a:rPr lang="en-US" altLang="en-US" dirty="0">
                <a:sym typeface="Greek Symbols"/>
              </a:rPr>
            </a:br>
            <a:r>
              <a:rPr lang="en-US" altLang="en-US" dirty="0">
                <a:sym typeface="Greek Symbols"/>
              </a:rPr>
              <a:t>			</a:t>
            </a:r>
            <a:r>
              <a:rPr lang="en-US" altLang="en-US" b="1" dirty="0">
                <a:sym typeface="Greek Symbols"/>
              </a:rPr>
              <a:t>end</a:t>
            </a:r>
          </a:p>
          <a:p>
            <a:pPr>
              <a:buNone/>
              <a:tabLst>
                <a:tab pos="770335" algn="l"/>
                <a:tab pos="1160860" algn="l"/>
                <a:tab pos="1328738" algn="l"/>
                <a:tab pos="1540669" algn="l"/>
                <a:tab pos="2355056" algn="ctr"/>
              </a:tabLst>
            </a:pPr>
            <a:endParaRPr lang="en-US" altLang="en-US" b="1" dirty="0">
              <a:sym typeface="Greek Symbols"/>
            </a:endParaRPr>
          </a:p>
          <a:p>
            <a:pPr>
              <a:buNone/>
              <a:tabLst>
                <a:tab pos="770335" algn="l"/>
                <a:tab pos="1160860" algn="l"/>
                <a:tab pos="1328738" algn="l"/>
                <a:tab pos="1540669" algn="l"/>
                <a:tab pos="2355056" algn="ctr"/>
              </a:tabLst>
            </a:pPr>
            <a:endParaRPr lang="en-US" altLang="en-US" b="1" dirty="0">
              <a:sym typeface="Greek Symbol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075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0758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075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7587" grpId="0" build="p"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63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ＭＳ Ｐゴシック" pitchFamily="34" charset="-128"/>
              </a:rPr>
              <a:t>Example of Attribute Set Closure</a:t>
            </a:r>
          </a:p>
        </p:txBody>
      </p:sp>
      <p:sp>
        <p:nvSpPr>
          <p:cNvPr id="709635" name="Rectangle 3"/>
          <p:cNvSpPr>
            <a:spLocks noGrp="1" noChangeArrowheads="1"/>
          </p:cNvSpPr>
          <p:nvPr>
            <p:ph type="body" idx="1"/>
          </p:nvPr>
        </p:nvSpPr>
        <p:spPr>
          <a:xfrm>
            <a:off x="1719263" y="792333"/>
            <a:ext cx="5352302" cy="3972173"/>
          </a:xfrm>
        </p:spPr>
        <p:txBody>
          <a:bodyPr/>
          <a:lstStyle/>
          <a:p>
            <a:pPr>
              <a:lnSpc>
                <a:spcPct val="90000"/>
              </a:lnSpc>
              <a:tabLst>
                <a:tab pos="602456" algn="l"/>
                <a:tab pos="1975247" algn="l"/>
                <a:tab pos="2355056" algn="l"/>
              </a:tabLst>
            </a:pPr>
            <a:r>
              <a:rPr lang="en-US" altLang="en-US" sz="1200" i="1" dirty="0"/>
              <a:t>R = (A, B, C, G, H, I)</a:t>
            </a:r>
          </a:p>
          <a:p>
            <a:pPr>
              <a:lnSpc>
                <a:spcPct val="90000"/>
              </a:lnSpc>
              <a:tabLst>
                <a:tab pos="602456" algn="l"/>
                <a:tab pos="1975247" algn="l"/>
                <a:tab pos="2355056" algn="l"/>
              </a:tabLst>
            </a:pPr>
            <a:r>
              <a:rPr lang="en-US" altLang="en-US" sz="1200" i="1" dirty="0"/>
              <a:t>F = </a:t>
            </a:r>
            <a:r>
              <a:rPr lang="en-US" altLang="en-US" sz="1200" dirty="0"/>
              <a:t>{</a:t>
            </a:r>
            <a:r>
              <a:rPr lang="en-US" altLang="en-US" sz="1200" i="1" dirty="0">
                <a:sym typeface="Iconic Symbols Ext"/>
              </a:rPr>
              <a:t>A </a:t>
            </a:r>
            <a:r>
              <a:rPr lang="en-US" altLang="en-US" sz="1200" dirty="0">
                <a:sym typeface="Symbol" panose="05050102010706020507" pitchFamily="18" charset="2"/>
              </a:rPr>
              <a:t></a:t>
            </a:r>
            <a:r>
              <a:rPr lang="en-US" altLang="en-US" sz="1200" dirty="0">
                <a:sym typeface="Monotype Sorts" pitchFamily="-84" charset="2"/>
              </a:rPr>
              <a:t> </a:t>
            </a:r>
            <a:r>
              <a:rPr lang="en-US" altLang="en-US" sz="1200" i="1" dirty="0">
                <a:sym typeface="Monotype Sorts" pitchFamily="-84" charset="2"/>
              </a:rPr>
              <a:t>B</a:t>
            </a:r>
            <a:br>
              <a:rPr lang="en-US" altLang="en-US" sz="1200" i="1" dirty="0">
                <a:sym typeface="Monotype Sorts" pitchFamily="-84" charset="2"/>
              </a:rPr>
            </a:br>
            <a:r>
              <a:rPr lang="en-US" altLang="en-US" sz="1200" i="1" dirty="0">
                <a:sym typeface="Monotype Sorts" pitchFamily="-84" charset="2"/>
              </a:rPr>
              <a:t>	</a:t>
            </a:r>
            <a:r>
              <a:rPr lang="en-US" altLang="en-US" sz="1200" i="1" dirty="0">
                <a:sym typeface="Iconic Symbols Ext"/>
              </a:rPr>
              <a:t>A </a:t>
            </a:r>
            <a:r>
              <a:rPr lang="en-US" altLang="en-US" sz="1200" dirty="0">
                <a:sym typeface="Symbol" panose="05050102010706020507" pitchFamily="18" charset="2"/>
              </a:rPr>
              <a:t></a:t>
            </a:r>
            <a:r>
              <a:rPr lang="en-US" altLang="en-US" sz="1200" dirty="0">
                <a:sym typeface="Monotype Sorts" pitchFamily="-84" charset="2"/>
              </a:rPr>
              <a:t> </a:t>
            </a:r>
            <a:r>
              <a:rPr lang="en-US" altLang="en-US" sz="1200" i="1" dirty="0">
                <a:sym typeface="Monotype Sorts" pitchFamily="-84" charset="2"/>
              </a:rPr>
              <a:t>C </a:t>
            </a:r>
            <a:br>
              <a:rPr lang="en-US" altLang="en-US" sz="1200" i="1" dirty="0">
                <a:sym typeface="Monotype Sorts" pitchFamily="-84" charset="2"/>
              </a:rPr>
            </a:br>
            <a:r>
              <a:rPr lang="en-US" altLang="en-US" sz="1200" i="1" dirty="0">
                <a:sym typeface="Monotype Sorts" pitchFamily="-84" charset="2"/>
              </a:rPr>
              <a:t>	</a:t>
            </a:r>
            <a:r>
              <a:rPr lang="en-US" altLang="en-US" sz="1200" i="1" dirty="0">
                <a:sym typeface="Iconic Symbols Ext"/>
              </a:rPr>
              <a:t>CG </a:t>
            </a:r>
            <a:r>
              <a:rPr lang="en-US" altLang="en-US" sz="1200" dirty="0">
                <a:sym typeface="Symbol" panose="05050102010706020507" pitchFamily="18" charset="2"/>
              </a:rPr>
              <a:t></a:t>
            </a:r>
            <a:r>
              <a:rPr lang="en-US" altLang="en-US" sz="1200" dirty="0">
                <a:sym typeface="Monotype Sorts" pitchFamily="-84" charset="2"/>
              </a:rPr>
              <a:t> </a:t>
            </a:r>
            <a:r>
              <a:rPr lang="en-US" altLang="en-US" sz="1200" i="1" dirty="0">
                <a:sym typeface="Monotype Sorts" pitchFamily="-84" charset="2"/>
              </a:rPr>
              <a:t>H</a:t>
            </a:r>
            <a:br>
              <a:rPr lang="en-US" altLang="en-US" sz="1200" i="1" dirty="0">
                <a:sym typeface="Monotype Sorts" pitchFamily="-84" charset="2"/>
              </a:rPr>
            </a:br>
            <a:r>
              <a:rPr lang="en-US" altLang="en-US" sz="1200" i="1" dirty="0">
                <a:sym typeface="Monotype Sorts" pitchFamily="-84" charset="2"/>
              </a:rPr>
              <a:t>	</a:t>
            </a:r>
            <a:r>
              <a:rPr lang="en-US" altLang="en-US" sz="1200" i="1" dirty="0">
                <a:sym typeface="Iconic Symbols Ext"/>
              </a:rPr>
              <a:t>CG </a:t>
            </a:r>
            <a:r>
              <a:rPr lang="en-US" altLang="en-US" sz="1200" dirty="0">
                <a:sym typeface="Symbol" panose="05050102010706020507" pitchFamily="18" charset="2"/>
              </a:rPr>
              <a:t></a:t>
            </a:r>
            <a:r>
              <a:rPr lang="en-US" altLang="en-US" sz="1200" dirty="0">
                <a:sym typeface="Monotype Sorts" pitchFamily="-84" charset="2"/>
              </a:rPr>
              <a:t> </a:t>
            </a:r>
            <a:r>
              <a:rPr lang="en-US" altLang="en-US" sz="1200" i="1" dirty="0">
                <a:sym typeface="Monotype Sorts" pitchFamily="-84" charset="2"/>
              </a:rPr>
              <a:t>I</a:t>
            </a:r>
            <a:br>
              <a:rPr lang="en-US" altLang="en-US" sz="1200" i="1" dirty="0">
                <a:sym typeface="Monotype Sorts" pitchFamily="-84" charset="2"/>
              </a:rPr>
            </a:br>
            <a:r>
              <a:rPr lang="en-US" altLang="en-US" sz="1200" i="1" dirty="0">
                <a:sym typeface="Monotype Sorts" pitchFamily="-84" charset="2"/>
              </a:rPr>
              <a:t>	</a:t>
            </a:r>
            <a:r>
              <a:rPr lang="en-US" altLang="en-US" sz="1200" i="1" dirty="0">
                <a:sym typeface="Iconic Symbols Ext"/>
              </a:rPr>
              <a:t>B </a:t>
            </a:r>
            <a:r>
              <a:rPr lang="en-US" altLang="en-US" sz="1200" dirty="0">
                <a:sym typeface="Symbol" panose="05050102010706020507" pitchFamily="18" charset="2"/>
              </a:rPr>
              <a:t></a:t>
            </a:r>
            <a:r>
              <a:rPr lang="en-US" altLang="en-US" sz="1200" dirty="0">
                <a:sym typeface="Monotype Sorts" pitchFamily="-84" charset="2"/>
              </a:rPr>
              <a:t> </a:t>
            </a:r>
            <a:r>
              <a:rPr lang="en-US" altLang="en-US" sz="1200" i="1" dirty="0">
                <a:sym typeface="Monotype Sorts" pitchFamily="-84" charset="2"/>
              </a:rPr>
              <a:t>H</a:t>
            </a:r>
            <a:r>
              <a:rPr lang="en-US" altLang="en-US" sz="1200" dirty="0">
                <a:sym typeface="Monotype Sorts" pitchFamily="-84" charset="2"/>
              </a:rPr>
              <a:t>}</a:t>
            </a:r>
            <a:endParaRPr lang="en-US" altLang="en-US" sz="1200" dirty="0">
              <a:sym typeface="MS LineDraw"/>
            </a:endParaRPr>
          </a:p>
          <a:p>
            <a:pPr>
              <a:lnSpc>
                <a:spcPct val="90000"/>
              </a:lnSpc>
              <a:tabLst>
                <a:tab pos="602456" algn="l"/>
                <a:tab pos="1975247" algn="l"/>
                <a:tab pos="2355056" algn="l"/>
              </a:tabLst>
            </a:pPr>
            <a:r>
              <a:rPr lang="en-US" altLang="en-US" sz="1200" dirty="0">
                <a:sym typeface="MS LineDraw"/>
              </a:rPr>
              <a:t>(</a:t>
            </a:r>
            <a:r>
              <a:rPr lang="en-US" altLang="en-US" sz="1200" i="1" dirty="0">
                <a:sym typeface="MS LineDraw"/>
              </a:rPr>
              <a:t>AG)</a:t>
            </a:r>
            <a:r>
              <a:rPr lang="en-US" altLang="en-US" sz="1200" baseline="30000" dirty="0">
                <a:sym typeface="MS LineDraw"/>
              </a:rPr>
              <a:t>+</a:t>
            </a:r>
            <a:endParaRPr lang="en-US" altLang="en-US" sz="1200" dirty="0">
              <a:sym typeface="MS LineDraw"/>
            </a:endParaRPr>
          </a:p>
          <a:p>
            <a:pPr marL="571500" lvl="1" indent="-228600">
              <a:lnSpc>
                <a:spcPct val="90000"/>
              </a:lnSpc>
              <a:buNone/>
              <a:tabLst>
                <a:tab pos="602456" algn="l"/>
                <a:tab pos="1975247" algn="l"/>
                <a:tab pos="2355056" algn="l"/>
              </a:tabLst>
            </a:pPr>
            <a:r>
              <a:rPr lang="en-US" altLang="en-US" sz="1200" dirty="0">
                <a:sym typeface="MS LineDraw"/>
              </a:rPr>
              <a:t>1.	</a:t>
            </a:r>
            <a:r>
              <a:rPr lang="en-US" altLang="en-US" sz="1200" i="1" dirty="0">
                <a:sym typeface="MS LineDraw"/>
              </a:rPr>
              <a:t>result = AG</a:t>
            </a:r>
            <a:endParaRPr lang="en-US" altLang="en-US" sz="1200" dirty="0">
              <a:sym typeface="MS LineDraw"/>
            </a:endParaRPr>
          </a:p>
          <a:p>
            <a:pPr marL="571500" lvl="1" indent="-228600">
              <a:lnSpc>
                <a:spcPct val="90000"/>
              </a:lnSpc>
              <a:buNone/>
              <a:tabLst>
                <a:tab pos="602456" algn="l"/>
                <a:tab pos="1975247" algn="l"/>
                <a:tab pos="2355056" algn="l"/>
              </a:tabLst>
            </a:pPr>
            <a:r>
              <a:rPr lang="en-US" altLang="en-US" sz="1200" dirty="0">
                <a:sym typeface="MS LineDraw"/>
              </a:rPr>
              <a:t>2.	</a:t>
            </a:r>
            <a:r>
              <a:rPr lang="en-US" altLang="en-US" sz="1200" i="1" dirty="0">
                <a:sym typeface="MS LineDraw"/>
              </a:rPr>
              <a:t>result = ABCG	(A </a:t>
            </a:r>
            <a:r>
              <a:rPr lang="en-US" altLang="en-US" sz="1200" dirty="0">
                <a:sym typeface="Symbol" panose="05050102010706020507" pitchFamily="18" charset="2"/>
              </a:rPr>
              <a:t></a:t>
            </a:r>
            <a:r>
              <a:rPr lang="en-US" altLang="en-US" sz="1200" dirty="0">
                <a:sym typeface="Monotype Sorts" pitchFamily="-84" charset="2"/>
              </a:rPr>
              <a:t> </a:t>
            </a:r>
            <a:r>
              <a:rPr lang="en-US" altLang="en-US" sz="1200" i="1" dirty="0">
                <a:sym typeface="Monotype Sorts" pitchFamily="-84" charset="2"/>
              </a:rPr>
              <a:t>C </a:t>
            </a:r>
            <a:r>
              <a:rPr lang="en-US" altLang="en-US" sz="1200" dirty="0">
                <a:sym typeface="Monotype Sorts" pitchFamily="-84" charset="2"/>
              </a:rPr>
              <a:t>and </a:t>
            </a:r>
            <a:r>
              <a:rPr lang="en-US" altLang="en-US" sz="1200" i="1" dirty="0">
                <a:sym typeface="Monotype Sorts" pitchFamily="-84" charset="2"/>
              </a:rPr>
              <a:t>A </a:t>
            </a:r>
            <a:r>
              <a:rPr lang="en-US" altLang="en-US" sz="1200" dirty="0">
                <a:sym typeface="Symbol" panose="05050102010706020507" pitchFamily="18" charset="2"/>
              </a:rPr>
              <a:t></a:t>
            </a:r>
            <a:r>
              <a:rPr lang="en-US" altLang="en-US" sz="1200" i="1" dirty="0">
                <a:sym typeface="Symbol" panose="05050102010706020507" pitchFamily="18" charset="2"/>
              </a:rPr>
              <a:t> B)</a:t>
            </a:r>
            <a:endParaRPr lang="en-US" altLang="en-US" sz="1200" dirty="0">
              <a:sym typeface="Symbol" panose="05050102010706020507" pitchFamily="18" charset="2"/>
            </a:endParaRPr>
          </a:p>
          <a:p>
            <a:pPr marL="571500" lvl="1" indent="-228600">
              <a:lnSpc>
                <a:spcPct val="90000"/>
              </a:lnSpc>
              <a:buNone/>
              <a:tabLst>
                <a:tab pos="602456" algn="l"/>
                <a:tab pos="1975247" algn="l"/>
                <a:tab pos="2355056" algn="l"/>
              </a:tabLst>
            </a:pPr>
            <a:r>
              <a:rPr lang="en-US" altLang="en-US" sz="1200" dirty="0">
                <a:sym typeface="Symbol" panose="05050102010706020507" pitchFamily="18" charset="2"/>
              </a:rPr>
              <a:t>3.	</a:t>
            </a:r>
            <a:r>
              <a:rPr lang="en-US" altLang="en-US" sz="1200" i="1" dirty="0">
                <a:sym typeface="MS LineDraw"/>
              </a:rPr>
              <a:t>result = ABCG</a:t>
            </a:r>
            <a:r>
              <a:rPr lang="en-US" altLang="en-US" sz="1200" i="1" dirty="0">
                <a:sym typeface="Monotype Sorts" pitchFamily="-84" charset="2"/>
              </a:rPr>
              <a:t>H	(CG </a:t>
            </a:r>
            <a:r>
              <a:rPr lang="en-US" altLang="en-US" sz="1200" dirty="0">
                <a:sym typeface="Symbol" panose="05050102010706020507" pitchFamily="18" charset="2"/>
              </a:rPr>
              <a:t></a:t>
            </a:r>
            <a:r>
              <a:rPr lang="en-US" altLang="en-US" sz="1200" dirty="0">
                <a:sym typeface="Monotype Sorts" pitchFamily="-84" charset="2"/>
              </a:rPr>
              <a:t> </a:t>
            </a:r>
            <a:r>
              <a:rPr lang="en-US" altLang="en-US" sz="1200" i="1" dirty="0">
                <a:sym typeface="Monotype Sorts" pitchFamily="-84" charset="2"/>
              </a:rPr>
              <a:t>H</a:t>
            </a:r>
            <a:r>
              <a:rPr lang="en-US" altLang="en-US" sz="1200" dirty="0">
                <a:sym typeface="Monotype Sorts" pitchFamily="-84" charset="2"/>
              </a:rPr>
              <a:t> and </a:t>
            </a:r>
            <a:r>
              <a:rPr lang="en-US" altLang="en-US" sz="1200" i="1" dirty="0">
                <a:sym typeface="Monotype Sorts" pitchFamily="-84" charset="2"/>
              </a:rPr>
              <a:t>CG </a:t>
            </a:r>
            <a:r>
              <a:rPr lang="en-US" altLang="en-US" sz="1200" dirty="0">
                <a:sym typeface="Symbol" panose="05050102010706020507" pitchFamily="18" charset="2"/>
              </a:rPr>
              <a:t> </a:t>
            </a:r>
            <a:r>
              <a:rPr lang="en-US" altLang="en-US" sz="1200" i="1" dirty="0">
                <a:sym typeface="Symbol" panose="05050102010706020507" pitchFamily="18" charset="2"/>
              </a:rPr>
              <a:t>AGBC)</a:t>
            </a:r>
          </a:p>
          <a:p>
            <a:pPr marL="571500" lvl="1" indent="-228600">
              <a:lnSpc>
                <a:spcPct val="90000"/>
              </a:lnSpc>
              <a:buNone/>
              <a:tabLst>
                <a:tab pos="602456" algn="l"/>
                <a:tab pos="1975247" algn="l"/>
                <a:tab pos="2355056" algn="l"/>
              </a:tabLst>
            </a:pPr>
            <a:r>
              <a:rPr lang="en-US" altLang="en-US" sz="1200" dirty="0">
                <a:sym typeface="Symbol" panose="05050102010706020507" pitchFamily="18" charset="2"/>
              </a:rPr>
              <a:t>4.	</a:t>
            </a:r>
            <a:r>
              <a:rPr lang="en-US" altLang="en-US" sz="1200" i="1" dirty="0">
                <a:sym typeface="MS LineDraw"/>
              </a:rPr>
              <a:t>result = ABCG</a:t>
            </a:r>
            <a:r>
              <a:rPr lang="en-US" altLang="en-US" sz="1200" i="1" dirty="0">
                <a:sym typeface="Monotype Sorts" pitchFamily="-84" charset="2"/>
              </a:rPr>
              <a:t>HI	(CG </a:t>
            </a:r>
            <a:r>
              <a:rPr lang="en-US" altLang="en-US" sz="1200" dirty="0">
                <a:sym typeface="Symbol" panose="05050102010706020507" pitchFamily="18" charset="2"/>
              </a:rPr>
              <a:t></a:t>
            </a:r>
            <a:r>
              <a:rPr lang="en-US" altLang="en-US" sz="1200" dirty="0">
                <a:sym typeface="Monotype Sorts" pitchFamily="-84" charset="2"/>
              </a:rPr>
              <a:t> </a:t>
            </a:r>
            <a:r>
              <a:rPr lang="en-US" altLang="en-US" sz="1200" i="1" dirty="0">
                <a:sym typeface="Monotype Sorts" pitchFamily="-84" charset="2"/>
              </a:rPr>
              <a:t>I</a:t>
            </a:r>
            <a:r>
              <a:rPr lang="en-US" altLang="en-US" sz="1200" dirty="0">
                <a:sym typeface="Monotype Sorts" pitchFamily="-84" charset="2"/>
              </a:rPr>
              <a:t> and </a:t>
            </a:r>
            <a:r>
              <a:rPr lang="en-US" altLang="en-US" sz="1200" i="1" dirty="0">
                <a:sym typeface="Monotype Sorts" pitchFamily="-84" charset="2"/>
              </a:rPr>
              <a:t>CG </a:t>
            </a:r>
            <a:r>
              <a:rPr lang="en-US" altLang="en-US" sz="1200" dirty="0">
                <a:sym typeface="Symbol" panose="05050102010706020507" pitchFamily="18" charset="2"/>
              </a:rPr>
              <a:t> </a:t>
            </a:r>
            <a:r>
              <a:rPr lang="en-US" altLang="en-US" sz="1200" i="1" dirty="0">
                <a:sym typeface="Symbol" panose="05050102010706020507" pitchFamily="18" charset="2"/>
              </a:rPr>
              <a:t>AGBCH)</a:t>
            </a:r>
          </a:p>
          <a:p>
            <a:pPr>
              <a:lnSpc>
                <a:spcPct val="90000"/>
              </a:lnSpc>
              <a:tabLst>
                <a:tab pos="602456" algn="l"/>
                <a:tab pos="1975247" algn="l"/>
                <a:tab pos="2355056" algn="l"/>
              </a:tabLst>
            </a:pPr>
            <a:r>
              <a:rPr lang="en-US" altLang="en-US" sz="1200" dirty="0">
                <a:sym typeface="Symbol" panose="05050102010706020507" pitchFamily="18" charset="2"/>
              </a:rPr>
              <a:t>Is </a:t>
            </a:r>
            <a:r>
              <a:rPr lang="en-US" altLang="en-US" sz="1200" i="1" dirty="0">
                <a:sym typeface="Symbol" panose="05050102010706020507" pitchFamily="18" charset="2"/>
              </a:rPr>
              <a:t>AG</a:t>
            </a:r>
            <a:r>
              <a:rPr lang="en-US" altLang="en-US" sz="1200" dirty="0">
                <a:sym typeface="Symbol" panose="05050102010706020507" pitchFamily="18" charset="2"/>
              </a:rPr>
              <a:t> a candidate key?  </a:t>
            </a:r>
          </a:p>
          <a:p>
            <a:pPr marL="571500" lvl="1" indent="-228600">
              <a:lnSpc>
                <a:spcPct val="90000"/>
              </a:lnSpc>
              <a:buFont typeface="Monotype Sorts" pitchFamily="-84" charset="2"/>
              <a:buAutoNum type="arabicPeriod"/>
              <a:tabLst>
                <a:tab pos="602456" algn="l"/>
                <a:tab pos="1975247" algn="l"/>
                <a:tab pos="2355056" algn="l"/>
              </a:tabLst>
            </a:pPr>
            <a:r>
              <a:rPr lang="en-US" altLang="en-US" sz="1200" dirty="0">
                <a:sym typeface="Symbol" panose="05050102010706020507" pitchFamily="18" charset="2"/>
              </a:rPr>
              <a:t>Is AG a super key?</a:t>
            </a:r>
          </a:p>
          <a:p>
            <a:pPr marL="872729" lvl="2" indent="-228600">
              <a:lnSpc>
                <a:spcPct val="90000"/>
              </a:lnSpc>
              <a:buFont typeface="Monotype Sorts" pitchFamily="-84" charset="2"/>
              <a:buAutoNum type="arabicPeriod"/>
              <a:tabLst>
                <a:tab pos="602456" algn="l"/>
                <a:tab pos="1975247" algn="l"/>
                <a:tab pos="2355056" algn="l"/>
              </a:tabLst>
            </a:pPr>
            <a:r>
              <a:rPr lang="en-US" altLang="en-US" sz="1200" dirty="0">
                <a:sym typeface="Symbol" panose="05050102010706020507" pitchFamily="18" charset="2"/>
              </a:rPr>
              <a:t>Does </a:t>
            </a:r>
            <a:r>
              <a:rPr lang="en-US" altLang="en-US" sz="1200" i="1" dirty="0">
                <a:sym typeface="Symbol" panose="05050102010706020507" pitchFamily="18" charset="2"/>
              </a:rPr>
              <a:t>AG </a:t>
            </a:r>
            <a:r>
              <a:rPr lang="en-US" altLang="en-US" sz="1200" dirty="0">
                <a:sym typeface="Symbol" panose="05050102010706020507" pitchFamily="18" charset="2"/>
              </a:rPr>
              <a:t></a:t>
            </a:r>
            <a:r>
              <a:rPr lang="en-US" altLang="en-US" sz="1200" dirty="0">
                <a:sym typeface="Monotype Sorts" pitchFamily="-84" charset="2"/>
              </a:rPr>
              <a:t> </a:t>
            </a:r>
            <a:r>
              <a:rPr lang="en-US" altLang="en-US" sz="1200" i="1" dirty="0">
                <a:sym typeface="Monotype Sorts" pitchFamily="-84" charset="2"/>
              </a:rPr>
              <a:t>R? == </a:t>
            </a:r>
            <a:r>
              <a:rPr lang="en-US" altLang="en-US" sz="1200" dirty="0">
                <a:sym typeface="Monotype Sorts" pitchFamily="-84" charset="2"/>
              </a:rPr>
              <a:t>Is </a:t>
            </a:r>
            <a:r>
              <a:rPr lang="en-US" altLang="en-US" sz="1200" dirty="0">
                <a:sym typeface="Symbol" panose="05050102010706020507" pitchFamily="18" charset="2"/>
              </a:rPr>
              <a:t>R</a:t>
            </a:r>
            <a:r>
              <a:rPr lang="en-US" altLang="en-US" sz="1200" dirty="0">
                <a:sym typeface="Monotype Sorts" pitchFamily="-84" charset="2"/>
              </a:rPr>
              <a:t> </a:t>
            </a:r>
            <a:r>
              <a:rPr lang="en-US" altLang="en-US" sz="1200" dirty="0">
                <a:sym typeface="Symbol" panose="05050102010706020507" pitchFamily="18" charset="2"/>
              </a:rPr>
              <a:t> </a:t>
            </a:r>
            <a:r>
              <a:rPr lang="en-US" altLang="en-US" sz="1200" dirty="0">
                <a:sym typeface="Monotype Sorts" pitchFamily="-84" charset="2"/>
              </a:rPr>
              <a:t>(AG)</a:t>
            </a:r>
            <a:r>
              <a:rPr lang="en-US" altLang="en-US" sz="1200" baseline="30000" dirty="0">
                <a:sym typeface="Monotype Sorts" pitchFamily="-84" charset="2"/>
              </a:rPr>
              <a:t>+ </a:t>
            </a:r>
            <a:endParaRPr lang="en-US" altLang="en-US" sz="1200" i="1" dirty="0">
              <a:sym typeface="Monotype Sorts" pitchFamily="-84" charset="2"/>
            </a:endParaRPr>
          </a:p>
          <a:p>
            <a:pPr marL="571500" lvl="1" indent="-228600">
              <a:lnSpc>
                <a:spcPct val="90000"/>
              </a:lnSpc>
              <a:buFont typeface="Monotype Sorts" pitchFamily="-84" charset="2"/>
              <a:buAutoNum type="arabicPeriod" startAt="2"/>
              <a:tabLst>
                <a:tab pos="602456" algn="l"/>
                <a:tab pos="1975247" algn="l"/>
                <a:tab pos="2355056" algn="l"/>
              </a:tabLst>
            </a:pPr>
            <a:r>
              <a:rPr lang="en-US" altLang="en-US" sz="1200" dirty="0">
                <a:sym typeface="Monotype Sorts" pitchFamily="-84" charset="2"/>
              </a:rPr>
              <a:t>Is any subset of AG a </a:t>
            </a:r>
            <a:r>
              <a:rPr lang="en-US" altLang="en-US" sz="1200" dirty="0" err="1">
                <a:sym typeface="Monotype Sorts" pitchFamily="-84" charset="2"/>
              </a:rPr>
              <a:t>superkey</a:t>
            </a:r>
            <a:r>
              <a:rPr lang="en-US" altLang="en-US" sz="1200" dirty="0">
                <a:sym typeface="Monotype Sorts" pitchFamily="-84" charset="2"/>
              </a:rPr>
              <a:t>?</a:t>
            </a:r>
          </a:p>
          <a:p>
            <a:pPr marL="872729" lvl="2" indent="-228600">
              <a:lnSpc>
                <a:spcPct val="90000"/>
              </a:lnSpc>
              <a:buFont typeface="Monotype Sorts" pitchFamily="-84" charset="2"/>
              <a:buAutoNum type="arabicPeriod"/>
              <a:tabLst>
                <a:tab pos="602456" algn="l"/>
                <a:tab pos="1975247" algn="l"/>
                <a:tab pos="2355056" algn="l"/>
              </a:tabLst>
            </a:pPr>
            <a:r>
              <a:rPr lang="en-US" altLang="en-US" sz="1200" dirty="0">
                <a:sym typeface="Monotype Sorts" pitchFamily="-84" charset="2"/>
              </a:rPr>
              <a:t>Does </a:t>
            </a:r>
            <a:r>
              <a:rPr lang="en-US" altLang="en-US" sz="1200" i="1" dirty="0">
                <a:sym typeface="Monotype Sorts" pitchFamily="-84" charset="2"/>
              </a:rPr>
              <a:t>A</a:t>
            </a:r>
            <a:r>
              <a:rPr lang="en-US" altLang="en-US" sz="1200" dirty="0">
                <a:sym typeface="Monotype Sorts" pitchFamily="-84" charset="2"/>
              </a:rPr>
              <a:t> </a:t>
            </a:r>
            <a:r>
              <a:rPr lang="en-US" altLang="en-US" sz="1200" dirty="0">
                <a:sym typeface="Symbol" panose="05050102010706020507" pitchFamily="18" charset="2"/>
              </a:rPr>
              <a:t></a:t>
            </a:r>
            <a:r>
              <a:rPr lang="en-US" altLang="en-US" sz="1200" dirty="0">
                <a:sym typeface="Monotype Sorts" pitchFamily="-84" charset="2"/>
              </a:rPr>
              <a:t> </a:t>
            </a:r>
            <a:r>
              <a:rPr lang="en-US" altLang="en-US" sz="1200" i="1" dirty="0">
                <a:sym typeface="Monotype Sorts" pitchFamily="-84" charset="2"/>
              </a:rPr>
              <a:t>R</a:t>
            </a:r>
            <a:r>
              <a:rPr lang="en-US" altLang="en-US" sz="1200" dirty="0">
                <a:sym typeface="Monotype Sorts" pitchFamily="-84" charset="2"/>
              </a:rPr>
              <a:t>? </a:t>
            </a:r>
            <a:r>
              <a:rPr lang="en-US" altLang="en-US" sz="1200" i="1" dirty="0">
                <a:sym typeface="Monotype Sorts" pitchFamily="-84" charset="2"/>
              </a:rPr>
              <a:t>== </a:t>
            </a:r>
            <a:r>
              <a:rPr lang="en-US" altLang="en-US" sz="1200" dirty="0">
                <a:sym typeface="Monotype Sorts" pitchFamily="-84" charset="2"/>
              </a:rPr>
              <a:t>Is </a:t>
            </a:r>
            <a:r>
              <a:rPr lang="en-US" altLang="en-US" sz="1200" dirty="0">
                <a:sym typeface="Symbol" panose="05050102010706020507" pitchFamily="18" charset="2"/>
              </a:rPr>
              <a:t>R</a:t>
            </a:r>
            <a:r>
              <a:rPr lang="en-US" altLang="en-US" sz="1200" dirty="0">
                <a:sym typeface="Monotype Sorts" pitchFamily="-84" charset="2"/>
              </a:rPr>
              <a:t> </a:t>
            </a:r>
            <a:r>
              <a:rPr lang="en-US" altLang="en-US" sz="1200" dirty="0">
                <a:sym typeface="Symbol" panose="05050102010706020507" pitchFamily="18" charset="2"/>
              </a:rPr>
              <a:t> </a:t>
            </a:r>
            <a:r>
              <a:rPr lang="en-US" altLang="en-US" sz="1200" dirty="0">
                <a:sym typeface="Monotype Sorts" pitchFamily="-84" charset="2"/>
              </a:rPr>
              <a:t>(A)</a:t>
            </a:r>
            <a:r>
              <a:rPr lang="en-US" altLang="en-US" sz="1200" baseline="30000" dirty="0">
                <a:sym typeface="Monotype Sorts" pitchFamily="-84" charset="2"/>
              </a:rPr>
              <a:t>+   </a:t>
            </a:r>
            <a:endParaRPr lang="en-US" altLang="en-US" sz="1200" dirty="0">
              <a:sym typeface="Monotype Sorts" pitchFamily="-84" charset="2"/>
            </a:endParaRPr>
          </a:p>
          <a:p>
            <a:pPr marL="872729" lvl="2" indent="-228600">
              <a:lnSpc>
                <a:spcPct val="90000"/>
              </a:lnSpc>
              <a:buFont typeface="Monotype Sorts" pitchFamily="-84" charset="2"/>
              <a:buAutoNum type="arabicPeriod"/>
              <a:tabLst>
                <a:tab pos="602456" algn="l"/>
                <a:tab pos="1975247" algn="l"/>
                <a:tab pos="2355056" algn="l"/>
              </a:tabLst>
            </a:pPr>
            <a:r>
              <a:rPr lang="en-US" altLang="en-US" sz="1200" dirty="0">
                <a:sym typeface="Monotype Sorts" pitchFamily="-84" charset="2"/>
              </a:rPr>
              <a:t>Does </a:t>
            </a:r>
            <a:r>
              <a:rPr lang="en-US" altLang="en-US" sz="1200" i="1" dirty="0">
                <a:sym typeface="Monotype Sorts" pitchFamily="-84" charset="2"/>
              </a:rPr>
              <a:t>G</a:t>
            </a:r>
            <a:r>
              <a:rPr lang="en-US" altLang="en-US" sz="1200" dirty="0">
                <a:sym typeface="Monotype Sorts" pitchFamily="-84" charset="2"/>
              </a:rPr>
              <a:t> </a:t>
            </a:r>
            <a:r>
              <a:rPr lang="en-US" altLang="en-US" sz="1200" dirty="0">
                <a:sym typeface="Symbol" panose="05050102010706020507" pitchFamily="18" charset="2"/>
              </a:rPr>
              <a:t></a:t>
            </a:r>
            <a:r>
              <a:rPr lang="en-US" altLang="en-US" sz="1200" dirty="0">
                <a:sym typeface="Monotype Sorts" pitchFamily="-84" charset="2"/>
              </a:rPr>
              <a:t> </a:t>
            </a:r>
            <a:r>
              <a:rPr lang="en-US" altLang="en-US" sz="1200" i="1" dirty="0">
                <a:sym typeface="Monotype Sorts" pitchFamily="-84" charset="2"/>
              </a:rPr>
              <a:t>R</a:t>
            </a:r>
            <a:r>
              <a:rPr lang="en-US" altLang="en-US" sz="1200" dirty="0">
                <a:sym typeface="Monotype Sorts" pitchFamily="-84" charset="2"/>
              </a:rPr>
              <a:t>? == Is </a:t>
            </a:r>
            <a:r>
              <a:rPr lang="en-US" altLang="en-US" sz="1200" dirty="0">
                <a:sym typeface="Symbol" panose="05050102010706020507" pitchFamily="18" charset="2"/>
              </a:rPr>
              <a:t>R  </a:t>
            </a:r>
            <a:r>
              <a:rPr lang="en-US" altLang="en-US" sz="1200" dirty="0">
                <a:sym typeface="Monotype Sorts" pitchFamily="-84" charset="2"/>
              </a:rPr>
              <a:t>(G)</a:t>
            </a:r>
            <a:r>
              <a:rPr lang="en-US" altLang="en-US" sz="1200" baseline="30000" dirty="0">
                <a:sym typeface="Monotype Sorts" pitchFamily="-84" charset="2"/>
              </a:rPr>
              <a:t>+ </a:t>
            </a:r>
          </a:p>
          <a:p>
            <a:pPr marL="872729" lvl="2" indent="-228600">
              <a:lnSpc>
                <a:spcPct val="90000"/>
              </a:lnSpc>
              <a:buFont typeface="Monotype Sorts" pitchFamily="-84" charset="2"/>
              <a:buAutoNum type="arabicPeriod"/>
              <a:tabLst>
                <a:tab pos="602456" algn="l"/>
                <a:tab pos="1975247" algn="l"/>
                <a:tab pos="2355056" algn="l"/>
              </a:tabLst>
            </a:pPr>
            <a:r>
              <a:rPr lang="en-US" altLang="en-US" sz="1200" dirty="0">
                <a:sym typeface="Monotype Sorts" pitchFamily="-84" charset="2"/>
              </a:rPr>
              <a:t>In general: check for each subset of size </a:t>
            </a:r>
            <a:r>
              <a:rPr lang="en-US" altLang="en-US" sz="1200" i="1" dirty="0">
                <a:sym typeface="Monotype Sorts" pitchFamily="-84" charset="2"/>
              </a:rPr>
              <a:t>n-1</a:t>
            </a:r>
            <a:endParaRPr lang="en-US" altLang="en-US" sz="1200" i="1" dirty="0">
              <a:sym typeface="Symbol" panose="05050102010706020507"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0963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0963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0963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0963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09635">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09635">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709635">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709635">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709635">
                                            <p:txEl>
                                              <p:pRg st="8" end="8"/>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499"/>
                                          </p:stCondLst>
                                        </p:cTn>
                                        <p:tgtEl>
                                          <p:spTgt spid="709635">
                                            <p:txEl>
                                              <p:pRg st="9" end="9"/>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499"/>
                                          </p:stCondLst>
                                        </p:cTn>
                                        <p:tgtEl>
                                          <p:spTgt spid="709635">
                                            <p:txEl>
                                              <p:pRg st="10" end="1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499"/>
                                          </p:stCondLst>
                                        </p:cTn>
                                        <p:tgtEl>
                                          <p:spTgt spid="709635">
                                            <p:txEl>
                                              <p:pRg st="11" end="11"/>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499"/>
                                          </p:stCondLst>
                                        </p:cTn>
                                        <p:tgtEl>
                                          <p:spTgt spid="709635">
                                            <p:txEl>
                                              <p:pRg st="12" end="12"/>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499"/>
                                          </p:stCondLst>
                                        </p:cTn>
                                        <p:tgtEl>
                                          <p:spTgt spid="70963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9635" grpId="0" build="p" bldLvl="2"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1682" name="Rectangle 2"/>
          <p:cNvSpPr>
            <a:spLocks noGrp="1" noChangeArrowheads="1"/>
          </p:cNvSpPr>
          <p:nvPr>
            <p:ph type="title"/>
          </p:nvPr>
        </p:nvSpPr>
        <p:spPr>
          <a:xfrm>
            <a:off x="1857375" y="115491"/>
            <a:ext cx="6057900" cy="457200"/>
          </a:xfrm>
        </p:spPr>
        <p:txBody>
          <a:bodyPr/>
          <a:lstStyle/>
          <a:p>
            <a:pPr>
              <a:defRPr/>
            </a:pPr>
            <a:r>
              <a:rPr lang="en-US" altLang="en-US" dirty="0">
                <a:effectLst>
                  <a:outerShdw blurRad="38100" dist="38100" dir="2700000" algn="tl">
                    <a:srgbClr val="C0C0C0"/>
                  </a:outerShdw>
                </a:effectLst>
                <a:ea typeface="ＭＳ Ｐゴシック" pitchFamily="34" charset="-128"/>
              </a:rPr>
              <a:t>Uses of Attribute Closure</a:t>
            </a:r>
          </a:p>
        </p:txBody>
      </p:sp>
      <p:sp>
        <p:nvSpPr>
          <p:cNvPr id="711683" name="Rectangle 3"/>
          <p:cNvSpPr>
            <a:spLocks noGrp="1" noChangeArrowheads="1"/>
          </p:cNvSpPr>
          <p:nvPr>
            <p:ph type="body" idx="4294967295"/>
          </p:nvPr>
        </p:nvSpPr>
        <p:spPr>
          <a:xfrm>
            <a:off x="1735585" y="820341"/>
            <a:ext cx="5672831" cy="3366649"/>
          </a:xfrm>
        </p:spPr>
        <p:txBody>
          <a:bodyPr/>
          <a:lstStyle/>
          <a:p>
            <a:pPr>
              <a:buFont typeface="Monotype Sorts" pitchFamily="-84" charset="2"/>
              <a:buNone/>
            </a:pPr>
            <a:r>
              <a:rPr lang="en-US" altLang="en-US" dirty="0"/>
              <a:t>There are several uses of the attribute closure algorithm:</a:t>
            </a:r>
          </a:p>
          <a:p>
            <a:pPr>
              <a:buFont typeface="Wingdings" panose="05000000000000000000" pitchFamily="2" charset="2"/>
              <a:buChar char="§"/>
            </a:pPr>
            <a:r>
              <a:rPr lang="en-US" altLang="en-US" dirty="0"/>
              <a:t>Testing for </a:t>
            </a:r>
            <a:r>
              <a:rPr lang="en-US" altLang="en-US" dirty="0" err="1"/>
              <a:t>superkey</a:t>
            </a:r>
            <a:r>
              <a:rPr lang="en-US" altLang="en-US" dirty="0"/>
              <a:t>:</a:t>
            </a:r>
          </a:p>
          <a:p>
            <a:pPr lvl="1">
              <a:buSzPct val="110000"/>
              <a:buFont typeface="Arial" panose="020B0604020202020204" pitchFamily="34" charset="0"/>
              <a:buChar char="•"/>
            </a:pPr>
            <a:r>
              <a:rPr lang="en-US" altLang="en-US" dirty="0"/>
              <a:t>To test if </a:t>
            </a:r>
            <a:r>
              <a:rPr lang="en-US" altLang="en-US" dirty="0">
                <a:sym typeface="Symbol" panose="05050102010706020507" pitchFamily="18" charset="2"/>
              </a:rPr>
              <a:t> is a </a:t>
            </a:r>
            <a:r>
              <a:rPr lang="en-US" altLang="en-US" dirty="0" err="1">
                <a:sym typeface="Symbol" panose="05050102010706020507" pitchFamily="18" charset="2"/>
              </a:rPr>
              <a:t>superkey</a:t>
            </a:r>
            <a:r>
              <a:rPr lang="en-US" altLang="en-US" dirty="0">
                <a:sym typeface="Symbol" panose="05050102010706020507" pitchFamily="18" charset="2"/>
              </a:rPr>
              <a:t>, we compute </a:t>
            </a:r>
            <a:r>
              <a:rPr lang="en-US" altLang="en-US" baseline="30000" dirty="0">
                <a:sym typeface="Symbol" panose="05050102010706020507" pitchFamily="18" charset="2"/>
              </a:rPr>
              <a:t>+,</a:t>
            </a:r>
            <a:r>
              <a:rPr lang="en-US" altLang="en-US" dirty="0">
                <a:sym typeface="Symbol" panose="05050102010706020507" pitchFamily="18" charset="2"/>
              </a:rPr>
              <a:t> and check if </a:t>
            </a:r>
            <a:r>
              <a:rPr lang="en-US" altLang="en-US" baseline="30000" dirty="0">
                <a:sym typeface="Symbol" panose="05050102010706020507" pitchFamily="18" charset="2"/>
              </a:rPr>
              <a:t>+ </a:t>
            </a:r>
            <a:r>
              <a:rPr lang="en-US" altLang="en-US" dirty="0">
                <a:sym typeface="Symbol" panose="05050102010706020507" pitchFamily="18" charset="2"/>
              </a:rPr>
              <a:t>contains all attributes of </a:t>
            </a:r>
            <a:r>
              <a:rPr lang="en-US" altLang="en-US" i="1" dirty="0">
                <a:sym typeface="Symbol" panose="05050102010706020507" pitchFamily="18" charset="2"/>
              </a:rPr>
              <a:t>R</a:t>
            </a:r>
            <a:r>
              <a:rPr lang="en-US" altLang="en-US" dirty="0">
                <a:sym typeface="Symbol" panose="05050102010706020507" pitchFamily="18" charset="2"/>
              </a:rPr>
              <a:t>.</a:t>
            </a:r>
          </a:p>
          <a:p>
            <a:pPr>
              <a:buFont typeface="Wingdings" panose="05000000000000000000" pitchFamily="2" charset="2"/>
              <a:buChar char="§"/>
            </a:pPr>
            <a:r>
              <a:rPr lang="en-US" altLang="en-US" dirty="0">
                <a:sym typeface="Symbol" panose="05050102010706020507" pitchFamily="18" charset="2"/>
              </a:rPr>
              <a:t>Testing functional dependencies</a:t>
            </a:r>
          </a:p>
          <a:p>
            <a:pPr lvl="1">
              <a:buSzPct val="110000"/>
              <a:buFont typeface="Arial" panose="020B0604020202020204" pitchFamily="34" charset="0"/>
              <a:buChar char="•"/>
            </a:pPr>
            <a:r>
              <a:rPr lang="en-US" altLang="en-US" dirty="0">
                <a:sym typeface="Symbol" panose="05050102010706020507" pitchFamily="18" charset="2"/>
              </a:rPr>
              <a:t>To check if a functional dependency    holds (or, in other words, is in </a:t>
            </a:r>
            <a:r>
              <a:rPr lang="en-US" altLang="en-US" i="1" dirty="0">
                <a:sym typeface="Symbol" panose="05050102010706020507" pitchFamily="18" charset="2"/>
              </a:rPr>
              <a:t>F</a:t>
            </a:r>
            <a:r>
              <a:rPr lang="en-US" altLang="en-US" baseline="30000" dirty="0">
                <a:sym typeface="Symbol" panose="05050102010706020507" pitchFamily="18" charset="2"/>
              </a:rPr>
              <a:t>+</a:t>
            </a:r>
            <a:r>
              <a:rPr lang="en-US" altLang="en-US" dirty="0">
                <a:sym typeface="Symbol" panose="05050102010706020507" pitchFamily="18" charset="2"/>
              </a:rPr>
              <a:t>), just check if   </a:t>
            </a:r>
            <a:r>
              <a:rPr lang="en-US" altLang="en-US" baseline="30000" dirty="0">
                <a:sym typeface="Symbol" panose="05050102010706020507" pitchFamily="18" charset="2"/>
              </a:rPr>
              <a:t>+</a:t>
            </a:r>
            <a:r>
              <a:rPr lang="en-US" altLang="en-US" dirty="0">
                <a:sym typeface="Symbol" panose="05050102010706020507" pitchFamily="18" charset="2"/>
              </a:rPr>
              <a:t>. </a:t>
            </a:r>
          </a:p>
          <a:p>
            <a:pPr lvl="1">
              <a:buSzPct val="110000"/>
              <a:buFont typeface="Arial" panose="020B0604020202020204" pitchFamily="34" charset="0"/>
              <a:buChar char="•"/>
            </a:pPr>
            <a:r>
              <a:rPr lang="en-US" altLang="en-US" dirty="0">
                <a:sym typeface="Symbol" panose="05050102010706020507" pitchFamily="18" charset="2"/>
              </a:rPr>
              <a:t>That is, we compute </a:t>
            </a:r>
            <a:r>
              <a:rPr lang="en-US" altLang="en-US" baseline="30000" dirty="0">
                <a:sym typeface="Symbol" panose="05050102010706020507" pitchFamily="18" charset="2"/>
              </a:rPr>
              <a:t>+ </a:t>
            </a:r>
            <a:r>
              <a:rPr lang="en-US" altLang="en-US" dirty="0">
                <a:sym typeface="Symbol" panose="05050102010706020507" pitchFamily="18" charset="2"/>
              </a:rPr>
              <a:t>by using attribute closure, and then check if it contains . </a:t>
            </a:r>
          </a:p>
          <a:p>
            <a:pPr lvl="1">
              <a:buSzPct val="110000"/>
              <a:buFont typeface="Arial" panose="020B0604020202020204" pitchFamily="34" charset="0"/>
              <a:buChar char="•"/>
            </a:pPr>
            <a:r>
              <a:rPr lang="en-US" altLang="en-US" dirty="0">
                <a:sym typeface="Symbol" panose="05050102010706020507" pitchFamily="18" charset="2"/>
              </a:rPr>
              <a:t>Is a simple and cheap test, and very useful</a:t>
            </a:r>
          </a:p>
          <a:p>
            <a:pPr>
              <a:buFont typeface="Wingdings" panose="05000000000000000000" pitchFamily="2" charset="2"/>
              <a:buChar char="§"/>
            </a:pPr>
            <a:r>
              <a:rPr lang="en-US" altLang="en-US" dirty="0">
                <a:sym typeface="Symbol" panose="05050102010706020507" pitchFamily="18" charset="2"/>
              </a:rPr>
              <a:t>Computing closure of F</a:t>
            </a:r>
          </a:p>
          <a:p>
            <a:pPr lvl="1">
              <a:buSzPct val="110000"/>
              <a:buFont typeface="Arial" panose="020B0604020202020204" pitchFamily="34" charset="0"/>
              <a:buChar char="•"/>
            </a:pPr>
            <a:r>
              <a:rPr lang="en-US" altLang="en-US" dirty="0">
                <a:sym typeface="Symbol" panose="05050102010706020507" pitchFamily="18" charset="2"/>
              </a:rPr>
              <a:t>For each   </a:t>
            </a:r>
            <a:r>
              <a:rPr lang="en-US" altLang="en-US" i="1" dirty="0">
                <a:sym typeface="Symbol" panose="05050102010706020507" pitchFamily="18" charset="2"/>
              </a:rPr>
              <a:t>R, </a:t>
            </a:r>
            <a:r>
              <a:rPr lang="en-US" altLang="en-US" dirty="0">
                <a:sym typeface="Symbol" panose="05050102010706020507" pitchFamily="18" charset="2"/>
              </a:rPr>
              <a:t>we find the closure </a:t>
            </a:r>
            <a:r>
              <a:rPr lang="en-US" altLang="en-US" baseline="30000" dirty="0">
                <a:sym typeface="Symbol" panose="05050102010706020507" pitchFamily="18" charset="2"/>
              </a:rPr>
              <a:t>+</a:t>
            </a:r>
            <a:r>
              <a:rPr lang="en-US" altLang="en-US" dirty="0">
                <a:sym typeface="Symbol" panose="05050102010706020507" pitchFamily="18" charset="2"/>
              </a:rPr>
              <a:t>, and for each </a:t>
            </a:r>
            <a:r>
              <a:rPr lang="en-US" altLang="en-US" i="1" dirty="0">
                <a:sym typeface="Symbol" panose="05050102010706020507" pitchFamily="18" charset="2"/>
              </a:rPr>
              <a:t>S</a:t>
            </a:r>
            <a:r>
              <a:rPr lang="en-US" altLang="en-US" dirty="0">
                <a:sym typeface="Symbol" panose="05050102010706020507" pitchFamily="18" charset="2"/>
              </a:rPr>
              <a:t>  </a:t>
            </a:r>
            <a:r>
              <a:rPr lang="en-US" altLang="en-US" baseline="30000" dirty="0">
                <a:sym typeface="Symbol" panose="05050102010706020507" pitchFamily="18" charset="2"/>
              </a:rPr>
              <a:t>+</a:t>
            </a:r>
            <a:r>
              <a:rPr lang="en-US" altLang="en-US" dirty="0">
                <a:sym typeface="Symbol" panose="05050102010706020507" pitchFamily="18" charset="2"/>
              </a:rPr>
              <a:t>, we output a functional dependency   </a:t>
            </a:r>
            <a:r>
              <a:rPr lang="en-US" altLang="en-US" i="1" dirty="0">
                <a:sym typeface="Symbol" panose="05050102010706020507" pitchFamily="18" charset="2"/>
              </a:rPr>
              <a:t>S.</a:t>
            </a:r>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1168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11683">
                                            <p:txEl>
                                              <p:pRg st="1" end="1"/>
                                            </p:txEl>
                                          </p:spTgt>
                                        </p:tgtEl>
                                        <p:attrNameLst>
                                          <p:attrName>ppt_c</p:attrName>
                                        </p:attrNameLst>
                                      </p:cBhvr>
                                      <p:to>
                                        <a:srgbClr val="333333"/>
                                      </p:to>
                                    </p:animClr>
                                  </p:subTnLst>
                                </p:cTn>
                              </p:par>
                              <p:par>
                                <p:cTn id="7" presetID="1" presetClass="entr" presetSubtype="0" fill="hold" grpId="0" nodeType="withEffect">
                                  <p:stCondLst>
                                    <p:cond delay="0"/>
                                  </p:stCondLst>
                                  <p:childTnLst>
                                    <p:set>
                                      <p:cBhvr>
                                        <p:cTn id="8" dur="1" fill="hold">
                                          <p:stCondLst>
                                            <p:cond delay="499"/>
                                          </p:stCondLst>
                                        </p:cTn>
                                        <p:tgtEl>
                                          <p:spTgt spid="71168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11683">
                                            <p:txEl>
                                              <p:pRg st="2" end="2"/>
                                            </p:txEl>
                                          </p:spTgt>
                                        </p:tgtEl>
                                        <p:attrNameLst>
                                          <p:attrName>ppt_c</p:attrName>
                                        </p:attrNameLst>
                                      </p:cBhvr>
                                      <p:to>
                                        <a:srgbClr val="333333"/>
                                      </p:to>
                                    </p:animClr>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71168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11683">
                                            <p:txEl>
                                              <p:pRg st="3" end="3"/>
                                            </p:txEl>
                                          </p:spTgt>
                                        </p:tgtEl>
                                        <p:attrNameLst>
                                          <p:attrName>ppt_c</p:attrName>
                                        </p:attrNameLst>
                                      </p:cBhvr>
                                      <p:to>
                                        <a:srgbClr val="333333"/>
                                      </p:to>
                                    </p:animClr>
                                  </p:subTnLst>
                                </p:cTn>
                              </p:par>
                              <p:par>
                                <p:cTn id="13" presetID="1" presetClass="entr" presetSubtype="0" fill="hold" grpId="0" nodeType="withEffect">
                                  <p:stCondLst>
                                    <p:cond delay="0"/>
                                  </p:stCondLst>
                                  <p:childTnLst>
                                    <p:set>
                                      <p:cBhvr>
                                        <p:cTn id="14" dur="1" fill="hold">
                                          <p:stCondLst>
                                            <p:cond delay="499"/>
                                          </p:stCondLst>
                                        </p:cTn>
                                        <p:tgtEl>
                                          <p:spTgt spid="71168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11683">
                                            <p:txEl>
                                              <p:pRg st="4" end="4"/>
                                            </p:txEl>
                                          </p:spTgt>
                                        </p:tgtEl>
                                        <p:attrNameLst>
                                          <p:attrName>ppt_c</p:attrName>
                                        </p:attrNameLst>
                                      </p:cBhvr>
                                      <p:to>
                                        <a:srgbClr val="333333"/>
                                      </p:to>
                                    </p:animClr>
                                  </p:subTnLst>
                                </p:cTn>
                              </p:par>
                              <p:par>
                                <p:cTn id="15" presetID="1" presetClass="entr" presetSubtype="0" fill="hold" grpId="0" nodeType="withEffect">
                                  <p:stCondLst>
                                    <p:cond delay="0"/>
                                  </p:stCondLst>
                                  <p:childTnLst>
                                    <p:set>
                                      <p:cBhvr>
                                        <p:cTn id="16" dur="1" fill="hold">
                                          <p:stCondLst>
                                            <p:cond delay="499"/>
                                          </p:stCondLst>
                                        </p:cTn>
                                        <p:tgtEl>
                                          <p:spTgt spid="71168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711683">
                                            <p:txEl>
                                              <p:pRg st="5" end="5"/>
                                            </p:txEl>
                                          </p:spTgt>
                                        </p:tgtEl>
                                        <p:attrNameLst>
                                          <p:attrName>ppt_c</p:attrName>
                                        </p:attrNameLst>
                                      </p:cBhvr>
                                      <p:to>
                                        <a:srgbClr val="333333"/>
                                      </p:to>
                                    </p:animClr>
                                  </p:subTnLst>
                                </p:cTn>
                              </p:par>
                              <p:par>
                                <p:cTn id="17" presetID="1" presetClass="entr" presetSubtype="0" fill="hold" grpId="0" nodeType="withEffect">
                                  <p:stCondLst>
                                    <p:cond delay="0"/>
                                  </p:stCondLst>
                                  <p:childTnLst>
                                    <p:set>
                                      <p:cBhvr>
                                        <p:cTn id="18" dur="1" fill="hold">
                                          <p:stCondLst>
                                            <p:cond delay="499"/>
                                          </p:stCondLst>
                                        </p:cTn>
                                        <p:tgtEl>
                                          <p:spTgt spid="711683">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11683">
                                            <p:txEl>
                                              <p:pRg st="6" end="6"/>
                                            </p:txEl>
                                          </p:spTgt>
                                        </p:tgtEl>
                                        <p:attrNameLst>
                                          <p:attrName>ppt_c</p:attrName>
                                        </p:attrNameLst>
                                      </p:cBhvr>
                                      <p:to>
                                        <a:srgbClr val="333333"/>
                                      </p:to>
                                    </p:animClr>
                                  </p:sub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11683">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711683">
                                            <p:txEl>
                                              <p:pRg st="7" end="7"/>
                                            </p:txEl>
                                          </p:spTgt>
                                        </p:tgtEl>
                                        <p:attrNameLst>
                                          <p:attrName>ppt_c</p:attrName>
                                        </p:attrNameLst>
                                      </p:cBhvr>
                                      <p:to>
                                        <a:srgbClr val="333333"/>
                                      </p:to>
                                    </p:animClr>
                                  </p:subTnLst>
                                </p:cTn>
                              </p:par>
                              <p:par>
                                <p:cTn id="23" presetID="1" presetClass="entr" presetSubtype="0" fill="hold" grpId="0" nodeType="withEffect">
                                  <p:stCondLst>
                                    <p:cond delay="0"/>
                                  </p:stCondLst>
                                  <p:childTnLst>
                                    <p:set>
                                      <p:cBhvr>
                                        <p:cTn id="24" dur="1" fill="hold">
                                          <p:stCondLst>
                                            <p:cond delay="499"/>
                                          </p:stCondLst>
                                        </p:cTn>
                                        <p:tgtEl>
                                          <p:spTgt spid="711683">
                                            <p:txEl>
                                              <p:pRg st="8" end="8"/>
                                            </p:txEl>
                                          </p:spTgt>
                                        </p:tgtEl>
                                        <p:attrNameLst>
                                          <p:attrName>style.visibility</p:attrName>
                                        </p:attrNameLst>
                                      </p:cBhvr>
                                      <p:to>
                                        <p:strVal val="visible"/>
                                      </p:to>
                                    </p:set>
                                  </p:childTnLst>
                                  <p:subTnLst>
                                    <p:animClr clrSpc="rgb" dir="cw">
                                      <p:cBhvr override="childStyle">
                                        <p:cTn dur="1" fill="hold" display="0" masterRel="nextClick" afterEffect="1"/>
                                        <p:tgtEl>
                                          <p:spTgt spid="711683">
                                            <p:txEl>
                                              <p:pRg st="8" end="8"/>
                                            </p:txEl>
                                          </p:spTgt>
                                        </p:tgtEl>
                                        <p:attrNameLst>
                                          <p:attrName>ppt_c</p:attrName>
                                        </p:attrNameLst>
                                      </p:cBhvr>
                                      <p:to>
                                        <a:srgbClr val="333333"/>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1683" grpId="0" build="p"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3730"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ＭＳ Ｐゴシック" pitchFamily="34" charset="-128"/>
              </a:rPr>
              <a:t>Canonical Cover</a:t>
            </a:r>
          </a:p>
        </p:txBody>
      </p:sp>
      <p:sp>
        <p:nvSpPr>
          <p:cNvPr id="18435" name="Rectangle 3"/>
          <p:cNvSpPr>
            <a:spLocks noGrp="1" noChangeArrowheads="1"/>
          </p:cNvSpPr>
          <p:nvPr>
            <p:ph type="body" idx="1"/>
          </p:nvPr>
        </p:nvSpPr>
        <p:spPr>
          <a:xfrm>
            <a:off x="1719263" y="813683"/>
            <a:ext cx="5735760" cy="3319165"/>
          </a:xfrm>
        </p:spPr>
        <p:txBody>
          <a:bodyPr/>
          <a:lstStyle/>
          <a:p>
            <a:pPr>
              <a:defRPr/>
            </a:pPr>
            <a:r>
              <a:rPr lang="en-US" altLang="en-US" dirty="0"/>
              <a:t>Suppose that we have a set of functional dependencies </a:t>
            </a:r>
            <a:r>
              <a:rPr lang="en-US" altLang="en-US" i="1" dirty="0"/>
              <a:t>F</a:t>
            </a:r>
            <a:r>
              <a:rPr lang="en-US" altLang="en-US" dirty="0"/>
              <a:t> on a relation schema. Whenever a user performs an update on the relation, the database system must ensure that the update does not violate any functional dependencies; that is, all the functional dependencies in </a:t>
            </a:r>
            <a:r>
              <a:rPr lang="en-US" altLang="en-US" i="1" dirty="0"/>
              <a:t>F</a:t>
            </a:r>
            <a:r>
              <a:rPr lang="en-US" altLang="en-US" dirty="0"/>
              <a:t> are satisfied in the new database state.</a:t>
            </a:r>
          </a:p>
          <a:p>
            <a:pPr>
              <a:defRPr/>
            </a:pPr>
            <a:r>
              <a:rPr lang="en-US" altLang="en-US" dirty="0"/>
              <a:t>If an update violates any functional dependencies in the set </a:t>
            </a:r>
            <a:r>
              <a:rPr lang="en-US" altLang="en-US" i="1" dirty="0"/>
              <a:t>F, </a:t>
            </a:r>
            <a:r>
              <a:rPr lang="en-US" altLang="en-US" dirty="0"/>
              <a:t>the system must roll back the update.</a:t>
            </a:r>
          </a:p>
          <a:p>
            <a:pPr>
              <a:defRPr/>
            </a:pPr>
            <a:r>
              <a:rPr lang="en-US" altLang="en-US" dirty="0"/>
              <a:t>We can reduce the effort spent in checking for violations by testing a simplified set of functional dependencies that has the same closure as the given set. </a:t>
            </a:r>
          </a:p>
          <a:p>
            <a:pPr>
              <a:defRPr/>
            </a:pPr>
            <a:r>
              <a:rPr lang="en-US" altLang="en-US" dirty="0"/>
              <a:t>This simplified set is termed the </a:t>
            </a:r>
            <a:r>
              <a:rPr lang="en-US" altLang="en-US" b="1" dirty="0">
                <a:solidFill>
                  <a:srgbClr val="002060"/>
                </a:solidFill>
              </a:rPr>
              <a:t>canonical cover</a:t>
            </a:r>
          </a:p>
          <a:p>
            <a:pPr>
              <a:defRPr/>
            </a:pPr>
            <a:r>
              <a:rPr lang="en-US" altLang="en-US" dirty="0">
                <a:effectLst>
                  <a:outerShdw blurRad="38100" dist="38100" dir="2700000" algn="tl">
                    <a:srgbClr val="C0C0C0"/>
                  </a:outerShdw>
                </a:effectLst>
                <a:ea typeface="ＭＳ Ｐゴシック" pitchFamily="34" charset="-128"/>
              </a:rPr>
              <a:t>To define canonical cover we must first define </a:t>
            </a:r>
            <a:r>
              <a:rPr lang="en-US" altLang="en-US" b="1" dirty="0">
                <a:solidFill>
                  <a:srgbClr val="002060"/>
                </a:solidFill>
                <a:effectLst>
                  <a:outerShdw blurRad="38100" dist="38100" dir="2700000" algn="tl">
                    <a:srgbClr val="C0C0C0"/>
                  </a:outerShdw>
                </a:effectLst>
                <a:ea typeface="ＭＳ Ｐゴシック" pitchFamily="34" charset="-128"/>
              </a:rPr>
              <a:t>e</a:t>
            </a:r>
            <a:r>
              <a:rPr lang="en-US" altLang="en-US" b="1" dirty="0">
                <a:solidFill>
                  <a:srgbClr val="002060"/>
                </a:solidFill>
              </a:rPr>
              <a:t>xtraneous</a:t>
            </a:r>
            <a:r>
              <a:rPr lang="en-US" altLang="en-US" b="1" dirty="0">
                <a:solidFill>
                  <a:srgbClr val="000099"/>
                </a:solidFill>
              </a:rPr>
              <a:t> </a:t>
            </a:r>
            <a:r>
              <a:rPr lang="en-US" altLang="en-US" b="1" dirty="0">
                <a:solidFill>
                  <a:srgbClr val="002060"/>
                </a:solidFill>
              </a:rPr>
              <a:t>attributes</a:t>
            </a:r>
            <a:r>
              <a:rPr lang="en-US" altLang="en-US" b="1" dirty="0">
                <a:solidFill>
                  <a:srgbClr val="000099"/>
                </a:solidFill>
              </a:rPr>
              <a:t>.</a:t>
            </a:r>
          </a:p>
          <a:p>
            <a:pPr lvl="1">
              <a:defRPr/>
            </a:pPr>
            <a:r>
              <a:rPr lang="en-US" altLang="en-US" dirty="0"/>
              <a:t>An attribute of a functional dependency  in </a:t>
            </a:r>
            <a:r>
              <a:rPr lang="en-US" altLang="en-US" i="1" dirty="0"/>
              <a:t>F</a:t>
            </a:r>
            <a:r>
              <a:rPr lang="en-US" altLang="en-US" dirty="0"/>
              <a:t> is </a:t>
            </a:r>
            <a:r>
              <a:rPr lang="en-US" altLang="en-US" b="1" dirty="0">
                <a:solidFill>
                  <a:srgbClr val="002060"/>
                </a:solidFill>
              </a:rPr>
              <a:t>extraneous </a:t>
            </a:r>
            <a:r>
              <a:rPr lang="en-US" altLang="en-US" dirty="0"/>
              <a:t>if we can remove it without changing </a:t>
            </a:r>
            <a:r>
              <a:rPr lang="en-US" altLang="en-US" i="1" dirty="0"/>
              <a:t> F </a:t>
            </a:r>
            <a:r>
              <a:rPr lang="en-US" altLang="en-US" baseline="30000" dirty="0"/>
              <a:t>+</a:t>
            </a:r>
            <a:r>
              <a:rPr lang="en-US" altLang="en-US" dirty="0"/>
              <a:t> </a:t>
            </a:r>
          </a:p>
          <a:p>
            <a:pPr lvl="1">
              <a:defRPr/>
            </a:pPr>
            <a:endParaRPr lang="en-US" altLang="en-US" b="1" dirty="0">
              <a:solidFill>
                <a:srgbClr val="000099"/>
              </a:solidFill>
              <a:cs typeface="+mn-cs"/>
            </a:endParaRPr>
          </a:p>
          <a:p>
            <a:pPr>
              <a:defRPr/>
            </a:pPr>
            <a:endParaRPr lang="en-US" altLang="en-US" dirty="0"/>
          </a:p>
          <a:p>
            <a:pPr>
              <a:defRPr/>
            </a:pPr>
            <a:endParaRPr lang="en-US"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ea typeface="ＭＳ Ｐゴシック" pitchFamily="34" charset="-128"/>
              </a:rPr>
              <a:t>Extraneous Attributes</a:t>
            </a:r>
          </a:p>
        </p:txBody>
      </p:sp>
      <p:sp>
        <p:nvSpPr>
          <p:cNvPr id="52227" name="Rectangle 3"/>
          <p:cNvSpPr>
            <a:spLocks noGrp="1" noChangeArrowheads="1"/>
          </p:cNvSpPr>
          <p:nvPr>
            <p:ph type="body" idx="1"/>
          </p:nvPr>
        </p:nvSpPr>
        <p:spPr>
          <a:xfrm>
            <a:off x="1719263" y="872729"/>
            <a:ext cx="5689153" cy="2754793"/>
          </a:xfrm>
        </p:spPr>
        <p:txBody>
          <a:bodyPr/>
          <a:lstStyle/>
          <a:p>
            <a:r>
              <a:rPr lang="en-US" altLang="en-US" dirty="0"/>
              <a:t>Removing an attribute from the left side of a functional dependency could make it a stronger constraint.  </a:t>
            </a:r>
          </a:p>
          <a:p>
            <a:pPr lvl="1"/>
            <a:r>
              <a:rPr lang="en-US" altLang="en-US" dirty="0"/>
              <a:t>For example, if we have AB </a:t>
            </a:r>
            <a:r>
              <a:rPr lang="en-US" altLang="en-US" dirty="0">
                <a:sym typeface="Symbol" panose="05050102010706020507" pitchFamily="18" charset="2"/>
              </a:rPr>
              <a:t> </a:t>
            </a:r>
            <a:r>
              <a:rPr lang="en-US" altLang="en-US" dirty="0"/>
              <a:t>C and remove B, we get the possibly stronger result A </a:t>
            </a:r>
            <a:r>
              <a:rPr lang="en-US" altLang="en-US" dirty="0">
                <a:sym typeface="Symbol" panose="05050102010706020507" pitchFamily="18" charset="2"/>
              </a:rPr>
              <a:t> </a:t>
            </a:r>
            <a:r>
              <a:rPr lang="en-US" altLang="en-US" dirty="0"/>
              <a:t> C.  It may be stronger because A </a:t>
            </a:r>
            <a:r>
              <a:rPr lang="en-US" altLang="en-US" dirty="0">
                <a:sym typeface="Symbol" panose="05050102010706020507" pitchFamily="18" charset="2"/>
              </a:rPr>
              <a:t> </a:t>
            </a:r>
            <a:r>
              <a:rPr lang="en-US" altLang="en-US" dirty="0"/>
              <a:t> C logically implies AB </a:t>
            </a:r>
            <a:r>
              <a:rPr lang="en-US" altLang="en-US" dirty="0">
                <a:sym typeface="Symbol" panose="05050102010706020507" pitchFamily="18" charset="2"/>
              </a:rPr>
              <a:t> </a:t>
            </a:r>
            <a:r>
              <a:rPr lang="en-US" altLang="en-US" dirty="0"/>
              <a:t>C, but  AB </a:t>
            </a:r>
            <a:r>
              <a:rPr lang="en-US" altLang="en-US" dirty="0">
                <a:sym typeface="Symbol" panose="05050102010706020507" pitchFamily="18" charset="2"/>
              </a:rPr>
              <a:t> </a:t>
            </a:r>
            <a:r>
              <a:rPr lang="en-US" altLang="en-US" dirty="0"/>
              <a:t>C does not, on its own, logically imply A </a:t>
            </a:r>
            <a:r>
              <a:rPr lang="en-US" altLang="en-US" dirty="0">
                <a:sym typeface="Symbol" panose="05050102010706020507" pitchFamily="18" charset="2"/>
              </a:rPr>
              <a:t> </a:t>
            </a:r>
            <a:r>
              <a:rPr lang="en-US" altLang="en-US" dirty="0"/>
              <a:t> C</a:t>
            </a:r>
          </a:p>
          <a:p>
            <a:r>
              <a:rPr lang="en-US" altLang="en-US" dirty="0"/>
              <a:t>But, depending on what our set F of functional dependencies happens to be, we may be able to remove B from AB </a:t>
            </a:r>
            <a:r>
              <a:rPr lang="en-US" altLang="en-US" dirty="0">
                <a:sym typeface="Symbol" panose="05050102010706020507" pitchFamily="18" charset="2"/>
              </a:rPr>
              <a:t> </a:t>
            </a:r>
            <a:r>
              <a:rPr lang="en-US" altLang="en-US" dirty="0"/>
              <a:t>C safely.  </a:t>
            </a:r>
          </a:p>
          <a:p>
            <a:pPr lvl="1"/>
            <a:r>
              <a:rPr lang="en-US" altLang="en-US" dirty="0"/>
              <a:t>For example, suppose that</a:t>
            </a:r>
          </a:p>
          <a:p>
            <a:pPr lvl="1"/>
            <a:r>
              <a:rPr lang="en-US" altLang="en-US" dirty="0"/>
              <a:t>F =  {AB </a:t>
            </a:r>
            <a:r>
              <a:rPr lang="en-US" altLang="en-US" dirty="0">
                <a:sym typeface="Symbol" panose="05050102010706020507" pitchFamily="18" charset="2"/>
              </a:rPr>
              <a:t> </a:t>
            </a:r>
            <a:r>
              <a:rPr lang="en-US" altLang="en-US" dirty="0"/>
              <a:t>C, A </a:t>
            </a:r>
            <a:r>
              <a:rPr lang="en-US" altLang="en-US" dirty="0">
                <a:sym typeface="Symbol" panose="05050102010706020507" pitchFamily="18" charset="2"/>
              </a:rPr>
              <a:t> </a:t>
            </a:r>
            <a:r>
              <a:rPr lang="en-US" altLang="en-US" dirty="0"/>
              <a:t>D, D </a:t>
            </a:r>
            <a:r>
              <a:rPr lang="en-US" altLang="en-US" dirty="0">
                <a:sym typeface="Symbol" panose="05050102010706020507" pitchFamily="18" charset="2"/>
              </a:rPr>
              <a:t> </a:t>
            </a:r>
            <a:r>
              <a:rPr lang="en-US" altLang="en-US" dirty="0"/>
              <a:t>C}</a:t>
            </a:r>
          </a:p>
          <a:p>
            <a:pPr lvl="1"/>
            <a:r>
              <a:rPr lang="en-US" altLang="en-US" dirty="0"/>
              <a:t>Then we can show that F logically implies A </a:t>
            </a:r>
            <a:r>
              <a:rPr lang="en-US" altLang="en-US" dirty="0">
                <a:sym typeface="Symbol" panose="05050102010706020507" pitchFamily="18" charset="2"/>
              </a:rPr>
              <a:t> </a:t>
            </a:r>
            <a:r>
              <a:rPr lang="en-US" altLang="en-US" dirty="0"/>
              <a:t>C, making extraneous in AB </a:t>
            </a:r>
            <a:r>
              <a:rPr lang="en-US" altLang="en-US" dirty="0">
                <a:sym typeface="Symbol" panose="05050102010706020507" pitchFamily="18" charset="2"/>
              </a:rPr>
              <a:t> </a:t>
            </a:r>
            <a:r>
              <a:rPr lang="en-US" altLang="en-US" dirty="0"/>
              <a:t>C.</a:t>
            </a:r>
          </a:p>
          <a:p>
            <a:endParaRPr lang="en-US" alt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ea typeface="ＭＳ Ｐゴシック" pitchFamily="34" charset="-128"/>
              </a:rPr>
              <a:t>Extraneous Attributes (Cont.)</a:t>
            </a:r>
          </a:p>
        </p:txBody>
      </p:sp>
      <p:sp>
        <p:nvSpPr>
          <p:cNvPr id="53251" name="Rectangle 3"/>
          <p:cNvSpPr>
            <a:spLocks noGrp="1" noChangeArrowheads="1"/>
          </p:cNvSpPr>
          <p:nvPr>
            <p:ph type="body" idx="1"/>
          </p:nvPr>
        </p:nvSpPr>
        <p:spPr>
          <a:xfrm>
            <a:off x="1719263" y="872729"/>
            <a:ext cx="5735761" cy="2538224"/>
          </a:xfrm>
        </p:spPr>
        <p:txBody>
          <a:bodyPr/>
          <a:lstStyle/>
          <a:p>
            <a:r>
              <a:rPr lang="en-US" altLang="en-US" dirty="0"/>
              <a:t>Removing an attribute from the right side of a functional dependency could make it a weaker constraint.  </a:t>
            </a:r>
          </a:p>
          <a:p>
            <a:pPr lvl="1"/>
            <a:r>
              <a:rPr lang="en-US" altLang="en-US" dirty="0"/>
              <a:t>For example, if we have AB </a:t>
            </a:r>
            <a:r>
              <a:rPr lang="en-US" altLang="en-US" dirty="0">
                <a:sym typeface="Symbol" panose="05050102010706020507" pitchFamily="18" charset="2"/>
              </a:rPr>
              <a:t> </a:t>
            </a:r>
            <a:r>
              <a:rPr lang="en-US" altLang="en-US" dirty="0"/>
              <a:t>CD and remove C, we get the possibly weaker result AB</a:t>
            </a:r>
            <a:r>
              <a:rPr lang="en-US" altLang="en-US" dirty="0">
                <a:sym typeface="Symbol" panose="05050102010706020507" pitchFamily="18" charset="2"/>
              </a:rPr>
              <a:t> </a:t>
            </a:r>
            <a:r>
              <a:rPr lang="en-US" altLang="en-US" dirty="0"/>
              <a:t> D.  It may be weaker because using just AB </a:t>
            </a:r>
            <a:r>
              <a:rPr lang="en-US" altLang="en-US" dirty="0">
                <a:sym typeface="Symbol" panose="05050102010706020507" pitchFamily="18" charset="2"/>
              </a:rPr>
              <a:t> </a:t>
            </a:r>
            <a:r>
              <a:rPr lang="en-US" altLang="en-US" dirty="0"/>
              <a:t>D, we can no longer infer AB </a:t>
            </a:r>
            <a:r>
              <a:rPr lang="en-US" altLang="en-US" dirty="0">
                <a:sym typeface="Symbol" panose="05050102010706020507" pitchFamily="18" charset="2"/>
              </a:rPr>
              <a:t> </a:t>
            </a:r>
            <a:r>
              <a:rPr lang="en-US" altLang="en-US" dirty="0"/>
              <a:t>C.</a:t>
            </a:r>
          </a:p>
          <a:p>
            <a:r>
              <a:rPr lang="en-US" altLang="en-US" dirty="0"/>
              <a:t>But, depending on what our set F of functional dependencies happens to be, we may be able to remove C from AB </a:t>
            </a:r>
            <a:r>
              <a:rPr lang="en-US" altLang="en-US" dirty="0">
                <a:sym typeface="Symbol" panose="05050102010706020507" pitchFamily="18" charset="2"/>
              </a:rPr>
              <a:t> </a:t>
            </a:r>
            <a:r>
              <a:rPr lang="en-US" altLang="en-US" dirty="0"/>
              <a:t>CD safely.  </a:t>
            </a:r>
          </a:p>
          <a:p>
            <a:pPr lvl="1"/>
            <a:r>
              <a:rPr lang="en-US" altLang="en-US" dirty="0"/>
              <a:t>For example, suppose that</a:t>
            </a:r>
          </a:p>
          <a:p>
            <a:pPr lvl="1">
              <a:buFont typeface="Monotype Sorts" pitchFamily="-84" charset="2"/>
              <a:buNone/>
            </a:pPr>
            <a:r>
              <a:rPr lang="en-US" altLang="en-US" dirty="0"/>
              <a:t>           F = { AB</a:t>
            </a:r>
            <a:r>
              <a:rPr lang="en-US" altLang="en-US" dirty="0">
                <a:sym typeface="Symbol" panose="05050102010706020507" pitchFamily="18" charset="2"/>
              </a:rPr>
              <a:t> </a:t>
            </a:r>
            <a:r>
              <a:rPr lang="en-US" altLang="en-US" dirty="0"/>
              <a:t> CD, A </a:t>
            </a:r>
            <a:r>
              <a:rPr lang="en-US" altLang="en-US" dirty="0">
                <a:sym typeface="Symbol" panose="05050102010706020507" pitchFamily="18" charset="2"/>
              </a:rPr>
              <a:t></a:t>
            </a:r>
            <a:r>
              <a:rPr lang="en-US" altLang="en-US" dirty="0"/>
              <a:t> C.</a:t>
            </a:r>
          </a:p>
          <a:p>
            <a:pPr lvl="1"/>
            <a:r>
              <a:rPr lang="en-US" altLang="en-US" dirty="0"/>
              <a:t>Then we can show that even after replacing AB </a:t>
            </a:r>
            <a:r>
              <a:rPr lang="en-US" altLang="en-US" dirty="0">
                <a:sym typeface="Symbol" panose="05050102010706020507" pitchFamily="18" charset="2"/>
              </a:rPr>
              <a:t></a:t>
            </a:r>
            <a:r>
              <a:rPr lang="en-US" altLang="en-US" dirty="0"/>
              <a:t> CD by AB </a:t>
            </a:r>
            <a:r>
              <a:rPr lang="en-US" altLang="en-US" dirty="0">
                <a:sym typeface="Symbol" panose="05050102010706020507" pitchFamily="18" charset="2"/>
              </a:rPr>
              <a:t> </a:t>
            </a:r>
            <a:r>
              <a:rPr lang="en-US" altLang="en-US" dirty="0"/>
              <a:t>D, we can still infer $AB </a:t>
            </a:r>
            <a:r>
              <a:rPr lang="en-US" altLang="en-US" dirty="0">
                <a:sym typeface="Symbol" panose="05050102010706020507" pitchFamily="18" charset="2"/>
              </a:rPr>
              <a:t> </a:t>
            </a:r>
            <a:r>
              <a:rPr lang="en-US" altLang="en-US" dirty="0"/>
              <a:t>C and thus AB</a:t>
            </a:r>
            <a:r>
              <a:rPr lang="en-US" altLang="en-US" dirty="0">
                <a:sym typeface="Symbol" panose="05050102010706020507" pitchFamily="18" charset="2"/>
              </a:rPr>
              <a:t> </a:t>
            </a:r>
            <a:r>
              <a:rPr lang="en-US" altLang="en-US" dirty="0"/>
              <a:t> CD.</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ea typeface="ＭＳ Ｐゴシック" pitchFamily="34" charset="-128"/>
              </a:rPr>
              <a:t>Extraneous Attributes</a:t>
            </a:r>
          </a:p>
        </p:txBody>
      </p:sp>
      <p:sp>
        <p:nvSpPr>
          <p:cNvPr id="715779" name="Rectangle 3"/>
          <p:cNvSpPr>
            <a:spLocks noGrp="1" noChangeArrowheads="1"/>
          </p:cNvSpPr>
          <p:nvPr>
            <p:ph type="body" idx="1"/>
          </p:nvPr>
        </p:nvSpPr>
        <p:spPr>
          <a:xfrm>
            <a:off x="1719262" y="812307"/>
            <a:ext cx="5755736" cy="3383706"/>
          </a:xfrm>
        </p:spPr>
        <p:txBody>
          <a:bodyPr/>
          <a:lstStyle/>
          <a:p>
            <a:r>
              <a:rPr lang="en-US" altLang="en-US" dirty="0"/>
              <a:t>An attribute of a functional dependency  in </a:t>
            </a:r>
            <a:r>
              <a:rPr lang="en-US" altLang="en-US" i="1" dirty="0"/>
              <a:t>F</a:t>
            </a:r>
            <a:r>
              <a:rPr lang="en-US" altLang="en-US" dirty="0"/>
              <a:t> is </a:t>
            </a:r>
            <a:r>
              <a:rPr lang="en-US" altLang="en-US" b="1" dirty="0">
                <a:solidFill>
                  <a:srgbClr val="002060"/>
                </a:solidFill>
              </a:rPr>
              <a:t>extraneous</a:t>
            </a:r>
            <a:r>
              <a:rPr lang="en-US" altLang="en-US" b="1" dirty="0">
                <a:solidFill>
                  <a:srgbClr val="000099"/>
                </a:solidFill>
              </a:rPr>
              <a:t> </a:t>
            </a:r>
            <a:r>
              <a:rPr lang="en-US" altLang="en-US" dirty="0"/>
              <a:t>if we can remove it without changing </a:t>
            </a:r>
            <a:r>
              <a:rPr lang="en-US" altLang="en-US" i="1" dirty="0"/>
              <a:t> F </a:t>
            </a:r>
            <a:r>
              <a:rPr lang="en-US" altLang="en-US" baseline="30000" dirty="0"/>
              <a:t>+</a:t>
            </a:r>
            <a:r>
              <a:rPr lang="en-US" altLang="en-US" dirty="0"/>
              <a:t> </a:t>
            </a:r>
          </a:p>
          <a:p>
            <a:r>
              <a:rPr lang="en-US" altLang="en-US" dirty="0"/>
              <a:t>Consider a set </a:t>
            </a:r>
            <a:r>
              <a:rPr lang="en-US" altLang="en-US" i="1" dirty="0"/>
              <a:t>F</a:t>
            </a:r>
            <a:r>
              <a:rPr lang="en-US" altLang="en-US" dirty="0"/>
              <a:t> of functional dependencies and the functional dependency </a:t>
            </a:r>
            <a:r>
              <a:rPr lang="en-US" altLang="en-US" dirty="0">
                <a:sym typeface="Symbol" panose="05050102010706020507" pitchFamily="18" charset="2"/>
              </a:rPr>
              <a:t> </a:t>
            </a:r>
            <a:r>
              <a:rPr lang="en-US" altLang="en-US" dirty="0">
                <a:sym typeface="Monotype Sorts" pitchFamily="-84" charset="2"/>
              </a:rPr>
              <a:t> </a:t>
            </a:r>
            <a:r>
              <a:rPr lang="en-US" altLang="en-US" dirty="0">
                <a:sym typeface="Symbol" panose="05050102010706020507" pitchFamily="18" charset="2"/>
              </a:rPr>
              <a:t> </a:t>
            </a:r>
            <a:r>
              <a:rPr lang="en-US" altLang="en-US" dirty="0">
                <a:sym typeface="Greek Symbols"/>
              </a:rPr>
              <a:t>in </a:t>
            </a:r>
            <a:r>
              <a:rPr lang="en-US" altLang="en-US" i="1" dirty="0">
                <a:sym typeface="Greek Symbols"/>
              </a:rPr>
              <a:t>F</a:t>
            </a:r>
            <a:r>
              <a:rPr lang="en-US" altLang="en-US" dirty="0">
                <a:sym typeface="Greek Symbols"/>
              </a:rPr>
              <a:t>.</a:t>
            </a:r>
          </a:p>
          <a:p>
            <a:pPr lvl="1"/>
            <a:r>
              <a:rPr lang="en-US" altLang="en-US" b="1" dirty="0">
                <a:sym typeface="Monotype Sorts" pitchFamily="-84" charset="2"/>
              </a:rPr>
              <a:t>Remove from the left side</a:t>
            </a:r>
            <a:r>
              <a:rPr lang="en-US" altLang="en-US" dirty="0">
                <a:sym typeface="Monotype Sorts" pitchFamily="-84" charset="2"/>
              </a:rPr>
              <a:t>: Attribute A is </a:t>
            </a:r>
            <a:r>
              <a:rPr lang="en-US" altLang="en-US" b="1" dirty="0">
                <a:solidFill>
                  <a:srgbClr val="002060"/>
                </a:solidFill>
                <a:sym typeface="Monotype Sorts" pitchFamily="-84" charset="2"/>
              </a:rPr>
              <a:t>extraneous</a:t>
            </a:r>
            <a:r>
              <a:rPr lang="en-US" altLang="en-US" dirty="0">
                <a:solidFill>
                  <a:schemeClr val="tx2"/>
                </a:solidFill>
                <a:sym typeface="Monotype Sorts" pitchFamily="-84" charset="2"/>
              </a:rPr>
              <a:t> </a:t>
            </a:r>
            <a:r>
              <a:rPr lang="en-US" altLang="en-US" dirty="0">
                <a:sym typeface="Monotype Sorts" pitchFamily="-84" charset="2"/>
              </a:rPr>
              <a:t>in </a:t>
            </a:r>
            <a:r>
              <a:rPr lang="en-US" altLang="en-US" dirty="0">
                <a:sym typeface="Symbol" panose="05050102010706020507" pitchFamily="18" charset="2"/>
              </a:rPr>
              <a:t></a:t>
            </a:r>
            <a:r>
              <a:rPr lang="en-US" altLang="en-US" dirty="0">
                <a:sym typeface="Greek Symbols"/>
              </a:rPr>
              <a:t> if</a:t>
            </a:r>
          </a:p>
          <a:p>
            <a:pPr lvl="2"/>
            <a:r>
              <a:rPr lang="en-US" altLang="en-US" dirty="0">
                <a:sym typeface="Greek Symbols"/>
              </a:rPr>
              <a:t> </a:t>
            </a:r>
            <a:r>
              <a:rPr lang="en-US" altLang="en-US" i="1" dirty="0">
                <a:sym typeface="Greek Symbols"/>
              </a:rPr>
              <a:t>A </a:t>
            </a:r>
            <a:r>
              <a:rPr lang="en-US" altLang="en-US" dirty="0">
                <a:sym typeface="Symbol" panose="05050102010706020507" pitchFamily="18" charset="2"/>
              </a:rPr>
              <a:t> </a:t>
            </a:r>
            <a:r>
              <a:rPr lang="en-US" altLang="en-US" dirty="0">
                <a:sym typeface="Greek Symbols"/>
              </a:rPr>
              <a:t>  and </a:t>
            </a:r>
          </a:p>
          <a:p>
            <a:pPr lvl="2"/>
            <a:r>
              <a:rPr lang="en-US" altLang="en-US" i="1" dirty="0">
                <a:sym typeface="Greek Symbols"/>
              </a:rPr>
              <a:t>F </a:t>
            </a:r>
            <a:r>
              <a:rPr lang="en-US" altLang="en-US" dirty="0">
                <a:sym typeface="Greek Symbols"/>
              </a:rPr>
              <a:t> logically implies (</a:t>
            </a:r>
            <a:r>
              <a:rPr lang="en-US" altLang="en-US" i="1" dirty="0">
                <a:sym typeface="Greek Symbols"/>
              </a:rPr>
              <a:t>F</a:t>
            </a:r>
            <a:r>
              <a:rPr lang="en-US" altLang="en-US" dirty="0">
                <a:sym typeface="Greek Symbols"/>
              </a:rPr>
              <a:t> – {</a:t>
            </a:r>
            <a:r>
              <a:rPr lang="en-US" altLang="en-US" dirty="0">
                <a:sym typeface="Symbol" panose="05050102010706020507" pitchFamily="18" charset="2"/>
              </a:rPr>
              <a:t></a:t>
            </a:r>
            <a:r>
              <a:rPr lang="en-US" altLang="en-US" dirty="0">
                <a:sym typeface="Greek Symbols"/>
              </a:rPr>
              <a:t> </a:t>
            </a:r>
            <a:r>
              <a:rPr lang="en-US" altLang="en-US" dirty="0">
                <a:sym typeface="Symbol" panose="05050102010706020507" pitchFamily="18" charset="2"/>
              </a:rPr>
              <a:t></a:t>
            </a:r>
            <a:r>
              <a:rPr lang="en-US" altLang="en-US" dirty="0">
                <a:sym typeface="Monotype Sorts" pitchFamily="-84" charset="2"/>
              </a:rPr>
              <a:t> </a:t>
            </a:r>
            <a:r>
              <a:rPr lang="en-US" altLang="en-US" dirty="0">
                <a:sym typeface="Symbol" panose="05050102010706020507" pitchFamily="18" charset="2"/>
              </a:rPr>
              <a:t></a:t>
            </a:r>
            <a:r>
              <a:rPr lang="en-US" altLang="en-US" dirty="0">
                <a:sym typeface="Greek Symbols"/>
              </a:rPr>
              <a:t>}) </a:t>
            </a:r>
            <a:r>
              <a:rPr lang="en-US" altLang="en-US" dirty="0">
                <a:sym typeface="Symbol" panose="05050102010706020507" pitchFamily="18" charset="2"/>
              </a:rPr>
              <a:t> {(</a:t>
            </a:r>
            <a:r>
              <a:rPr lang="en-US" altLang="en-US" dirty="0">
                <a:sym typeface="Greek Symbols"/>
              </a:rPr>
              <a:t>  – </a:t>
            </a:r>
            <a:r>
              <a:rPr lang="en-US" altLang="en-US" i="1" dirty="0">
                <a:sym typeface="Greek Symbols"/>
              </a:rPr>
              <a:t>A</a:t>
            </a:r>
            <a:r>
              <a:rPr lang="en-US" altLang="en-US" dirty="0">
                <a:sym typeface="Greek Symbols"/>
              </a:rPr>
              <a:t>) </a:t>
            </a:r>
            <a:r>
              <a:rPr lang="en-US" altLang="en-US" dirty="0">
                <a:sym typeface="Symbol" panose="05050102010706020507" pitchFamily="18" charset="2"/>
              </a:rPr>
              <a:t></a:t>
            </a:r>
            <a:r>
              <a:rPr lang="en-US" altLang="en-US" dirty="0">
                <a:sym typeface="Monotype Sorts" pitchFamily="-84" charset="2"/>
              </a:rPr>
              <a:t> </a:t>
            </a:r>
            <a:r>
              <a:rPr lang="en-US" altLang="en-US" dirty="0">
                <a:sym typeface="Symbol" panose="05050102010706020507" pitchFamily="18" charset="2"/>
              </a:rPr>
              <a:t></a:t>
            </a:r>
            <a:r>
              <a:rPr lang="en-US" altLang="en-US" dirty="0">
                <a:sym typeface="Greek Symbols"/>
              </a:rPr>
              <a:t>}.</a:t>
            </a:r>
          </a:p>
          <a:p>
            <a:pPr lvl="1"/>
            <a:r>
              <a:rPr lang="en-US" altLang="en-US" b="1" dirty="0">
                <a:sym typeface="Monotype Sorts" pitchFamily="-84" charset="2"/>
              </a:rPr>
              <a:t>Remove from the right side</a:t>
            </a:r>
            <a:r>
              <a:rPr lang="en-US" altLang="en-US" dirty="0">
                <a:sym typeface="Monotype Sorts" pitchFamily="-84" charset="2"/>
              </a:rPr>
              <a:t>: </a:t>
            </a:r>
            <a:r>
              <a:rPr lang="en-US" altLang="en-US" dirty="0">
                <a:sym typeface="Greek Symbols"/>
              </a:rPr>
              <a:t>Attribute </a:t>
            </a:r>
            <a:r>
              <a:rPr lang="en-US" altLang="en-US" i="1" dirty="0">
                <a:sym typeface="Greek Symbols"/>
              </a:rPr>
              <a:t>A</a:t>
            </a:r>
            <a:r>
              <a:rPr lang="en-US" altLang="en-US" dirty="0">
                <a:sym typeface="Greek Symbols"/>
              </a:rPr>
              <a:t> is </a:t>
            </a:r>
            <a:r>
              <a:rPr lang="en-US" altLang="en-US" b="1" dirty="0">
                <a:solidFill>
                  <a:srgbClr val="002060"/>
                </a:solidFill>
                <a:sym typeface="Greek Symbols"/>
              </a:rPr>
              <a:t>extraneous</a:t>
            </a:r>
            <a:r>
              <a:rPr lang="en-US" altLang="en-US" dirty="0">
                <a:sym typeface="Greek Symbols"/>
              </a:rPr>
              <a:t> in </a:t>
            </a:r>
            <a:r>
              <a:rPr lang="en-US" altLang="en-US" dirty="0">
                <a:sym typeface="Symbol" panose="05050102010706020507" pitchFamily="18" charset="2"/>
              </a:rPr>
              <a:t> if</a:t>
            </a:r>
          </a:p>
          <a:p>
            <a:pPr lvl="2"/>
            <a:r>
              <a:rPr lang="en-US" altLang="en-US" i="1" dirty="0">
                <a:sym typeface="Greek Symbols"/>
              </a:rPr>
              <a:t>A</a:t>
            </a:r>
            <a:r>
              <a:rPr lang="en-US" altLang="en-US" dirty="0">
                <a:sym typeface="Greek Symbols"/>
              </a:rPr>
              <a:t> </a:t>
            </a:r>
            <a:r>
              <a:rPr lang="en-US" altLang="en-US" dirty="0">
                <a:sym typeface="Symbol" panose="05050102010706020507" pitchFamily="18" charset="2"/>
              </a:rPr>
              <a:t> </a:t>
            </a:r>
            <a:r>
              <a:rPr lang="en-US" altLang="en-US" dirty="0">
                <a:sym typeface="Greek Symbols"/>
              </a:rPr>
              <a:t> and </a:t>
            </a:r>
          </a:p>
          <a:p>
            <a:pPr lvl="2"/>
            <a:r>
              <a:rPr lang="en-US" altLang="en-US" dirty="0">
                <a:sym typeface="Greek Symbols"/>
              </a:rPr>
              <a:t>The set of functional dependencies    </a:t>
            </a:r>
          </a:p>
          <a:p>
            <a:pPr lvl="2">
              <a:buFont typeface="Webdings" panose="05030102010509060703" pitchFamily="18" charset="2"/>
              <a:buNone/>
            </a:pPr>
            <a:r>
              <a:rPr lang="en-US" altLang="en-US" dirty="0">
                <a:sym typeface="Greek Symbols"/>
              </a:rPr>
              <a:t>        (</a:t>
            </a:r>
            <a:r>
              <a:rPr lang="en-US" altLang="en-US" i="1" dirty="0">
                <a:sym typeface="Greek Symbols"/>
              </a:rPr>
              <a:t>F</a:t>
            </a:r>
            <a:r>
              <a:rPr lang="en-US" altLang="en-US" dirty="0">
                <a:sym typeface="Greek Symbols"/>
              </a:rPr>
              <a:t>  – {</a:t>
            </a:r>
            <a:r>
              <a:rPr lang="en-US" altLang="en-US" dirty="0">
                <a:sym typeface="Symbol" panose="05050102010706020507" pitchFamily="18" charset="2"/>
              </a:rPr>
              <a:t></a:t>
            </a:r>
            <a:r>
              <a:rPr lang="en-US" altLang="en-US" dirty="0">
                <a:sym typeface="Greek Symbols"/>
              </a:rPr>
              <a:t> </a:t>
            </a:r>
            <a:r>
              <a:rPr lang="en-US" altLang="en-US" dirty="0">
                <a:sym typeface="Symbol" panose="05050102010706020507" pitchFamily="18" charset="2"/>
              </a:rPr>
              <a:t></a:t>
            </a:r>
            <a:r>
              <a:rPr lang="en-US" altLang="en-US" dirty="0">
                <a:sym typeface="Monotype Sorts" pitchFamily="-84" charset="2"/>
              </a:rPr>
              <a:t> </a:t>
            </a:r>
            <a:r>
              <a:rPr lang="en-US" altLang="en-US" dirty="0">
                <a:sym typeface="Symbol" panose="05050102010706020507" pitchFamily="18" charset="2"/>
              </a:rPr>
              <a:t></a:t>
            </a:r>
            <a:r>
              <a:rPr lang="en-US" altLang="en-US" dirty="0">
                <a:sym typeface="Greek Symbols"/>
              </a:rPr>
              <a:t>}) </a:t>
            </a:r>
            <a:r>
              <a:rPr lang="en-US" altLang="en-US" dirty="0">
                <a:sym typeface="Symbol" panose="05050102010706020507" pitchFamily="18" charset="2"/>
              </a:rPr>
              <a:t> {</a:t>
            </a:r>
            <a:r>
              <a:rPr lang="en-US" altLang="en-US" dirty="0">
                <a:sym typeface="Greek Symbols"/>
              </a:rPr>
              <a:t> </a:t>
            </a:r>
            <a:r>
              <a:rPr lang="en-US" altLang="en-US" dirty="0">
                <a:sym typeface="Symbol" panose="05050102010706020507" pitchFamily="18" charset="2"/>
              </a:rPr>
              <a:t></a:t>
            </a:r>
            <a:r>
              <a:rPr lang="en-US" altLang="en-US" i="1" dirty="0">
                <a:sym typeface="Greek Symbols"/>
              </a:rPr>
              <a:t>(</a:t>
            </a:r>
            <a:r>
              <a:rPr lang="en-US" altLang="en-US" dirty="0">
                <a:sym typeface="Symbol" panose="05050102010706020507" pitchFamily="18" charset="2"/>
              </a:rPr>
              <a:t></a:t>
            </a:r>
            <a:r>
              <a:rPr lang="en-US" altLang="en-US" i="1" dirty="0">
                <a:sym typeface="Greek Symbols"/>
              </a:rPr>
              <a:t> </a:t>
            </a:r>
            <a:r>
              <a:rPr lang="en-US" altLang="en-US" dirty="0">
                <a:sym typeface="Greek Symbols"/>
              </a:rPr>
              <a:t>– </a:t>
            </a:r>
            <a:r>
              <a:rPr lang="en-US" altLang="en-US" i="1" dirty="0">
                <a:sym typeface="Greek Symbols"/>
              </a:rPr>
              <a:t>A</a:t>
            </a:r>
            <a:r>
              <a:rPr lang="en-US" altLang="en-US" dirty="0">
                <a:sym typeface="Greek Symbols"/>
              </a:rPr>
              <a:t>)} logically implies </a:t>
            </a:r>
            <a:r>
              <a:rPr lang="en-US" altLang="en-US" i="1" dirty="0">
                <a:sym typeface="Greek Symbols"/>
              </a:rPr>
              <a:t>F.</a:t>
            </a:r>
          </a:p>
          <a:p>
            <a:r>
              <a:rPr lang="en-US" altLang="en-US" i="1" dirty="0">
                <a:sym typeface="Greek Symbols"/>
              </a:rPr>
              <a:t>Note: </a:t>
            </a:r>
            <a:r>
              <a:rPr lang="en-US" altLang="en-US" dirty="0">
                <a:sym typeface="Greek Symbols"/>
              </a:rPr>
              <a:t>implication in the opposite direction is trivial in each of the cases above, since a </a:t>
            </a:r>
            <a:r>
              <a:rPr lang="ja-JP" altLang="en-US" dirty="0">
                <a:latin typeface="Arial" panose="020B0604020202020204" pitchFamily="34" charset="0"/>
                <a:sym typeface="Greek Symbols"/>
              </a:rPr>
              <a:t>“</a:t>
            </a:r>
            <a:r>
              <a:rPr lang="en-US" altLang="ja-JP" dirty="0">
                <a:sym typeface="Greek Symbols"/>
              </a:rPr>
              <a:t>stronger</a:t>
            </a:r>
            <a:r>
              <a:rPr lang="ja-JP" altLang="en-US" dirty="0">
                <a:latin typeface="Arial" panose="020B0604020202020204" pitchFamily="34" charset="0"/>
                <a:sym typeface="Greek Symbols"/>
              </a:rPr>
              <a:t>”</a:t>
            </a:r>
            <a:r>
              <a:rPr lang="en-US" altLang="ja-JP" dirty="0">
                <a:sym typeface="Greek Symbols"/>
              </a:rPr>
              <a:t> functional dependency always implies a weaker one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5779">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5779">
                                            <p:txEl>
                                              <p:pRg st="6" end="6"/>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15779">
                                            <p:txEl>
                                              <p:pRg st="7" end="7"/>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5779">
                                            <p:txEl>
                                              <p:pRg st="8" end="8"/>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1577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5779" grpId="0" build="p"/>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826" name="Rectangle 2"/>
          <p:cNvSpPr>
            <a:spLocks noGrp="1" noChangeArrowheads="1"/>
          </p:cNvSpPr>
          <p:nvPr>
            <p:ph type="title"/>
          </p:nvPr>
        </p:nvSpPr>
        <p:spPr>
          <a:xfrm>
            <a:off x="1985963" y="96616"/>
            <a:ext cx="5763816" cy="457200"/>
          </a:xfrm>
        </p:spPr>
        <p:txBody>
          <a:bodyPr/>
          <a:lstStyle/>
          <a:p>
            <a:pPr>
              <a:defRPr/>
            </a:pPr>
            <a:r>
              <a:rPr lang="en-US" altLang="en-US" dirty="0">
                <a:effectLst>
                  <a:outerShdw blurRad="38100" dist="38100" dir="2700000" algn="tl">
                    <a:srgbClr val="C0C0C0"/>
                  </a:outerShdw>
                </a:effectLst>
                <a:ea typeface="ＭＳ Ｐゴシック" pitchFamily="34" charset="-128"/>
              </a:rPr>
              <a:t>Testing if an Attribute is Extraneous</a:t>
            </a:r>
          </a:p>
        </p:txBody>
      </p:sp>
      <p:sp>
        <p:nvSpPr>
          <p:cNvPr id="55299" name="Rectangle 3"/>
          <p:cNvSpPr>
            <a:spLocks noGrp="1" noChangeArrowheads="1"/>
          </p:cNvSpPr>
          <p:nvPr>
            <p:ph type="body" idx="1"/>
          </p:nvPr>
        </p:nvSpPr>
        <p:spPr>
          <a:xfrm>
            <a:off x="1722268" y="820342"/>
            <a:ext cx="5620004" cy="2780108"/>
          </a:xfrm>
        </p:spPr>
        <p:txBody>
          <a:bodyPr/>
          <a:lstStyle/>
          <a:p>
            <a:pPr marL="285750" indent="-285750"/>
            <a:r>
              <a:rPr lang="en-US" altLang="en-US" dirty="0"/>
              <a:t>Let </a:t>
            </a:r>
            <a:r>
              <a:rPr lang="en-US" altLang="en-US" i="1" dirty="0"/>
              <a:t>R</a:t>
            </a:r>
            <a:r>
              <a:rPr lang="en-US" altLang="en-US" dirty="0"/>
              <a:t>  be  a relation  schema and  let  </a:t>
            </a:r>
            <a:r>
              <a:rPr lang="en-US" altLang="en-US" i="1" dirty="0"/>
              <a:t>F </a:t>
            </a:r>
            <a:r>
              <a:rPr lang="en-US" altLang="en-US" dirty="0"/>
              <a:t> be  a set of functional dependencies that hold on </a:t>
            </a:r>
            <a:r>
              <a:rPr lang="en-US" altLang="en-US" i="1" dirty="0"/>
              <a:t>R</a:t>
            </a:r>
            <a:r>
              <a:rPr lang="en-US" altLang="en-US" dirty="0"/>
              <a:t> . Consider an attribute  in the functional dependency </a:t>
            </a:r>
            <a:r>
              <a:rPr lang="en-US" altLang="en-US" dirty="0">
                <a:sym typeface="Symbol" panose="05050102010706020507" pitchFamily="18" charset="2"/>
              </a:rPr>
              <a:t> </a:t>
            </a:r>
            <a:r>
              <a:rPr lang="en-US" altLang="en-US" dirty="0">
                <a:sym typeface="Monotype Sorts" pitchFamily="-84" charset="2"/>
              </a:rPr>
              <a:t> </a:t>
            </a:r>
            <a:r>
              <a:rPr lang="en-US" altLang="en-US" dirty="0">
                <a:sym typeface="Symbol" panose="05050102010706020507" pitchFamily="18" charset="2"/>
              </a:rPr>
              <a:t></a:t>
            </a:r>
            <a:r>
              <a:rPr lang="en-US" altLang="en-US" dirty="0">
                <a:sym typeface="Greek Symbols"/>
              </a:rPr>
              <a:t>.</a:t>
            </a:r>
          </a:p>
          <a:p>
            <a:pPr marL="285750" indent="-285750"/>
            <a:r>
              <a:rPr lang="en-US" altLang="en-US" dirty="0">
                <a:sym typeface="Greek Symbols"/>
              </a:rPr>
              <a:t>To test if attribute </a:t>
            </a:r>
            <a:r>
              <a:rPr lang="en-US" altLang="en-US" i="1" dirty="0">
                <a:sym typeface="Greek Symbols"/>
              </a:rPr>
              <a:t>A</a:t>
            </a:r>
            <a:r>
              <a:rPr lang="en-US" altLang="en-US" dirty="0">
                <a:sym typeface="Greek Symbols"/>
              </a:rPr>
              <a:t> </a:t>
            </a:r>
            <a:r>
              <a:rPr lang="en-US" altLang="en-US" dirty="0">
                <a:sym typeface="Symbol" panose="05050102010706020507" pitchFamily="18" charset="2"/>
              </a:rPr>
              <a:t> </a:t>
            </a:r>
            <a:r>
              <a:rPr lang="en-US" altLang="en-US" dirty="0">
                <a:sym typeface="Greek Symbols"/>
              </a:rPr>
              <a:t>  is extraneous in </a:t>
            </a:r>
            <a:r>
              <a:rPr lang="en-US" altLang="en-US" dirty="0">
                <a:sym typeface="Symbol" panose="05050102010706020507" pitchFamily="18" charset="2"/>
              </a:rPr>
              <a:t></a:t>
            </a:r>
            <a:r>
              <a:rPr lang="en-US" altLang="en-US" dirty="0">
                <a:sym typeface="Greek Symbols"/>
              </a:rPr>
              <a:t> </a:t>
            </a:r>
          </a:p>
          <a:p>
            <a:pPr marL="600075" lvl="1" indent="-257175"/>
            <a:r>
              <a:rPr lang="en-US" altLang="en-US" dirty="0">
                <a:sym typeface="Greek Symbols"/>
              </a:rPr>
              <a:t>Consider the set:</a:t>
            </a:r>
            <a:br>
              <a:rPr lang="en-US" altLang="en-US" dirty="0">
                <a:sym typeface="Greek Symbols"/>
              </a:rPr>
            </a:br>
            <a:r>
              <a:rPr lang="en-US" altLang="en-US" dirty="0">
                <a:sym typeface="Greek Symbols"/>
              </a:rPr>
              <a:t>         F</a:t>
            </a:r>
            <a:r>
              <a:rPr lang="en-US" altLang="ja-JP" dirty="0">
                <a:latin typeface="Arial" panose="020B0604020202020204" pitchFamily="34" charset="0"/>
                <a:sym typeface="Greek Symbols"/>
              </a:rPr>
              <a:t>'</a:t>
            </a:r>
            <a:r>
              <a:rPr lang="en-US" altLang="ja-JP" dirty="0">
                <a:sym typeface="Greek Symbols"/>
              </a:rPr>
              <a:t> = (</a:t>
            </a:r>
            <a:r>
              <a:rPr lang="en-US" altLang="ja-JP" i="1" dirty="0">
                <a:sym typeface="Greek Symbols"/>
              </a:rPr>
              <a:t>F</a:t>
            </a:r>
            <a:r>
              <a:rPr lang="en-US" altLang="ja-JP" dirty="0">
                <a:sym typeface="Greek Symbols"/>
              </a:rPr>
              <a:t>  – {</a:t>
            </a:r>
            <a:r>
              <a:rPr lang="en-US" altLang="ja-JP" dirty="0">
                <a:sym typeface="Symbol" panose="05050102010706020507" pitchFamily="18" charset="2"/>
              </a:rPr>
              <a:t></a:t>
            </a:r>
            <a:r>
              <a:rPr lang="en-US" altLang="ja-JP" dirty="0">
                <a:sym typeface="Greek Symbols"/>
              </a:rPr>
              <a:t> </a:t>
            </a:r>
            <a:r>
              <a:rPr lang="en-US" altLang="ja-JP" dirty="0">
                <a:sym typeface="Symbol" panose="05050102010706020507" pitchFamily="18" charset="2"/>
              </a:rPr>
              <a:t></a:t>
            </a:r>
            <a:r>
              <a:rPr lang="en-US" altLang="ja-JP" dirty="0">
                <a:sym typeface="Monotype Sorts" pitchFamily="-84" charset="2"/>
              </a:rPr>
              <a:t> </a:t>
            </a:r>
            <a:r>
              <a:rPr lang="en-US" altLang="ja-JP" dirty="0">
                <a:sym typeface="Symbol" panose="05050102010706020507" pitchFamily="18" charset="2"/>
              </a:rPr>
              <a:t></a:t>
            </a:r>
            <a:r>
              <a:rPr lang="en-US" altLang="ja-JP" dirty="0">
                <a:sym typeface="Greek Symbols"/>
              </a:rPr>
              <a:t>}) </a:t>
            </a:r>
            <a:r>
              <a:rPr lang="en-US" altLang="ja-JP" dirty="0">
                <a:sym typeface="Symbol" panose="05050102010706020507" pitchFamily="18" charset="2"/>
              </a:rPr>
              <a:t> {</a:t>
            </a:r>
            <a:r>
              <a:rPr lang="en-US" altLang="ja-JP" dirty="0">
                <a:sym typeface="Greek Symbols"/>
              </a:rPr>
              <a:t> </a:t>
            </a:r>
            <a:r>
              <a:rPr lang="en-US" altLang="ja-JP" dirty="0">
                <a:sym typeface="Symbol" panose="05050102010706020507" pitchFamily="18" charset="2"/>
              </a:rPr>
              <a:t></a:t>
            </a:r>
            <a:r>
              <a:rPr lang="en-US" altLang="ja-JP" i="1" dirty="0">
                <a:sym typeface="Greek Symbols"/>
              </a:rPr>
              <a:t>(</a:t>
            </a:r>
            <a:r>
              <a:rPr lang="en-US" altLang="ja-JP" dirty="0">
                <a:sym typeface="Symbol" panose="05050102010706020507" pitchFamily="18" charset="2"/>
              </a:rPr>
              <a:t></a:t>
            </a:r>
            <a:r>
              <a:rPr lang="en-US" altLang="ja-JP" i="1" dirty="0">
                <a:sym typeface="Greek Symbols"/>
              </a:rPr>
              <a:t> </a:t>
            </a:r>
            <a:r>
              <a:rPr lang="en-US" altLang="ja-JP" dirty="0">
                <a:sym typeface="Greek Symbols"/>
              </a:rPr>
              <a:t>– </a:t>
            </a:r>
            <a:r>
              <a:rPr lang="en-US" altLang="ja-JP" i="1" dirty="0">
                <a:sym typeface="Greek Symbols"/>
              </a:rPr>
              <a:t>A</a:t>
            </a:r>
            <a:r>
              <a:rPr lang="en-US" altLang="ja-JP" dirty="0">
                <a:sym typeface="Greek Symbols"/>
              </a:rPr>
              <a:t>)}, </a:t>
            </a:r>
          </a:p>
          <a:p>
            <a:pPr marL="600075" lvl="1" indent="-257175"/>
            <a:r>
              <a:rPr lang="en-US" altLang="en-US" dirty="0">
                <a:sym typeface="Greek Symbols"/>
              </a:rPr>
              <a:t> check that </a:t>
            </a:r>
            <a:r>
              <a:rPr lang="en-US" altLang="en-US" dirty="0">
                <a:sym typeface="Symbol" panose="05050102010706020507" pitchFamily="18" charset="2"/>
              </a:rPr>
              <a:t></a:t>
            </a:r>
            <a:r>
              <a:rPr lang="en-US" altLang="en-US" baseline="30000" dirty="0">
                <a:sym typeface="Greek Symbols"/>
              </a:rPr>
              <a:t>+ </a:t>
            </a:r>
            <a:r>
              <a:rPr lang="en-US" altLang="en-US" dirty="0">
                <a:sym typeface="Greek Symbols"/>
              </a:rPr>
              <a:t> contains </a:t>
            </a:r>
            <a:r>
              <a:rPr lang="en-US" altLang="en-US" i="1" dirty="0">
                <a:sym typeface="Greek Symbols"/>
              </a:rPr>
              <a:t>A; </a:t>
            </a:r>
            <a:r>
              <a:rPr lang="en-US" altLang="en-US" dirty="0">
                <a:sym typeface="Greek Symbols"/>
              </a:rPr>
              <a:t>if it does</a:t>
            </a:r>
            <a:r>
              <a:rPr lang="en-US" altLang="en-US" i="1" dirty="0">
                <a:sym typeface="Greek Symbols"/>
              </a:rPr>
              <a:t>, A </a:t>
            </a:r>
            <a:r>
              <a:rPr lang="en-US" altLang="en-US" dirty="0">
                <a:sym typeface="Greek Symbols"/>
              </a:rPr>
              <a:t>is extraneous in </a:t>
            </a:r>
            <a:r>
              <a:rPr lang="en-US" altLang="en-US" dirty="0">
                <a:sym typeface="Symbol" panose="05050102010706020507" pitchFamily="18" charset="2"/>
              </a:rPr>
              <a:t></a:t>
            </a:r>
            <a:r>
              <a:rPr lang="en-US" altLang="en-US" dirty="0">
                <a:sym typeface="Greek Symbols"/>
              </a:rPr>
              <a:t> </a:t>
            </a:r>
          </a:p>
          <a:p>
            <a:pPr marL="285750" indent="-285750"/>
            <a:r>
              <a:rPr lang="en-US" altLang="en-US" dirty="0">
                <a:sym typeface="Monotype Sorts" pitchFamily="-84" charset="2"/>
              </a:rPr>
              <a:t>To test if attribute A </a:t>
            </a:r>
            <a:r>
              <a:rPr lang="en-US" altLang="en-US" dirty="0">
                <a:sym typeface="Symbol" panose="05050102010706020507" pitchFamily="18" charset="2"/>
              </a:rPr>
              <a:t> </a:t>
            </a:r>
            <a:r>
              <a:rPr lang="en-US" altLang="en-US" dirty="0">
                <a:sym typeface="Monotype Sorts" pitchFamily="-84" charset="2"/>
              </a:rPr>
              <a:t> is extraneous</a:t>
            </a:r>
            <a:r>
              <a:rPr lang="en-US" altLang="en-US" dirty="0">
                <a:solidFill>
                  <a:schemeClr val="tx2"/>
                </a:solidFill>
                <a:sym typeface="Monotype Sorts" pitchFamily="-84" charset="2"/>
              </a:rPr>
              <a:t> </a:t>
            </a:r>
            <a:r>
              <a:rPr lang="en-US" altLang="en-US" dirty="0">
                <a:sym typeface="Monotype Sorts" pitchFamily="-84" charset="2"/>
              </a:rPr>
              <a:t>in</a:t>
            </a:r>
            <a:r>
              <a:rPr lang="en-US" altLang="en-US" dirty="0">
                <a:solidFill>
                  <a:schemeClr val="tx2"/>
                </a:solidFill>
                <a:sym typeface="Monotype Sorts" pitchFamily="-84" charset="2"/>
              </a:rPr>
              <a:t> </a:t>
            </a:r>
            <a:r>
              <a:rPr lang="en-US" altLang="en-US" dirty="0">
                <a:sym typeface="Symbol" panose="05050102010706020507" pitchFamily="18" charset="2"/>
              </a:rPr>
              <a:t></a:t>
            </a:r>
            <a:r>
              <a:rPr lang="en-US" altLang="en-US" dirty="0">
                <a:solidFill>
                  <a:schemeClr val="tx2"/>
                </a:solidFill>
                <a:sym typeface="Monotype Sorts" pitchFamily="-84" charset="2"/>
              </a:rPr>
              <a:t> </a:t>
            </a:r>
          </a:p>
          <a:p>
            <a:pPr marL="600075" lvl="1" indent="-257175"/>
            <a:r>
              <a:rPr lang="en-US" altLang="en-US" dirty="0">
                <a:sym typeface="Greek Symbols"/>
              </a:rPr>
              <a:t>Let </a:t>
            </a:r>
            <a:r>
              <a:rPr lang="en-US" altLang="en-US" dirty="0">
                <a:sym typeface="Symbol" panose="05050102010706020507" pitchFamily="18" charset="2"/>
              </a:rPr>
              <a:t></a:t>
            </a:r>
            <a:r>
              <a:rPr lang="en-US" altLang="en-US" dirty="0">
                <a:sym typeface="Greek Symbols"/>
              </a:rPr>
              <a:t> = </a:t>
            </a:r>
            <a:r>
              <a:rPr lang="en-US" altLang="en-US" dirty="0">
                <a:sym typeface="Symbol" panose="05050102010706020507" pitchFamily="18" charset="2"/>
              </a:rPr>
              <a:t> </a:t>
            </a:r>
            <a:r>
              <a:rPr lang="en-US" altLang="en-US" dirty="0">
                <a:sym typeface="Greek Symbols"/>
              </a:rPr>
              <a:t>– {A</a:t>
            </a:r>
            <a:r>
              <a:rPr lang="en-US" altLang="en-US" dirty="0">
                <a:sym typeface="Symbol" panose="05050102010706020507" pitchFamily="18" charset="2"/>
              </a:rPr>
              <a:t>}. Check if  </a:t>
            </a:r>
            <a:r>
              <a:rPr lang="en-US" altLang="ja-JP" dirty="0">
                <a:sym typeface="Greek Symbols"/>
              </a:rPr>
              <a:t> </a:t>
            </a:r>
            <a:r>
              <a:rPr lang="en-US" altLang="ja-JP" dirty="0">
                <a:sym typeface="Symbol" panose="05050102010706020507" pitchFamily="18" charset="2"/>
              </a:rPr>
              <a:t></a:t>
            </a:r>
            <a:r>
              <a:rPr lang="en-US" altLang="ja-JP" dirty="0">
                <a:sym typeface="Monotype Sorts" pitchFamily="-84" charset="2"/>
              </a:rPr>
              <a:t> </a:t>
            </a:r>
            <a:r>
              <a:rPr lang="en-US" altLang="ja-JP" dirty="0">
                <a:sym typeface="Symbol" panose="05050102010706020507" pitchFamily="18" charset="2"/>
              </a:rPr>
              <a:t></a:t>
            </a:r>
            <a:r>
              <a:rPr lang="en-US" altLang="en-US" dirty="0">
                <a:sym typeface="Symbol" panose="05050102010706020507" pitchFamily="18" charset="2"/>
              </a:rPr>
              <a:t>  can be inferred  from </a:t>
            </a:r>
            <a:r>
              <a:rPr lang="en-US" altLang="en-US" i="1" dirty="0">
                <a:sym typeface="Symbol" panose="05050102010706020507" pitchFamily="18" charset="2"/>
              </a:rPr>
              <a:t>F. </a:t>
            </a:r>
          </a:p>
          <a:p>
            <a:pPr marL="857250" lvl="2" indent="-257175"/>
            <a:r>
              <a:rPr lang="en-US" altLang="en-US" dirty="0">
                <a:sym typeface="Symbol" panose="05050102010706020507" pitchFamily="18" charset="2"/>
              </a:rPr>
              <a:t> Compute </a:t>
            </a:r>
            <a:r>
              <a:rPr lang="en-US" altLang="en-US" baseline="30000" dirty="0">
                <a:sym typeface="Greek Symbols"/>
              </a:rPr>
              <a:t>+ </a:t>
            </a:r>
            <a:r>
              <a:rPr lang="en-US" altLang="en-US" dirty="0">
                <a:sym typeface="Symbol" panose="05050102010706020507" pitchFamily="18" charset="2"/>
              </a:rPr>
              <a:t>using the dependencies in </a:t>
            </a:r>
            <a:r>
              <a:rPr lang="en-US" altLang="en-US" i="1" dirty="0">
                <a:sym typeface="Greek Symbols"/>
              </a:rPr>
              <a:t>F</a:t>
            </a:r>
            <a:r>
              <a:rPr lang="en-US" altLang="en-US" dirty="0">
                <a:sym typeface="Greek Symbols"/>
              </a:rPr>
              <a:t> </a:t>
            </a:r>
            <a:endParaRPr lang="en-US" altLang="en-US" dirty="0">
              <a:sym typeface="Symbol" panose="05050102010706020507" pitchFamily="18" charset="2"/>
            </a:endParaRPr>
          </a:p>
          <a:p>
            <a:pPr marL="857250" lvl="2" indent="-257175"/>
            <a:r>
              <a:rPr lang="en-US" altLang="en-US" dirty="0">
                <a:sym typeface="Symbol" panose="05050102010706020507" pitchFamily="18" charset="2"/>
              </a:rPr>
              <a:t> If </a:t>
            </a:r>
            <a:r>
              <a:rPr lang="en-US" altLang="en-US" baseline="30000" dirty="0">
                <a:sym typeface="Greek Symbols"/>
              </a:rPr>
              <a:t>+  </a:t>
            </a:r>
            <a:r>
              <a:rPr lang="en-US" altLang="en-US" dirty="0">
                <a:sym typeface="Symbol" panose="05050102010706020507" pitchFamily="18" charset="2"/>
              </a:rPr>
              <a:t>includes all attributes in  then </a:t>
            </a:r>
            <a:r>
              <a:rPr lang="en-US" altLang="en-US" dirty="0">
                <a:sym typeface="Greek Symbols"/>
              </a:rPr>
              <a:t>, </a:t>
            </a:r>
            <a:r>
              <a:rPr lang="en-US" altLang="en-US" i="1" dirty="0">
                <a:sym typeface="Greek Symbols"/>
              </a:rPr>
              <a:t>A</a:t>
            </a:r>
            <a:r>
              <a:rPr lang="en-US" altLang="en-US" dirty="0">
                <a:sym typeface="Greek Symbols"/>
              </a:rPr>
              <a:t> is extraneous </a:t>
            </a:r>
            <a:r>
              <a:rPr lang="en-US" altLang="en-US" dirty="0">
                <a:sym typeface="Monotype Sorts" pitchFamily="-84" charset="2"/>
              </a:rPr>
              <a:t>in</a:t>
            </a:r>
            <a:r>
              <a:rPr lang="en-US" altLang="en-US" dirty="0">
                <a:solidFill>
                  <a:schemeClr val="tx2"/>
                </a:solidFill>
                <a:sym typeface="Monotype Sorts" pitchFamily="-84" charset="2"/>
              </a:rPr>
              <a:t> </a:t>
            </a:r>
            <a:r>
              <a:rPr lang="en-US" altLang="en-US" dirty="0">
                <a:sym typeface="Symbol" panose="05050102010706020507" pitchFamily="18" charset="2"/>
              </a:rPr>
              <a:t></a:t>
            </a:r>
            <a:r>
              <a:rPr lang="en-US" altLang="en-US" dirty="0">
                <a:solidFill>
                  <a:schemeClr val="tx2"/>
                </a:solidFill>
                <a:sym typeface="Monotype Sorts" pitchFamily="-84" charset="2"/>
              </a:rPr>
              <a:t> </a:t>
            </a:r>
            <a:endParaRPr lang="en-US" altLang="en-US" dirty="0">
              <a:sym typeface="Greek Symbols"/>
            </a:endParaRPr>
          </a:p>
          <a:p>
            <a:pPr marL="285750" indent="-285750">
              <a:buNone/>
            </a:pPr>
            <a:endParaRPr lang="en-US" altLang="en-US" dirty="0">
              <a:sym typeface="Greek Symbol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ea typeface="ＭＳ Ｐゴシック" pitchFamily="34" charset="-128"/>
              </a:rPr>
              <a:t>Examples of Extraneous Attributes</a:t>
            </a:r>
          </a:p>
        </p:txBody>
      </p:sp>
      <p:sp>
        <p:nvSpPr>
          <p:cNvPr id="715779" name="Rectangle 3"/>
          <p:cNvSpPr>
            <a:spLocks noGrp="1" noChangeArrowheads="1"/>
          </p:cNvSpPr>
          <p:nvPr>
            <p:ph type="body" idx="1"/>
          </p:nvPr>
        </p:nvSpPr>
        <p:spPr>
          <a:xfrm>
            <a:off x="1719263" y="872729"/>
            <a:ext cx="5782369" cy="1699022"/>
          </a:xfrm>
        </p:spPr>
        <p:txBody>
          <a:bodyPr/>
          <a:lstStyle/>
          <a:p>
            <a:r>
              <a:rPr lang="en-US" altLang="en-US" dirty="0"/>
              <a:t>Let </a:t>
            </a:r>
            <a:r>
              <a:rPr lang="en-US" altLang="en-US" i="1" dirty="0"/>
              <a:t>F</a:t>
            </a:r>
            <a:r>
              <a:rPr lang="en-US" altLang="en-US" dirty="0"/>
              <a:t> = {</a:t>
            </a:r>
            <a:r>
              <a:rPr lang="en-US" altLang="en-US" i="1" dirty="0"/>
              <a:t>AB</a:t>
            </a:r>
            <a:r>
              <a:rPr lang="en-US" altLang="en-US" dirty="0"/>
              <a:t> </a:t>
            </a:r>
            <a:r>
              <a:rPr lang="en-US" altLang="en-US" dirty="0">
                <a:sym typeface="Symbol" panose="05050102010706020507" pitchFamily="18" charset="2"/>
              </a:rPr>
              <a:t></a:t>
            </a:r>
            <a:r>
              <a:rPr lang="en-US" altLang="en-US" dirty="0"/>
              <a:t> </a:t>
            </a:r>
            <a:r>
              <a:rPr lang="en-US" altLang="en-US" i="1" dirty="0"/>
              <a:t>CD</a:t>
            </a:r>
            <a:r>
              <a:rPr lang="en-US" altLang="en-US" dirty="0"/>
              <a:t>, </a:t>
            </a:r>
            <a:r>
              <a:rPr lang="en-US" altLang="en-US" i="1" dirty="0"/>
              <a:t>A</a:t>
            </a:r>
            <a:r>
              <a:rPr lang="en-US" altLang="en-US" dirty="0"/>
              <a:t> </a:t>
            </a:r>
            <a:r>
              <a:rPr lang="en-US" altLang="en-US" dirty="0">
                <a:sym typeface="Symbol" panose="05050102010706020507" pitchFamily="18" charset="2"/>
              </a:rPr>
              <a:t></a:t>
            </a:r>
            <a:r>
              <a:rPr lang="en-US" altLang="en-US" dirty="0"/>
              <a:t> </a:t>
            </a:r>
            <a:r>
              <a:rPr lang="en-US" altLang="en-US" i="1" dirty="0"/>
              <a:t>E, E</a:t>
            </a:r>
            <a:r>
              <a:rPr lang="en-US" altLang="en-US" dirty="0"/>
              <a:t> </a:t>
            </a:r>
            <a:r>
              <a:rPr lang="en-US" altLang="en-US" dirty="0">
                <a:sym typeface="Symbol" panose="05050102010706020507" pitchFamily="18" charset="2"/>
              </a:rPr>
              <a:t></a:t>
            </a:r>
            <a:r>
              <a:rPr lang="en-US" altLang="en-US" dirty="0"/>
              <a:t> </a:t>
            </a:r>
            <a:r>
              <a:rPr lang="en-US" altLang="en-US" i="1" dirty="0"/>
              <a:t>C</a:t>
            </a:r>
            <a:r>
              <a:rPr lang="en-US" altLang="en-US" dirty="0"/>
              <a:t> }</a:t>
            </a:r>
          </a:p>
          <a:p>
            <a:r>
              <a:rPr lang="en-US" altLang="en-US" dirty="0"/>
              <a:t>To check if </a:t>
            </a:r>
            <a:r>
              <a:rPr lang="en-US" altLang="en-US" i="1" dirty="0"/>
              <a:t>C</a:t>
            </a:r>
            <a:r>
              <a:rPr lang="en-US" altLang="en-US" dirty="0"/>
              <a:t> is extraneous in </a:t>
            </a:r>
            <a:r>
              <a:rPr lang="en-US" altLang="en-US" i="1" dirty="0"/>
              <a:t>AB</a:t>
            </a:r>
            <a:r>
              <a:rPr lang="en-US" altLang="en-US" dirty="0"/>
              <a:t> </a:t>
            </a:r>
            <a:r>
              <a:rPr lang="en-US" altLang="en-US" dirty="0">
                <a:sym typeface="Symbol" panose="05050102010706020507" pitchFamily="18" charset="2"/>
              </a:rPr>
              <a:t></a:t>
            </a:r>
            <a:r>
              <a:rPr lang="en-US" altLang="en-US" i="1" dirty="0"/>
              <a:t> CD, </a:t>
            </a:r>
            <a:r>
              <a:rPr lang="en-US" altLang="en-US" dirty="0"/>
              <a:t>we:</a:t>
            </a:r>
          </a:p>
          <a:p>
            <a:pPr lvl="1"/>
            <a:r>
              <a:rPr lang="en-US" altLang="en-US" i="1" dirty="0"/>
              <a:t> </a:t>
            </a:r>
            <a:r>
              <a:rPr lang="en-US" altLang="en-US" dirty="0"/>
              <a:t>Compute the attribute closure of AB under </a:t>
            </a:r>
            <a:r>
              <a:rPr lang="en-US" altLang="en-US" i="1" dirty="0"/>
              <a:t>F</a:t>
            </a:r>
            <a:r>
              <a:rPr lang="en-US" altLang="en-US" dirty="0"/>
              <a:t>' = {</a:t>
            </a:r>
            <a:r>
              <a:rPr lang="en-US" altLang="en-US" i="1" dirty="0"/>
              <a:t>AB</a:t>
            </a:r>
            <a:r>
              <a:rPr lang="en-US" altLang="en-US" dirty="0"/>
              <a:t> </a:t>
            </a:r>
            <a:r>
              <a:rPr lang="en-US" altLang="en-US" dirty="0">
                <a:sym typeface="Symbol" panose="05050102010706020507" pitchFamily="18" charset="2"/>
              </a:rPr>
              <a:t></a:t>
            </a:r>
            <a:r>
              <a:rPr lang="en-US" altLang="en-US" i="1" dirty="0"/>
              <a:t> D,</a:t>
            </a:r>
            <a:r>
              <a:rPr lang="en-US" altLang="en-US" dirty="0"/>
              <a:t> </a:t>
            </a:r>
            <a:r>
              <a:rPr lang="en-US" altLang="en-US" i="1" dirty="0"/>
              <a:t>A</a:t>
            </a:r>
            <a:r>
              <a:rPr lang="en-US" altLang="en-US" dirty="0"/>
              <a:t> </a:t>
            </a:r>
            <a:r>
              <a:rPr lang="en-US" altLang="en-US" dirty="0">
                <a:sym typeface="Symbol" panose="05050102010706020507" pitchFamily="18" charset="2"/>
              </a:rPr>
              <a:t></a:t>
            </a:r>
            <a:r>
              <a:rPr lang="en-US" altLang="en-US" dirty="0"/>
              <a:t> </a:t>
            </a:r>
            <a:r>
              <a:rPr lang="en-US" altLang="en-US" i="1" dirty="0"/>
              <a:t>E, E</a:t>
            </a:r>
            <a:r>
              <a:rPr lang="en-US" altLang="en-US" dirty="0"/>
              <a:t> </a:t>
            </a:r>
            <a:r>
              <a:rPr lang="en-US" altLang="en-US" dirty="0">
                <a:sym typeface="Symbol" panose="05050102010706020507" pitchFamily="18" charset="2"/>
              </a:rPr>
              <a:t></a:t>
            </a:r>
            <a:r>
              <a:rPr lang="en-US" altLang="en-US" dirty="0"/>
              <a:t> </a:t>
            </a:r>
            <a:r>
              <a:rPr lang="en-US" altLang="en-US" i="1" dirty="0"/>
              <a:t>C}</a:t>
            </a:r>
          </a:p>
          <a:p>
            <a:pPr lvl="1"/>
            <a:r>
              <a:rPr lang="en-US" altLang="en-US" dirty="0"/>
              <a:t>The closure is </a:t>
            </a:r>
            <a:r>
              <a:rPr lang="en-US" altLang="en-US" i="1" dirty="0"/>
              <a:t>ABCDE, </a:t>
            </a:r>
            <a:r>
              <a:rPr lang="en-US" altLang="en-US" dirty="0"/>
              <a:t>which includes </a:t>
            </a:r>
            <a:r>
              <a:rPr lang="en-US" altLang="en-US" i="1" dirty="0"/>
              <a:t>CD</a:t>
            </a:r>
          </a:p>
          <a:p>
            <a:pPr lvl="1"/>
            <a:r>
              <a:rPr lang="en-US" altLang="en-US" dirty="0"/>
              <a:t>This implies tha</a:t>
            </a:r>
            <a:r>
              <a:rPr lang="en-US" altLang="en-US" i="1" dirty="0"/>
              <a:t>t C </a:t>
            </a:r>
            <a:r>
              <a:rPr lang="en-US" altLang="en-US" dirty="0"/>
              <a:t>is</a:t>
            </a:r>
            <a:r>
              <a:rPr lang="en-US" altLang="en-US" i="1" dirty="0"/>
              <a:t> </a:t>
            </a:r>
            <a:r>
              <a:rPr lang="en-US" altLang="en-US" dirty="0"/>
              <a:t>extraneous</a:t>
            </a:r>
            <a:endParaRPr lang="en-US" altLang="en-US" i="1" dirty="0"/>
          </a:p>
          <a:p>
            <a:pPr lvl="1"/>
            <a:endParaRPr lang="en-US" altLang="en-US" i="1" dirty="0"/>
          </a:p>
          <a:p>
            <a:pPr lvl="1">
              <a:buFont typeface="Monotype Sorts" pitchFamily="-84" charset="2"/>
              <a:buNone/>
            </a:pPr>
            <a:endParaRPr lang="en-US" altLang="en-US" i="1" dirty="0">
              <a:sym typeface="Greek Symbol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577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577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577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1577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157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577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4400" b="0" i="1" u="none" strike="noStrike" kern="1200" cap="none" spc="0" normalizeH="0" baseline="0" noProof="0" dirty="0">
                <a:ln>
                  <a:noFill/>
                </a:ln>
                <a:solidFill>
                  <a:prstClr val="white"/>
                </a:solidFill>
                <a:effectLst/>
                <a:uLnTx/>
                <a:uFillTx/>
                <a:latin typeface="Calibri" charset="0"/>
                <a:ea typeface="ＭＳ Ｐゴシック" charset="-128"/>
                <a:cs typeface="+mn-cs"/>
              </a:rPr>
              <a:t>More Fun with NoSQL</a:t>
            </a:r>
          </a:p>
        </p:txBody>
      </p:sp>
      <p:sp>
        <p:nvSpPr>
          <p:cNvPr id="8" name="TextBox 9">
            <a:extLst>
              <a:ext uri="{FF2B5EF4-FFF2-40B4-BE49-F238E27FC236}">
                <a16:creationId xmlns:a16="http://schemas.microsoft.com/office/drawing/2014/main" id="{D63F7BCC-B7FA-4EC2-9387-8F6716E2F78C}"/>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6</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(F21): Lecture 11: No SQL, Transaction, Query, Big Data</a:t>
            </a:r>
            <a:endPar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782232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987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ＭＳ Ｐゴシック" pitchFamily="34" charset="-128"/>
              </a:rPr>
              <a:t>Canonical Cover</a:t>
            </a:r>
          </a:p>
        </p:txBody>
      </p:sp>
      <p:sp>
        <p:nvSpPr>
          <p:cNvPr id="719875" name="Rectangle 3"/>
          <p:cNvSpPr>
            <a:spLocks noGrp="1" noChangeArrowheads="1"/>
          </p:cNvSpPr>
          <p:nvPr>
            <p:ph type="body" idx="1"/>
          </p:nvPr>
        </p:nvSpPr>
        <p:spPr>
          <a:xfrm>
            <a:off x="1890717" y="1143440"/>
            <a:ext cx="5534021" cy="1879495"/>
          </a:xfrm>
        </p:spPr>
        <p:txBody>
          <a:bodyPr/>
          <a:lstStyle/>
          <a:p>
            <a:pPr>
              <a:lnSpc>
                <a:spcPct val="90000"/>
              </a:lnSpc>
            </a:pPr>
            <a:r>
              <a:rPr lang="en-US" altLang="en-US" i="1" dirty="0">
                <a:sym typeface="Greek Symbols"/>
              </a:rPr>
              <a:t>F</a:t>
            </a:r>
            <a:r>
              <a:rPr lang="en-US" altLang="en-US" dirty="0">
                <a:sym typeface="Greek Symbols"/>
              </a:rPr>
              <a:t> logically implies all dependencies in </a:t>
            </a:r>
            <a:r>
              <a:rPr lang="en-US" altLang="en-US" i="1" dirty="0">
                <a:sym typeface="Greek Symbols"/>
              </a:rPr>
              <a:t>F</a:t>
            </a:r>
            <a:r>
              <a:rPr lang="en-US" altLang="en-US" i="1" baseline="-25000" dirty="0">
                <a:sym typeface="Greek Symbols"/>
              </a:rPr>
              <a:t>c</a:t>
            </a:r>
            <a:r>
              <a:rPr lang="en-US" altLang="en-US" dirty="0">
                <a:sym typeface="Greek Symbols"/>
              </a:rPr>
              <a:t> , and </a:t>
            </a:r>
          </a:p>
          <a:p>
            <a:pPr>
              <a:lnSpc>
                <a:spcPct val="90000"/>
              </a:lnSpc>
            </a:pPr>
            <a:r>
              <a:rPr lang="en-US" altLang="en-US" i="1" dirty="0">
                <a:sym typeface="Greek Symbols"/>
              </a:rPr>
              <a:t>F</a:t>
            </a:r>
            <a:r>
              <a:rPr lang="en-US" altLang="en-US" i="1" baseline="-25000" dirty="0">
                <a:sym typeface="Greek Symbols"/>
              </a:rPr>
              <a:t>c</a:t>
            </a:r>
            <a:r>
              <a:rPr lang="en-US" altLang="en-US" baseline="-25000" dirty="0">
                <a:sym typeface="Greek Symbols"/>
              </a:rPr>
              <a:t> </a:t>
            </a:r>
            <a:r>
              <a:rPr lang="en-US" altLang="en-US" dirty="0">
                <a:sym typeface="Greek Symbols"/>
              </a:rPr>
              <a:t>logically implies all dependencies in </a:t>
            </a:r>
            <a:r>
              <a:rPr lang="en-US" altLang="en-US" i="1" dirty="0">
                <a:sym typeface="Greek Symbols"/>
              </a:rPr>
              <a:t>F,</a:t>
            </a:r>
            <a:r>
              <a:rPr lang="en-US" altLang="en-US" dirty="0">
                <a:sym typeface="Greek Symbols"/>
              </a:rPr>
              <a:t> and</a:t>
            </a:r>
          </a:p>
          <a:p>
            <a:pPr>
              <a:lnSpc>
                <a:spcPct val="90000"/>
              </a:lnSpc>
            </a:pPr>
            <a:r>
              <a:rPr lang="en-US" altLang="en-US" dirty="0">
                <a:sym typeface="Greek Symbols"/>
              </a:rPr>
              <a:t>No functional dependency in </a:t>
            </a:r>
            <a:r>
              <a:rPr lang="en-US" altLang="en-US" i="1" dirty="0">
                <a:sym typeface="Greek Symbols"/>
              </a:rPr>
              <a:t>F</a:t>
            </a:r>
            <a:r>
              <a:rPr lang="en-US" altLang="en-US" i="1" baseline="-25000" dirty="0">
                <a:sym typeface="Greek Symbols"/>
              </a:rPr>
              <a:t>c</a:t>
            </a:r>
            <a:r>
              <a:rPr lang="en-US" altLang="en-US" dirty="0">
                <a:sym typeface="Greek Symbols"/>
              </a:rPr>
              <a:t> contains an extraneous attribute, and</a:t>
            </a:r>
          </a:p>
          <a:p>
            <a:pPr>
              <a:lnSpc>
                <a:spcPct val="90000"/>
              </a:lnSpc>
            </a:pPr>
            <a:r>
              <a:rPr lang="en-US" altLang="en-US" dirty="0">
                <a:sym typeface="Greek Symbols"/>
              </a:rPr>
              <a:t>Each left side of functional dependency in </a:t>
            </a:r>
            <a:r>
              <a:rPr lang="en-US" altLang="en-US" i="1" dirty="0">
                <a:sym typeface="Greek Symbols"/>
              </a:rPr>
              <a:t>F</a:t>
            </a:r>
            <a:r>
              <a:rPr lang="en-US" altLang="en-US" i="1" baseline="-25000" dirty="0">
                <a:sym typeface="Greek Symbols"/>
              </a:rPr>
              <a:t>c</a:t>
            </a:r>
            <a:r>
              <a:rPr lang="en-US" altLang="en-US" i="1" dirty="0">
                <a:sym typeface="Greek Symbols"/>
              </a:rPr>
              <a:t> </a:t>
            </a:r>
            <a:r>
              <a:rPr lang="en-US" altLang="en-US" dirty="0">
                <a:sym typeface="Greek Symbols"/>
              </a:rPr>
              <a:t>is unique. That is, there are no two dependencies in </a:t>
            </a:r>
            <a:r>
              <a:rPr lang="en-US" altLang="en-US" i="1" dirty="0">
                <a:sym typeface="Greek Symbols"/>
              </a:rPr>
              <a:t>F</a:t>
            </a:r>
            <a:r>
              <a:rPr lang="en-US" altLang="en-US" i="1" baseline="-25000" dirty="0">
                <a:sym typeface="Greek Symbols"/>
              </a:rPr>
              <a:t>c</a:t>
            </a:r>
            <a:endParaRPr lang="en-US" altLang="en-US" dirty="0">
              <a:sym typeface="Greek Symbols"/>
            </a:endParaRPr>
          </a:p>
          <a:p>
            <a:pPr lvl="1">
              <a:lnSpc>
                <a:spcPct val="90000"/>
              </a:lnSpc>
            </a:pPr>
            <a:r>
              <a:rPr lang="en-US" altLang="en-US" dirty="0">
                <a:sym typeface="Symbol" panose="05050102010706020507" pitchFamily="18" charset="2"/>
              </a:rPr>
              <a:t></a:t>
            </a:r>
            <a:r>
              <a:rPr lang="en-US" altLang="en-US" baseline="-25000" dirty="0">
                <a:sym typeface="Greek Symbols"/>
              </a:rPr>
              <a:t>1</a:t>
            </a:r>
            <a:r>
              <a:rPr lang="en-US" altLang="en-US" dirty="0">
                <a:sym typeface="Greek Symbols"/>
              </a:rPr>
              <a:t> </a:t>
            </a:r>
            <a:r>
              <a:rPr lang="en-US" altLang="en-US" dirty="0">
                <a:sym typeface="Symbol" panose="05050102010706020507" pitchFamily="18" charset="2"/>
              </a:rPr>
              <a:t></a:t>
            </a:r>
            <a:r>
              <a:rPr lang="en-US" altLang="en-US" dirty="0">
                <a:sym typeface="Monotype Sorts" pitchFamily="-84" charset="2"/>
              </a:rPr>
              <a:t> </a:t>
            </a:r>
            <a:r>
              <a:rPr lang="en-US" altLang="en-US" dirty="0">
                <a:sym typeface="Symbol" panose="05050102010706020507" pitchFamily="18" charset="2"/>
              </a:rPr>
              <a:t></a:t>
            </a:r>
            <a:r>
              <a:rPr lang="en-US" altLang="en-US" baseline="-25000" dirty="0">
                <a:sym typeface="Greek Symbols"/>
              </a:rPr>
              <a:t>1</a:t>
            </a:r>
            <a:r>
              <a:rPr lang="en-US" altLang="en-US" dirty="0">
                <a:sym typeface="Greek Symbols"/>
              </a:rPr>
              <a:t> and </a:t>
            </a:r>
            <a:r>
              <a:rPr lang="en-US" altLang="en-US" dirty="0">
                <a:sym typeface="Symbol" panose="05050102010706020507" pitchFamily="18" charset="2"/>
              </a:rPr>
              <a:t></a:t>
            </a:r>
            <a:r>
              <a:rPr lang="en-US" altLang="en-US" baseline="-25000" dirty="0">
                <a:sym typeface="Greek Symbols"/>
              </a:rPr>
              <a:t>2</a:t>
            </a:r>
            <a:r>
              <a:rPr lang="en-US" altLang="en-US" dirty="0">
                <a:sym typeface="Greek Symbols"/>
              </a:rPr>
              <a:t> </a:t>
            </a:r>
            <a:r>
              <a:rPr lang="en-US" altLang="en-US" dirty="0">
                <a:sym typeface="Symbol" panose="05050102010706020507" pitchFamily="18" charset="2"/>
              </a:rPr>
              <a:t></a:t>
            </a:r>
            <a:r>
              <a:rPr lang="en-US" altLang="en-US" dirty="0">
                <a:sym typeface="Monotype Sorts" pitchFamily="-84" charset="2"/>
              </a:rPr>
              <a:t> </a:t>
            </a:r>
            <a:r>
              <a:rPr lang="en-US" altLang="en-US" dirty="0">
                <a:sym typeface="Symbol" panose="05050102010706020507" pitchFamily="18" charset="2"/>
              </a:rPr>
              <a:t></a:t>
            </a:r>
            <a:r>
              <a:rPr lang="en-US" altLang="en-US" baseline="-25000" dirty="0">
                <a:sym typeface="Greek Symbols"/>
              </a:rPr>
              <a:t>2</a:t>
            </a:r>
            <a:r>
              <a:rPr lang="en-US" altLang="en-US" dirty="0">
                <a:sym typeface="Greek Symbols"/>
              </a:rPr>
              <a:t> such that </a:t>
            </a:r>
          </a:p>
          <a:p>
            <a:pPr lvl="1">
              <a:lnSpc>
                <a:spcPct val="90000"/>
              </a:lnSpc>
            </a:pPr>
            <a:r>
              <a:rPr lang="en-US" altLang="en-US" dirty="0">
                <a:sym typeface="Symbol" panose="05050102010706020507" pitchFamily="18" charset="2"/>
              </a:rPr>
              <a:t></a:t>
            </a:r>
            <a:r>
              <a:rPr lang="en-US" altLang="en-US" baseline="-25000" dirty="0">
                <a:sym typeface="Greek Symbols"/>
              </a:rPr>
              <a:t>1</a:t>
            </a:r>
            <a:r>
              <a:rPr lang="en-US" altLang="en-US" dirty="0">
                <a:sym typeface="Greek Symbols"/>
              </a:rPr>
              <a:t> </a:t>
            </a:r>
            <a:r>
              <a:rPr lang="en-US" altLang="en-US" dirty="0">
                <a:sym typeface="Symbol" panose="05050102010706020507" pitchFamily="18" charset="2"/>
              </a:rPr>
              <a:t>=</a:t>
            </a:r>
            <a:r>
              <a:rPr lang="en-US" altLang="en-US" dirty="0">
                <a:sym typeface="Monotype Sorts" pitchFamily="-84" charset="2"/>
              </a:rPr>
              <a:t> </a:t>
            </a:r>
            <a:r>
              <a:rPr lang="en-US" altLang="en-US" dirty="0">
                <a:sym typeface="Symbol" panose="05050102010706020507" pitchFamily="18" charset="2"/>
              </a:rPr>
              <a:t></a:t>
            </a:r>
            <a:r>
              <a:rPr lang="en-US" altLang="en-US" baseline="-25000" dirty="0">
                <a:sym typeface="Greek Symbols"/>
              </a:rPr>
              <a:t>2</a:t>
            </a:r>
          </a:p>
          <a:p>
            <a:pPr>
              <a:lnSpc>
                <a:spcPct val="90000"/>
              </a:lnSpc>
              <a:buFont typeface="Monotype Sorts" pitchFamily="-84" charset="2"/>
              <a:buNone/>
            </a:pPr>
            <a:r>
              <a:rPr lang="en-US" altLang="en-US" dirty="0">
                <a:sym typeface="Greek Symbols"/>
              </a:rPr>
              <a:t> </a:t>
            </a:r>
          </a:p>
          <a:p>
            <a:pPr lvl="1">
              <a:lnSpc>
                <a:spcPct val="90000"/>
              </a:lnSpc>
              <a:buFont typeface="Monotype Sorts" pitchFamily="-84" charset="2"/>
              <a:buNone/>
            </a:pPr>
            <a:endParaRPr lang="en-US" altLang="en-US" dirty="0">
              <a:sym typeface="Greek Symbols"/>
            </a:endParaRPr>
          </a:p>
          <a:p>
            <a:pPr>
              <a:lnSpc>
                <a:spcPct val="90000"/>
              </a:lnSpc>
            </a:pPr>
            <a:endParaRPr lang="en-US" altLang="en-US" dirty="0">
              <a:sym typeface="Greek Symbols"/>
            </a:endParaRPr>
          </a:p>
          <a:p>
            <a:pPr>
              <a:lnSpc>
                <a:spcPct val="90000"/>
              </a:lnSpc>
            </a:pPr>
            <a:endParaRPr lang="en-US" altLang="en-US" dirty="0"/>
          </a:p>
        </p:txBody>
      </p:sp>
      <p:sp>
        <p:nvSpPr>
          <p:cNvPr id="2" name="TextBox 1"/>
          <p:cNvSpPr txBox="1"/>
          <p:nvPr/>
        </p:nvSpPr>
        <p:spPr>
          <a:xfrm>
            <a:off x="1719263" y="839201"/>
            <a:ext cx="4901110" cy="484748"/>
          </a:xfrm>
          <a:prstGeom prst="rect">
            <a:avLst/>
          </a:prstGeom>
          <a:noFill/>
        </p:spPr>
        <p:txBody>
          <a:bodyPr wrap="square" rtlCol="0">
            <a:spAutoFit/>
          </a:bodyPr>
          <a:lstStyle/>
          <a:p>
            <a:pPr defTabSz="685800" eaLnBrk="0" hangingPunct="0"/>
            <a:r>
              <a:rPr lang="en-US" altLang="en-US" sz="1275" dirty="0">
                <a:solidFill>
                  <a:srgbClr val="000000"/>
                </a:solidFill>
                <a:latin typeface="Helvetica" panose="020B0604020202020204" pitchFamily="34" charset="0"/>
                <a:ea typeface="MS PGothic" panose="020B0600070205080204" pitchFamily="34" charset="-128"/>
                <a:sym typeface="Greek Symbols"/>
              </a:rPr>
              <a:t>A </a:t>
            </a:r>
            <a:r>
              <a:rPr lang="en-US" altLang="en-US" sz="1275" b="1" dirty="0">
                <a:solidFill>
                  <a:srgbClr val="002060"/>
                </a:solidFill>
                <a:latin typeface="Helvetica" panose="020B0604020202020204" pitchFamily="34" charset="0"/>
                <a:ea typeface="MS PGothic" panose="020B0600070205080204" pitchFamily="34" charset="-128"/>
                <a:sym typeface="Greek Symbols"/>
              </a:rPr>
              <a:t>canonical cover</a:t>
            </a:r>
            <a:r>
              <a:rPr lang="en-US" altLang="en-US" sz="1275" i="1" dirty="0">
                <a:solidFill>
                  <a:srgbClr val="002060"/>
                </a:solidFill>
                <a:latin typeface="Helvetica" panose="020B0604020202020204" pitchFamily="34" charset="0"/>
                <a:ea typeface="MS PGothic" panose="020B0600070205080204" pitchFamily="34" charset="-128"/>
                <a:sym typeface="Greek Symbols"/>
              </a:rPr>
              <a:t> </a:t>
            </a:r>
            <a:r>
              <a:rPr lang="en-US" altLang="en-US" sz="1275" dirty="0">
                <a:solidFill>
                  <a:srgbClr val="000000"/>
                </a:solidFill>
                <a:latin typeface="Helvetica" panose="020B0604020202020204" pitchFamily="34" charset="0"/>
                <a:ea typeface="MS PGothic" panose="020B0600070205080204" pitchFamily="34" charset="-128"/>
                <a:sym typeface="Greek Symbols"/>
              </a:rPr>
              <a:t>for </a:t>
            </a:r>
            <a:r>
              <a:rPr lang="en-US" altLang="en-US" sz="1275" i="1" dirty="0">
                <a:solidFill>
                  <a:srgbClr val="000000"/>
                </a:solidFill>
                <a:latin typeface="Helvetica" panose="020B0604020202020204" pitchFamily="34" charset="0"/>
                <a:ea typeface="MS PGothic" panose="020B0600070205080204" pitchFamily="34" charset="-128"/>
                <a:sym typeface="Greek Symbols"/>
              </a:rPr>
              <a:t>F</a:t>
            </a:r>
            <a:r>
              <a:rPr lang="en-US" altLang="en-US" sz="1275" dirty="0">
                <a:solidFill>
                  <a:srgbClr val="000000"/>
                </a:solidFill>
                <a:latin typeface="Helvetica" panose="020B0604020202020204" pitchFamily="34" charset="0"/>
                <a:ea typeface="MS PGothic" panose="020B0600070205080204" pitchFamily="34" charset="-128"/>
                <a:sym typeface="Greek Symbols"/>
              </a:rPr>
              <a:t> is a set of dependencies </a:t>
            </a:r>
            <a:r>
              <a:rPr lang="en-US" altLang="en-US" sz="1275" i="1" dirty="0">
                <a:solidFill>
                  <a:srgbClr val="000000"/>
                </a:solidFill>
                <a:latin typeface="Helvetica" panose="020B0604020202020204" pitchFamily="34" charset="0"/>
                <a:ea typeface="MS PGothic" panose="020B0600070205080204" pitchFamily="34" charset="-128"/>
                <a:sym typeface="Greek Symbols"/>
              </a:rPr>
              <a:t>F</a:t>
            </a:r>
            <a:r>
              <a:rPr lang="en-US" altLang="en-US" sz="1275" i="1" baseline="-25000" dirty="0">
                <a:solidFill>
                  <a:srgbClr val="000000"/>
                </a:solidFill>
                <a:latin typeface="Helvetica" panose="020B0604020202020204" pitchFamily="34" charset="0"/>
                <a:ea typeface="MS PGothic" panose="020B0600070205080204" pitchFamily="34" charset="-128"/>
                <a:sym typeface="Greek Symbols"/>
              </a:rPr>
              <a:t>c </a:t>
            </a:r>
            <a:r>
              <a:rPr lang="en-US" altLang="en-US" sz="1275" dirty="0">
                <a:solidFill>
                  <a:srgbClr val="000000"/>
                </a:solidFill>
                <a:latin typeface="Helvetica" panose="020B0604020202020204" pitchFamily="34" charset="0"/>
                <a:ea typeface="MS PGothic" panose="020B0600070205080204" pitchFamily="34" charset="-128"/>
                <a:sym typeface="Greek Symbols"/>
              </a:rPr>
              <a:t>such that </a:t>
            </a:r>
          </a:p>
          <a:p>
            <a:pPr defTabSz="685800" eaLnBrk="0" hangingPunct="0"/>
            <a:endParaRPr lang="en-US" sz="1275" dirty="0">
              <a:solidFill>
                <a:srgbClr val="000000"/>
              </a:solidFill>
              <a:latin typeface="Helvetica" panose="020B0604020202020204" pitchFamily="34" charset="0"/>
              <a:ea typeface="MS PGothic" panose="020B0600070205080204"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1987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1987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1987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71987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719875">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1987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9875" grpId="0" build="p"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9874"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ea typeface="ＭＳ Ｐゴシック" pitchFamily="34" charset="-128"/>
              </a:rPr>
              <a:t>Canonical Cover</a:t>
            </a:r>
          </a:p>
        </p:txBody>
      </p:sp>
      <p:sp>
        <p:nvSpPr>
          <p:cNvPr id="719875" name="Rectangle 3"/>
          <p:cNvSpPr>
            <a:spLocks noGrp="1" noChangeArrowheads="1"/>
          </p:cNvSpPr>
          <p:nvPr>
            <p:ph type="body" idx="1"/>
          </p:nvPr>
        </p:nvSpPr>
        <p:spPr>
          <a:xfrm>
            <a:off x="1719263" y="865574"/>
            <a:ext cx="5702470" cy="3104848"/>
          </a:xfrm>
        </p:spPr>
        <p:txBody>
          <a:bodyPr/>
          <a:lstStyle/>
          <a:p>
            <a:pPr>
              <a:lnSpc>
                <a:spcPct val="90000"/>
              </a:lnSpc>
            </a:pPr>
            <a:r>
              <a:rPr lang="en-US" altLang="en-US" dirty="0"/>
              <a:t>To compute a canonical cover for </a:t>
            </a:r>
            <a:r>
              <a:rPr lang="en-US" altLang="en-US" i="1" dirty="0"/>
              <a:t>F</a:t>
            </a:r>
            <a:r>
              <a:rPr lang="en-US" altLang="en-US" dirty="0"/>
              <a:t>:</a:t>
            </a:r>
          </a:p>
          <a:p>
            <a:pPr>
              <a:lnSpc>
                <a:spcPct val="90000"/>
              </a:lnSpc>
              <a:buFont typeface="Monotype Sorts" pitchFamily="-84" charset="2"/>
              <a:buNone/>
            </a:pPr>
            <a:r>
              <a:rPr lang="en-US" altLang="en-US" sz="600" dirty="0"/>
              <a:t> </a:t>
            </a:r>
            <a:br>
              <a:rPr lang="en-US" altLang="en-US" dirty="0"/>
            </a:br>
            <a:r>
              <a:rPr lang="en-US" altLang="en-US" b="1" dirty="0"/>
              <a:t>repeat</a:t>
            </a:r>
          </a:p>
          <a:p>
            <a:pPr>
              <a:lnSpc>
                <a:spcPct val="90000"/>
              </a:lnSpc>
              <a:buFont typeface="Monotype Sorts" pitchFamily="-84" charset="2"/>
              <a:buNone/>
            </a:pPr>
            <a:r>
              <a:rPr lang="en-US" altLang="en-US" b="1" dirty="0"/>
              <a:t>	         </a:t>
            </a:r>
            <a:r>
              <a:rPr lang="en-US" altLang="en-US" dirty="0"/>
              <a:t>Use the union rule to replace any dependencies in </a:t>
            </a:r>
            <a:r>
              <a:rPr lang="en-US" altLang="en-US" i="1" dirty="0"/>
              <a:t>F </a:t>
            </a:r>
            <a:r>
              <a:rPr lang="en-US" altLang="en-US" dirty="0"/>
              <a:t>of the form</a:t>
            </a:r>
          </a:p>
          <a:p>
            <a:pPr>
              <a:lnSpc>
                <a:spcPct val="90000"/>
              </a:lnSpc>
              <a:buFont typeface="Monotype Sorts" pitchFamily="-84" charset="2"/>
              <a:buNone/>
            </a:pPr>
            <a:r>
              <a:rPr lang="en-US" altLang="en-US" sz="600" i="1" dirty="0"/>
              <a:t> </a:t>
            </a:r>
            <a:br>
              <a:rPr lang="en-US" altLang="en-US" i="1" dirty="0"/>
            </a:br>
            <a:r>
              <a:rPr lang="en-US" altLang="en-US" i="1" dirty="0"/>
              <a:t>		 </a:t>
            </a:r>
            <a:r>
              <a:rPr lang="en-US" altLang="en-US" dirty="0">
                <a:sym typeface="Symbol" panose="05050102010706020507" pitchFamily="18" charset="2"/>
              </a:rPr>
              <a:t></a:t>
            </a:r>
            <a:r>
              <a:rPr lang="en-US" altLang="en-US" baseline="-25000" dirty="0">
                <a:sym typeface="Greek Symbols"/>
              </a:rPr>
              <a:t>1</a:t>
            </a:r>
            <a:r>
              <a:rPr lang="en-US" altLang="en-US" dirty="0">
                <a:sym typeface="Greek Symbols"/>
              </a:rPr>
              <a:t> </a:t>
            </a:r>
            <a:r>
              <a:rPr lang="en-US" altLang="en-US" dirty="0">
                <a:sym typeface="Symbol" panose="05050102010706020507" pitchFamily="18" charset="2"/>
              </a:rPr>
              <a:t></a:t>
            </a:r>
            <a:r>
              <a:rPr lang="en-US" altLang="en-US" dirty="0">
                <a:sym typeface="Monotype Sorts" pitchFamily="-84" charset="2"/>
              </a:rPr>
              <a:t> </a:t>
            </a:r>
            <a:r>
              <a:rPr lang="en-US" altLang="en-US" dirty="0">
                <a:sym typeface="Symbol" panose="05050102010706020507" pitchFamily="18" charset="2"/>
              </a:rPr>
              <a:t></a:t>
            </a:r>
            <a:r>
              <a:rPr lang="en-US" altLang="en-US" baseline="-25000" dirty="0">
                <a:sym typeface="Greek Symbols"/>
              </a:rPr>
              <a:t>1</a:t>
            </a:r>
            <a:r>
              <a:rPr lang="en-US" altLang="en-US" dirty="0">
                <a:sym typeface="Greek Symbols"/>
              </a:rPr>
              <a:t> and </a:t>
            </a:r>
            <a:r>
              <a:rPr lang="en-US" altLang="en-US" dirty="0">
                <a:sym typeface="Symbol" panose="05050102010706020507" pitchFamily="18" charset="2"/>
              </a:rPr>
              <a:t></a:t>
            </a:r>
            <a:r>
              <a:rPr lang="en-US" altLang="en-US" baseline="-25000" dirty="0">
                <a:sym typeface="Greek Symbols"/>
              </a:rPr>
              <a:t>1</a:t>
            </a:r>
            <a:r>
              <a:rPr lang="en-US" altLang="en-US" dirty="0">
                <a:sym typeface="Greek Symbols"/>
              </a:rPr>
              <a:t> </a:t>
            </a:r>
            <a:r>
              <a:rPr lang="en-US" altLang="en-US" dirty="0">
                <a:sym typeface="Symbol" panose="05050102010706020507" pitchFamily="18" charset="2"/>
              </a:rPr>
              <a:t></a:t>
            </a:r>
            <a:r>
              <a:rPr lang="en-US" altLang="en-US" dirty="0">
                <a:sym typeface="Monotype Sorts" pitchFamily="-84" charset="2"/>
              </a:rPr>
              <a:t> </a:t>
            </a:r>
            <a:r>
              <a:rPr lang="en-US" altLang="en-US" dirty="0">
                <a:sym typeface="Symbol" panose="05050102010706020507" pitchFamily="18" charset="2"/>
              </a:rPr>
              <a:t></a:t>
            </a:r>
            <a:r>
              <a:rPr lang="en-US" altLang="en-US" baseline="-25000" dirty="0">
                <a:sym typeface="Greek Symbols"/>
              </a:rPr>
              <a:t>2</a:t>
            </a:r>
            <a:r>
              <a:rPr lang="en-US" altLang="en-US" dirty="0">
                <a:sym typeface="Greek Symbols"/>
              </a:rPr>
              <a:t> with </a:t>
            </a:r>
            <a:r>
              <a:rPr lang="en-US" altLang="en-US" dirty="0">
                <a:sym typeface="Symbol" panose="05050102010706020507" pitchFamily="18" charset="2"/>
              </a:rPr>
              <a:t></a:t>
            </a:r>
            <a:r>
              <a:rPr lang="en-US" altLang="en-US" baseline="-25000" dirty="0">
                <a:sym typeface="Greek Symbols"/>
              </a:rPr>
              <a:t>1</a:t>
            </a:r>
            <a:r>
              <a:rPr lang="en-US" altLang="en-US" dirty="0">
                <a:sym typeface="Greek Symbols"/>
              </a:rPr>
              <a:t> </a:t>
            </a:r>
            <a:r>
              <a:rPr lang="en-US" altLang="en-US" dirty="0">
                <a:sym typeface="Symbol" panose="05050102010706020507" pitchFamily="18" charset="2"/>
              </a:rPr>
              <a:t></a:t>
            </a:r>
            <a:r>
              <a:rPr lang="en-US" altLang="en-US" dirty="0">
                <a:sym typeface="Monotype Sorts" pitchFamily="-84" charset="2"/>
              </a:rPr>
              <a:t> </a:t>
            </a:r>
            <a:r>
              <a:rPr lang="en-US" altLang="en-US" dirty="0">
                <a:sym typeface="Symbol" panose="05050102010706020507" pitchFamily="18" charset="2"/>
              </a:rPr>
              <a:t></a:t>
            </a:r>
            <a:r>
              <a:rPr lang="en-US" altLang="en-US" baseline="-25000" dirty="0">
                <a:sym typeface="Greek Symbols"/>
              </a:rPr>
              <a:t>1</a:t>
            </a:r>
            <a:r>
              <a:rPr lang="en-US" altLang="en-US" dirty="0">
                <a:sym typeface="Greek Symbols"/>
              </a:rPr>
              <a:t> </a:t>
            </a:r>
            <a:r>
              <a:rPr lang="en-US" altLang="en-US" dirty="0">
                <a:sym typeface="Symbol" panose="05050102010706020507" pitchFamily="18" charset="2"/>
              </a:rPr>
              <a:t></a:t>
            </a:r>
            <a:r>
              <a:rPr lang="en-US" altLang="en-US" baseline="-25000" dirty="0">
                <a:sym typeface="Greek Symbols"/>
              </a:rPr>
              <a:t>2</a:t>
            </a:r>
          </a:p>
          <a:p>
            <a:pPr>
              <a:lnSpc>
                <a:spcPct val="90000"/>
              </a:lnSpc>
              <a:spcBef>
                <a:spcPts val="0"/>
              </a:spcBef>
              <a:buNone/>
            </a:pPr>
            <a:r>
              <a:rPr lang="en-US" altLang="en-US" sz="600" dirty="0">
                <a:sym typeface="Greek Symbols"/>
              </a:rPr>
              <a:t> </a:t>
            </a:r>
            <a:br>
              <a:rPr lang="en-US" altLang="en-US" dirty="0">
                <a:sym typeface="Greek Symbols"/>
              </a:rPr>
            </a:br>
            <a:r>
              <a:rPr lang="en-US" altLang="en-US" dirty="0">
                <a:sym typeface="Greek Symbols"/>
              </a:rPr>
              <a:t>	Find a functional dependency </a:t>
            </a:r>
            <a:r>
              <a:rPr lang="en-US" altLang="en-US" dirty="0">
                <a:sym typeface="Symbol" panose="05050102010706020507" pitchFamily="18" charset="2"/>
              </a:rPr>
              <a:t></a:t>
            </a:r>
            <a:r>
              <a:rPr lang="en-US" altLang="en-US" dirty="0">
                <a:sym typeface="Greek Symbols"/>
              </a:rPr>
              <a:t> </a:t>
            </a:r>
            <a:r>
              <a:rPr lang="en-US" altLang="en-US" dirty="0">
                <a:sym typeface="Symbol" panose="05050102010706020507" pitchFamily="18" charset="2"/>
              </a:rPr>
              <a:t></a:t>
            </a:r>
            <a:r>
              <a:rPr lang="en-US" altLang="en-US" dirty="0">
                <a:sym typeface="Monotype Sorts" pitchFamily="-84" charset="2"/>
              </a:rPr>
              <a:t> </a:t>
            </a:r>
            <a:r>
              <a:rPr lang="en-US" altLang="en-US" dirty="0">
                <a:sym typeface="Symbol" panose="05050102010706020507" pitchFamily="18" charset="2"/>
              </a:rPr>
              <a:t></a:t>
            </a:r>
            <a:r>
              <a:rPr lang="en-US" altLang="en-US" dirty="0">
                <a:sym typeface="Greek Symbols"/>
              </a:rPr>
              <a:t>  in </a:t>
            </a:r>
            <a:r>
              <a:rPr lang="en-US" altLang="en-US" i="1" dirty="0">
                <a:sym typeface="Greek Symbols"/>
              </a:rPr>
              <a:t>F</a:t>
            </a:r>
            <a:r>
              <a:rPr lang="en-US" altLang="en-US" i="1" baseline="-25000" dirty="0">
                <a:sym typeface="Greek Symbols"/>
              </a:rPr>
              <a:t>c</a:t>
            </a:r>
            <a:r>
              <a:rPr lang="en-US" altLang="en-US" dirty="0">
                <a:sym typeface="Greek Symbols"/>
              </a:rPr>
              <a:t> with an extraneous  </a:t>
            </a:r>
          </a:p>
          <a:p>
            <a:pPr>
              <a:lnSpc>
                <a:spcPct val="90000"/>
              </a:lnSpc>
              <a:spcBef>
                <a:spcPts val="0"/>
              </a:spcBef>
              <a:buNone/>
            </a:pPr>
            <a:r>
              <a:rPr lang="en-US" altLang="en-US" dirty="0">
                <a:sym typeface="Greek Symbols"/>
              </a:rPr>
              <a:t>               attribute either in </a:t>
            </a:r>
            <a:r>
              <a:rPr lang="en-US" altLang="en-US" dirty="0">
                <a:sym typeface="Symbol" panose="05050102010706020507" pitchFamily="18" charset="2"/>
              </a:rPr>
              <a:t></a:t>
            </a:r>
            <a:r>
              <a:rPr lang="en-US" altLang="en-US" dirty="0">
                <a:sym typeface="Greek Symbols"/>
              </a:rPr>
              <a:t> or in </a:t>
            </a:r>
            <a:r>
              <a:rPr lang="en-US" altLang="en-US" dirty="0">
                <a:sym typeface="Symbol" panose="05050102010706020507" pitchFamily="18" charset="2"/>
              </a:rPr>
              <a:t></a:t>
            </a:r>
            <a:r>
              <a:rPr lang="en-US" altLang="en-US" dirty="0">
                <a:sym typeface="Monotype Sorts" pitchFamily="-84" charset="2"/>
              </a:rPr>
              <a:t> </a:t>
            </a:r>
          </a:p>
          <a:p>
            <a:pPr>
              <a:lnSpc>
                <a:spcPct val="90000"/>
              </a:lnSpc>
              <a:buFont typeface="Monotype Sorts" pitchFamily="-84" charset="2"/>
              <a:buNone/>
            </a:pPr>
            <a:br>
              <a:rPr lang="en-US" altLang="en-US" sz="600" dirty="0">
                <a:sym typeface="Greek Symbols"/>
              </a:rPr>
            </a:br>
            <a:r>
              <a:rPr lang="en-US" altLang="en-US" dirty="0">
                <a:sym typeface="Greek Symbols"/>
              </a:rPr>
              <a:t>                /* Note: test for extraneous attributes done using </a:t>
            </a:r>
            <a:r>
              <a:rPr lang="en-US" altLang="en-US" i="1" dirty="0">
                <a:sym typeface="Greek Symbols"/>
              </a:rPr>
              <a:t>F</a:t>
            </a:r>
            <a:r>
              <a:rPr lang="en-US" altLang="en-US" i="1" baseline="-25000" dirty="0">
                <a:sym typeface="Greek Symbols"/>
              </a:rPr>
              <a:t>c,</a:t>
            </a:r>
            <a:r>
              <a:rPr lang="en-US" altLang="en-US" dirty="0">
                <a:sym typeface="Greek Symbols"/>
              </a:rPr>
              <a:t> not F*/</a:t>
            </a:r>
          </a:p>
          <a:p>
            <a:pPr>
              <a:lnSpc>
                <a:spcPct val="90000"/>
              </a:lnSpc>
              <a:buFont typeface="Monotype Sorts" pitchFamily="-84" charset="2"/>
              <a:buNone/>
            </a:pPr>
            <a:r>
              <a:rPr lang="en-US" altLang="en-US" sz="600" dirty="0">
                <a:sym typeface="Greek Symbols"/>
              </a:rPr>
              <a:t> </a:t>
            </a:r>
            <a:br>
              <a:rPr lang="en-US" altLang="en-US" dirty="0">
                <a:sym typeface="Greek Symbols"/>
              </a:rPr>
            </a:br>
            <a:r>
              <a:rPr lang="en-US" altLang="en-US" dirty="0">
                <a:sym typeface="Greek Symbols"/>
              </a:rPr>
              <a:t> 	If an extraneous attribute is found, delete it from </a:t>
            </a:r>
            <a:r>
              <a:rPr lang="en-US" altLang="en-US" dirty="0">
                <a:sym typeface="Symbol" panose="05050102010706020507" pitchFamily="18" charset="2"/>
              </a:rPr>
              <a:t></a:t>
            </a:r>
            <a:r>
              <a:rPr lang="en-US" altLang="en-US" dirty="0">
                <a:sym typeface="Greek Symbols"/>
              </a:rPr>
              <a:t> </a:t>
            </a:r>
            <a:r>
              <a:rPr lang="en-US" altLang="en-US" dirty="0">
                <a:sym typeface="Symbol" panose="05050102010706020507" pitchFamily="18" charset="2"/>
              </a:rPr>
              <a:t></a:t>
            </a:r>
            <a:r>
              <a:rPr lang="en-US" altLang="en-US" dirty="0">
                <a:sym typeface="Monotype Sorts" pitchFamily="-84" charset="2"/>
              </a:rPr>
              <a:t> </a:t>
            </a:r>
            <a:r>
              <a:rPr lang="en-US" altLang="en-US" dirty="0">
                <a:sym typeface="Symbol" panose="05050102010706020507" pitchFamily="18" charset="2"/>
              </a:rPr>
              <a:t></a:t>
            </a:r>
            <a:r>
              <a:rPr lang="en-US" altLang="en-US" i="1" dirty="0">
                <a:sym typeface="Greek Symbols"/>
              </a:rPr>
              <a:t> </a:t>
            </a:r>
          </a:p>
          <a:p>
            <a:pPr>
              <a:lnSpc>
                <a:spcPct val="90000"/>
              </a:lnSpc>
              <a:buFont typeface="Monotype Sorts" pitchFamily="-84" charset="2"/>
              <a:buNone/>
            </a:pPr>
            <a:br>
              <a:rPr lang="en-US" altLang="en-US" sz="600" dirty="0">
                <a:sym typeface="Greek Symbols"/>
              </a:rPr>
            </a:br>
            <a:r>
              <a:rPr lang="en-US" altLang="en-US" b="1" dirty="0">
                <a:sym typeface="Greek Symbols"/>
              </a:rPr>
              <a:t>until  </a:t>
            </a:r>
            <a:r>
              <a:rPr lang="en-US" altLang="en-US" dirty="0">
                <a:sym typeface="Greek Symbols"/>
              </a:rPr>
              <a:t>(</a:t>
            </a:r>
            <a:r>
              <a:rPr lang="en-US" altLang="en-US" i="1" dirty="0">
                <a:sym typeface="Greek Symbols"/>
              </a:rPr>
              <a:t>F</a:t>
            </a:r>
            <a:r>
              <a:rPr lang="en-US" altLang="en-US" i="1" baseline="-25000" dirty="0">
                <a:sym typeface="Greek Symbols"/>
              </a:rPr>
              <a:t>c</a:t>
            </a:r>
            <a:r>
              <a:rPr lang="en-US" altLang="en-US" dirty="0">
                <a:sym typeface="Greek Symbols"/>
              </a:rPr>
              <a:t> not change</a:t>
            </a:r>
          </a:p>
          <a:p>
            <a:pPr>
              <a:lnSpc>
                <a:spcPct val="90000"/>
              </a:lnSpc>
              <a:buFont typeface="Monotype Sorts" pitchFamily="-84" charset="2"/>
              <a:buNone/>
            </a:pPr>
            <a:r>
              <a:rPr lang="en-US" altLang="en-US" sz="600" dirty="0">
                <a:sym typeface="Greek Symbols"/>
              </a:rPr>
              <a:t> </a:t>
            </a:r>
          </a:p>
          <a:p>
            <a:pPr>
              <a:lnSpc>
                <a:spcPct val="90000"/>
              </a:lnSpc>
            </a:pPr>
            <a:r>
              <a:rPr lang="en-US" altLang="en-US" dirty="0">
                <a:sym typeface="Greek Symbols"/>
              </a:rPr>
              <a:t>Note: Union rule may become applicable after some extraneous attributes have been deleted, so it has to be re-applied</a:t>
            </a:r>
          </a:p>
          <a:p>
            <a:pPr>
              <a:lnSpc>
                <a:spcPct val="90000"/>
              </a:lnSpc>
            </a:pPr>
            <a:endParaRPr lang="en-US" altLang="en-US" dirty="0">
              <a:sym typeface="Greek Symbol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1987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9875" grpId="0" build="p"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922" name="Rectangle 2"/>
          <p:cNvSpPr>
            <a:spLocks noGrp="1" noChangeArrowheads="1"/>
          </p:cNvSpPr>
          <p:nvPr>
            <p:ph type="title"/>
          </p:nvPr>
        </p:nvSpPr>
        <p:spPr>
          <a:xfrm>
            <a:off x="1832373" y="167879"/>
            <a:ext cx="6207919" cy="342900"/>
          </a:xfrm>
        </p:spPr>
        <p:txBody>
          <a:bodyPr/>
          <a:lstStyle/>
          <a:p>
            <a:pPr>
              <a:defRPr/>
            </a:pPr>
            <a:r>
              <a:rPr lang="en-US" altLang="en-US" dirty="0">
                <a:effectLst>
                  <a:outerShdw blurRad="38100" dist="38100" dir="2700000" algn="tl">
                    <a:srgbClr val="C0C0C0"/>
                  </a:outerShdw>
                </a:effectLst>
                <a:ea typeface="ＭＳ Ｐゴシック" pitchFamily="34" charset="-128"/>
              </a:rPr>
              <a:t>Example: Computing a Canonical Cover</a:t>
            </a:r>
          </a:p>
        </p:txBody>
      </p:sp>
      <p:sp>
        <p:nvSpPr>
          <p:cNvPr id="59395" name="Rectangle 3"/>
          <p:cNvSpPr>
            <a:spLocks noGrp="1" noChangeArrowheads="1"/>
          </p:cNvSpPr>
          <p:nvPr>
            <p:ph type="body" idx="1"/>
          </p:nvPr>
        </p:nvSpPr>
        <p:spPr>
          <a:xfrm>
            <a:off x="1708952" y="772357"/>
            <a:ext cx="5766047" cy="4001172"/>
          </a:xfrm>
        </p:spPr>
        <p:txBody>
          <a:bodyPr/>
          <a:lstStyle/>
          <a:p>
            <a:pPr>
              <a:tabLst>
                <a:tab pos="513160" algn="l"/>
                <a:tab pos="2188369" algn="l"/>
              </a:tabLst>
            </a:pPr>
            <a:r>
              <a:rPr lang="en-US" altLang="en-US" sz="1200" i="1" dirty="0"/>
              <a:t>R </a:t>
            </a:r>
            <a:r>
              <a:rPr lang="en-US" altLang="en-US" sz="1200" dirty="0"/>
              <a:t>= (</a:t>
            </a:r>
            <a:r>
              <a:rPr lang="en-US" altLang="en-US" sz="1200" i="1" dirty="0"/>
              <a:t>A, B, C)</a:t>
            </a:r>
            <a:br>
              <a:rPr lang="en-US" altLang="en-US" sz="1200" i="1" dirty="0"/>
            </a:br>
            <a:r>
              <a:rPr lang="en-US" altLang="en-US" sz="1200" i="1" dirty="0"/>
              <a:t>F = {A </a:t>
            </a:r>
            <a:r>
              <a:rPr lang="en-US" altLang="en-US" sz="1200" dirty="0">
                <a:sym typeface="Symbol" panose="05050102010706020507" pitchFamily="18" charset="2"/>
              </a:rPr>
              <a:t></a:t>
            </a:r>
            <a:r>
              <a:rPr lang="en-US" altLang="en-US" sz="1200" dirty="0">
                <a:sym typeface="Monotype Sorts" pitchFamily="-84" charset="2"/>
              </a:rPr>
              <a:t> </a:t>
            </a:r>
            <a:r>
              <a:rPr lang="en-US" altLang="en-US" sz="1200" i="1" dirty="0">
                <a:sym typeface="Monotype Sorts" pitchFamily="-84" charset="2"/>
              </a:rPr>
              <a:t>BC</a:t>
            </a:r>
            <a:br>
              <a:rPr lang="en-US" altLang="en-US" sz="1200" i="1" dirty="0">
                <a:sym typeface="Monotype Sorts" pitchFamily="-84" charset="2"/>
              </a:rPr>
            </a:br>
            <a:r>
              <a:rPr lang="en-US" altLang="en-US" sz="1200" i="1" dirty="0">
                <a:sym typeface="Monotype Sorts" pitchFamily="-84" charset="2"/>
              </a:rPr>
              <a:t>	  B </a:t>
            </a:r>
            <a:r>
              <a:rPr lang="en-US" altLang="en-US" sz="1200" dirty="0">
                <a:sym typeface="Symbol" panose="05050102010706020507" pitchFamily="18" charset="2"/>
              </a:rPr>
              <a:t></a:t>
            </a:r>
            <a:r>
              <a:rPr lang="en-US" altLang="en-US" sz="1200" dirty="0">
                <a:sym typeface="Monotype Sorts" pitchFamily="-84" charset="2"/>
              </a:rPr>
              <a:t> </a:t>
            </a:r>
            <a:r>
              <a:rPr lang="en-US" altLang="en-US" sz="1200" i="1" dirty="0">
                <a:sym typeface="Monotype Sorts" pitchFamily="-84" charset="2"/>
              </a:rPr>
              <a:t>C</a:t>
            </a:r>
            <a:br>
              <a:rPr lang="en-US" altLang="en-US" sz="1200" i="1" dirty="0">
                <a:sym typeface="Monotype Sorts" pitchFamily="-84" charset="2"/>
              </a:rPr>
            </a:br>
            <a:r>
              <a:rPr lang="en-US" altLang="en-US" sz="1200" i="1" dirty="0">
                <a:sym typeface="Monotype Sorts" pitchFamily="-84" charset="2"/>
              </a:rPr>
              <a:t>	  A </a:t>
            </a:r>
            <a:r>
              <a:rPr lang="en-US" altLang="en-US" sz="1200" dirty="0">
                <a:sym typeface="Symbol" panose="05050102010706020507" pitchFamily="18" charset="2"/>
              </a:rPr>
              <a:t></a:t>
            </a:r>
            <a:r>
              <a:rPr lang="en-US" altLang="en-US" sz="1200" dirty="0">
                <a:sym typeface="Monotype Sorts" pitchFamily="-84" charset="2"/>
              </a:rPr>
              <a:t> </a:t>
            </a:r>
            <a:r>
              <a:rPr lang="en-US" altLang="en-US" sz="1200" i="1" dirty="0">
                <a:sym typeface="Monotype Sorts" pitchFamily="-84" charset="2"/>
              </a:rPr>
              <a:t>B</a:t>
            </a:r>
            <a:br>
              <a:rPr lang="en-US" altLang="en-US" sz="1200" dirty="0">
                <a:sym typeface="Monotype Sorts" pitchFamily="-84" charset="2"/>
              </a:rPr>
            </a:br>
            <a:r>
              <a:rPr lang="en-US" altLang="en-US" sz="1200" dirty="0">
                <a:sym typeface="Monotype Sorts" pitchFamily="-84" charset="2"/>
              </a:rPr>
              <a:t>	</a:t>
            </a:r>
            <a:r>
              <a:rPr lang="en-US" altLang="en-US" sz="1200" i="1" dirty="0">
                <a:sym typeface="Monotype Sorts" pitchFamily="-84" charset="2"/>
              </a:rPr>
              <a:t>AB</a:t>
            </a:r>
            <a:r>
              <a:rPr lang="en-US" altLang="en-US" sz="1200" dirty="0">
                <a:sym typeface="Monotype Sorts" pitchFamily="-84" charset="2"/>
              </a:rPr>
              <a:t> </a:t>
            </a:r>
            <a:r>
              <a:rPr lang="en-US" altLang="en-US" sz="1200" dirty="0">
                <a:sym typeface="Symbol" panose="05050102010706020507" pitchFamily="18" charset="2"/>
              </a:rPr>
              <a:t></a:t>
            </a:r>
            <a:r>
              <a:rPr lang="en-US" altLang="en-US" sz="1200" dirty="0">
                <a:sym typeface="Monotype Sorts" pitchFamily="-84" charset="2"/>
              </a:rPr>
              <a:t> </a:t>
            </a:r>
            <a:r>
              <a:rPr lang="en-US" altLang="en-US" sz="1200" i="1" dirty="0">
                <a:sym typeface="Monotype Sorts" pitchFamily="-84" charset="2"/>
              </a:rPr>
              <a:t>C</a:t>
            </a:r>
            <a:r>
              <a:rPr lang="en-US" altLang="en-US" sz="1200" dirty="0">
                <a:sym typeface="Monotype Sorts" pitchFamily="-84" charset="2"/>
              </a:rPr>
              <a:t>}</a:t>
            </a:r>
          </a:p>
          <a:p>
            <a:pPr>
              <a:tabLst>
                <a:tab pos="513160" algn="l"/>
                <a:tab pos="2188369" algn="l"/>
              </a:tabLst>
            </a:pPr>
            <a:r>
              <a:rPr lang="en-US" altLang="en-US" sz="1200" dirty="0">
                <a:sym typeface="Monotype Sorts" pitchFamily="-84" charset="2"/>
              </a:rPr>
              <a:t>Combine </a:t>
            </a:r>
            <a:r>
              <a:rPr lang="en-US" altLang="en-US" sz="1200" i="1" dirty="0">
                <a:sym typeface="Monotype Sorts" pitchFamily="-84" charset="2"/>
              </a:rPr>
              <a:t>A </a:t>
            </a:r>
            <a:r>
              <a:rPr lang="en-US" altLang="en-US" sz="1200" dirty="0">
                <a:sym typeface="Symbol" panose="05050102010706020507" pitchFamily="18" charset="2"/>
              </a:rPr>
              <a:t></a:t>
            </a:r>
            <a:r>
              <a:rPr lang="en-US" altLang="en-US" sz="1200" dirty="0">
                <a:sym typeface="Monotype Sorts" pitchFamily="-84" charset="2"/>
              </a:rPr>
              <a:t> </a:t>
            </a:r>
            <a:r>
              <a:rPr lang="en-US" altLang="en-US" sz="1200" i="1" dirty="0">
                <a:sym typeface="Monotype Sorts" pitchFamily="-84" charset="2"/>
              </a:rPr>
              <a:t>BC </a:t>
            </a:r>
            <a:r>
              <a:rPr lang="en-US" altLang="en-US" sz="1200" dirty="0">
                <a:sym typeface="Monotype Sorts" pitchFamily="-84" charset="2"/>
              </a:rPr>
              <a:t>and </a:t>
            </a:r>
            <a:r>
              <a:rPr lang="en-US" altLang="en-US" sz="1200" i="1" dirty="0">
                <a:sym typeface="Monotype Sorts" pitchFamily="-84" charset="2"/>
              </a:rPr>
              <a:t>A </a:t>
            </a:r>
            <a:r>
              <a:rPr lang="en-US" altLang="en-US" sz="1200" dirty="0">
                <a:sym typeface="Symbol" panose="05050102010706020507" pitchFamily="18" charset="2"/>
              </a:rPr>
              <a:t></a:t>
            </a:r>
            <a:r>
              <a:rPr lang="en-US" altLang="en-US" sz="1200" dirty="0">
                <a:sym typeface="Monotype Sorts" pitchFamily="-84" charset="2"/>
              </a:rPr>
              <a:t> </a:t>
            </a:r>
            <a:r>
              <a:rPr lang="en-US" altLang="en-US" sz="1200" i="1" dirty="0">
                <a:sym typeface="Monotype Sorts" pitchFamily="-84" charset="2"/>
              </a:rPr>
              <a:t>B </a:t>
            </a:r>
            <a:r>
              <a:rPr lang="en-US" altLang="en-US" sz="1200" dirty="0">
                <a:sym typeface="Monotype Sorts" pitchFamily="-84" charset="2"/>
              </a:rPr>
              <a:t>into </a:t>
            </a:r>
            <a:r>
              <a:rPr lang="en-US" altLang="en-US" sz="1200" i="1" dirty="0">
                <a:sym typeface="Monotype Sorts" pitchFamily="-84" charset="2"/>
              </a:rPr>
              <a:t>A </a:t>
            </a:r>
            <a:r>
              <a:rPr lang="en-US" altLang="en-US" sz="1200" dirty="0">
                <a:sym typeface="Symbol" panose="05050102010706020507" pitchFamily="18" charset="2"/>
              </a:rPr>
              <a:t></a:t>
            </a:r>
            <a:r>
              <a:rPr lang="en-US" altLang="en-US" sz="1200" dirty="0">
                <a:sym typeface="Monotype Sorts" pitchFamily="-84" charset="2"/>
              </a:rPr>
              <a:t> </a:t>
            </a:r>
            <a:r>
              <a:rPr lang="en-US" altLang="en-US" sz="1200" i="1" dirty="0">
                <a:sym typeface="Monotype Sorts" pitchFamily="-84" charset="2"/>
              </a:rPr>
              <a:t>BC</a:t>
            </a:r>
          </a:p>
          <a:p>
            <a:pPr lvl="1">
              <a:tabLst>
                <a:tab pos="513160" algn="l"/>
                <a:tab pos="2188369" algn="l"/>
              </a:tabLst>
            </a:pPr>
            <a:r>
              <a:rPr lang="en-US" altLang="en-US" sz="1200" dirty="0">
                <a:sym typeface="Monotype Sorts" pitchFamily="-84" charset="2"/>
              </a:rPr>
              <a:t>Set is now </a:t>
            </a:r>
            <a:r>
              <a:rPr lang="en-US" altLang="en-US" sz="1200" i="1" dirty="0"/>
              <a:t>{A </a:t>
            </a:r>
            <a:r>
              <a:rPr lang="en-US" altLang="en-US" sz="1200" dirty="0">
                <a:sym typeface="Symbol" panose="05050102010706020507" pitchFamily="18" charset="2"/>
              </a:rPr>
              <a:t></a:t>
            </a:r>
            <a:r>
              <a:rPr lang="en-US" altLang="en-US" sz="1200" dirty="0">
                <a:sym typeface="Monotype Sorts" pitchFamily="-84" charset="2"/>
              </a:rPr>
              <a:t> </a:t>
            </a:r>
            <a:r>
              <a:rPr lang="en-US" altLang="en-US" sz="1200" i="1" dirty="0">
                <a:sym typeface="Monotype Sorts" pitchFamily="-84" charset="2"/>
              </a:rPr>
              <a:t>BC, B </a:t>
            </a:r>
            <a:r>
              <a:rPr lang="en-US" altLang="en-US" sz="1200" dirty="0">
                <a:sym typeface="Symbol" panose="05050102010706020507" pitchFamily="18" charset="2"/>
              </a:rPr>
              <a:t></a:t>
            </a:r>
            <a:r>
              <a:rPr lang="en-US" altLang="en-US" sz="1200" dirty="0">
                <a:sym typeface="Monotype Sorts" pitchFamily="-84" charset="2"/>
              </a:rPr>
              <a:t> </a:t>
            </a:r>
            <a:r>
              <a:rPr lang="en-US" altLang="en-US" sz="1200" i="1" dirty="0">
                <a:sym typeface="Monotype Sorts" pitchFamily="-84" charset="2"/>
              </a:rPr>
              <a:t>C, AB</a:t>
            </a:r>
            <a:r>
              <a:rPr lang="en-US" altLang="en-US" sz="1200" dirty="0">
                <a:sym typeface="Monotype Sorts" pitchFamily="-84" charset="2"/>
              </a:rPr>
              <a:t> </a:t>
            </a:r>
            <a:r>
              <a:rPr lang="en-US" altLang="en-US" sz="1200" dirty="0">
                <a:sym typeface="Symbol" panose="05050102010706020507" pitchFamily="18" charset="2"/>
              </a:rPr>
              <a:t></a:t>
            </a:r>
            <a:r>
              <a:rPr lang="en-US" altLang="en-US" sz="1200" dirty="0">
                <a:sym typeface="Monotype Sorts" pitchFamily="-84" charset="2"/>
              </a:rPr>
              <a:t> </a:t>
            </a:r>
            <a:r>
              <a:rPr lang="en-US" altLang="en-US" sz="1200" i="1" dirty="0">
                <a:sym typeface="Monotype Sorts" pitchFamily="-84" charset="2"/>
              </a:rPr>
              <a:t>C</a:t>
            </a:r>
            <a:r>
              <a:rPr lang="en-US" altLang="en-US" sz="1200" dirty="0">
                <a:sym typeface="Monotype Sorts" pitchFamily="-84" charset="2"/>
              </a:rPr>
              <a:t>}</a:t>
            </a:r>
          </a:p>
          <a:p>
            <a:pPr>
              <a:tabLst>
                <a:tab pos="513160" algn="l"/>
                <a:tab pos="2188369" algn="l"/>
              </a:tabLst>
            </a:pPr>
            <a:r>
              <a:rPr lang="en-US" altLang="en-US" sz="1200" i="1" dirty="0">
                <a:sym typeface="Monotype Sorts" pitchFamily="-84" charset="2"/>
              </a:rPr>
              <a:t>A</a:t>
            </a:r>
            <a:r>
              <a:rPr lang="en-US" altLang="en-US" sz="1200" dirty="0">
                <a:sym typeface="Monotype Sorts" pitchFamily="-84" charset="2"/>
              </a:rPr>
              <a:t> is extraneous in </a:t>
            </a:r>
            <a:r>
              <a:rPr lang="en-US" altLang="en-US" sz="1200" i="1" dirty="0">
                <a:sym typeface="Monotype Sorts" pitchFamily="-84" charset="2"/>
              </a:rPr>
              <a:t>AB</a:t>
            </a:r>
            <a:r>
              <a:rPr lang="en-US" altLang="en-US" sz="1200" dirty="0">
                <a:sym typeface="Monotype Sorts" pitchFamily="-84" charset="2"/>
              </a:rPr>
              <a:t> </a:t>
            </a:r>
            <a:r>
              <a:rPr lang="en-US" altLang="en-US" sz="1200" dirty="0">
                <a:sym typeface="Symbol" panose="05050102010706020507" pitchFamily="18" charset="2"/>
              </a:rPr>
              <a:t></a:t>
            </a:r>
            <a:r>
              <a:rPr lang="en-US" altLang="en-US" sz="1200" dirty="0">
                <a:sym typeface="Monotype Sorts" pitchFamily="-84" charset="2"/>
              </a:rPr>
              <a:t> </a:t>
            </a:r>
            <a:r>
              <a:rPr lang="en-US" altLang="en-US" sz="1200" i="1" dirty="0">
                <a:sym typeface="Monotype Sorts" pitchFamily="-84" charset="2"/>
              </a:rPr>
              <a:t>C</a:t>
            </a:r>
          </a:p>
          <a:p>
            <a:pPr lvl="1">
              <a:tabLst>
                <a:tab pos="513160" algn="l"/>
                <a:tab pos="2188369" algn="l"/>
              </a:tabLst>
            </a:pPr>
            <a:r>
              <a:rPr lang="en-US" altLang="en-US" sz="1200" dirty="0">
                <a:sym typeface="Monotype Sorts" pitchFamily="-84" charset="2"/>
              </a:rPr>
              <a:t>Check if the result of deleting A from  </a:t>
            </a:r>
            <a:r>
              <a:rPr lang="en-US" altLang="en-US" sz="1200" i="1" dirty="0">
                <a:sym typeface="Monotype Sorts" pitchFamily="-84" charset="2"/>
              </a:rPr>
              <a:t>AB</a:t>
            </a:r>
            <a:r>
              <a:rPr lang="en-US" altLang="en-US" sz="1200" dirty="0">
                <a:sym typeface="Monotype Sorts" pitchFamily="-84" charset="2"/>
              </a:rPr>
              <a:t> </a:t>
            </a:r>
            <a:r>
              <a:rPr lang="en-US" altLang="en-US" sz="1200" dirty="0">
                <a:sym typeface="Symbol" panose="05050102010706020507" pitchFamily="18" charset="2"/>
              </a:rPr>
              <a:t></a:t>
            </a:r>
            <a:r>
              <a:rPr lang="en-US" altLang="en-US" sz="1200" dirty="0">
                <a:sym typeface="Monotype Sorts" pitchFamily="-84" charset="2"/>
              </a:rPr>
              <a:t> </a:t>
            </a:r>
            <a:r>
              <a:rPr lang="en-US" altLang="en-US" sz="1200" i="1" dirty="0">
                <a:sym typeface="Monotype Sorts" pitchFamily="-84" charset="2"/>
              </a:rPr>
              <a:t>C  </a:t>
            </a:r>
            <a:r>
              <a:rPr lang="en-US" altLang="en-US" sz="1200" dirty="0">
                <a:sym typeface="Monotype Sorts" pitchFamily="-84" charset="2"/>
              </a:rPr>
              <a:t>is implied by the other dependencies</a:t>
            </a:r>
          </a:p>
          <a:p>
            <a:pPr lvl="2">
              <a:tabLst>
                <a:tab pos="513160" algn="l"/>
                <a:tab pos="2188369" algn="l"/>
              </a:tabLst>
            </a:pPr>
            <a:r>
              <a:rPr lang="en-US" altLang="en-US" sz="1200" dirty="0">
                <a:sym typeface="Monotype Sorts" pitchFamily="-84" charset="2"/>
              </a:rPr>
              <a:t>Yes: in fact,  </a:t>
            </a:r>
            <a:r>
              <a:rPr lang="en-US" altLang="en-US" sz="1200" i="1" dirty="0">
                <a:sym typeface="Monotype Sorts" pitchFamily="-84" charset="2"/>
              </a:rPr>
              <a:t>B</a:t>
            </a:r>
            <a:r>
              <a:rPr lang="en-US" altLang="en-US" sz="1200" dirty="0">
                <a:sym typeface="Monotype Sorts" pitchFamily="-84" charset="2"/>
              </a:rPr>
              <a:t> </a:t>
            </a:r>
            <a:r>
              <a:rPr lang="en-US" altLang="en-US" sz="1200" dirty="0">
                <a:sym typeface="Symbol" panose="05050102010706020507" pitchFamily="18" charset="2"/>
              </a:rPr>
              <a:t></a:t>
            </a:r>
            <a:r>
              <a:rPr lang="en-US" altLang="en-US" sz="1200" dirty="0">
                <a:sym typeface="Monotype Sorts" pitchFamily="-84" charset="2"/>
              </a:rPr>
              <a:t> </a:t>
            </a:r>
            <a:r>
              <a:rPr lang="en-US" altLang="en-US" sz="1200" i="1" dirty="0">
                <a:sym typeface="Monotype Sorts" pitchFamily="-84" charset="2"/>
              </a:rPr>
              <a:t>C </a:t>
            </a:r>
            <a:r>
              <a:rPr lang="en-US" altLang="en-US" sz="1200" dirty="0">
                <a:sym typeface="Monotype Sorts" pitchFamily="-84" charset="2"/>
              </a:rPr>
              <a:t>is already present!</a:t>
            </a:r>
          </a:p>
          <a:p>
            <a:pPr lvl="1">
              <a:tabLst>
                <a:tab pos="513160" algn="l"/>
                <a:tab pos="2188369" algn="l"/>
              </a:tabLst>
            </a:pPr>
            <a:r>
              <a:rPr lang="en-US" altLang="en-US" sz="1200" dirty="0">
                <a:sym typeface="Monotype Sorts" pitchFamily="-84" charset="2"/>
              </a:rPr>
              <a:t>Set is now </a:t>
            </a:r>
            <a:r>
              <a:rPr lang="en-US" altLang="en-US" sz="1200" i="1" dirty="0"/>
              <a:t>{A </a:t>
            </a:r>
            <a:r>
              <a:rPr lang="en-US" altLang="en-US" sz="1200" dirty="0">
                <a:sym typeface="Symbol" panose="05050102010706020507" pitchFamily="18" charset="2"/>
              </a:rPr>
              <a:t></a:t>
            </a:r>
            <a:r>
              <a:rPr lang="en-US" altLang="en-US" sz="1200" dirty="0">
                <a:sym typeface="Monotype Sorts" pitchFamily="-84" charset="2"/>
              </a:rPr>
              <a:t> </a:t>
            </a:r>
            <a:r>
              <a:rPr lang="en-US" altLang="en-US" sz="1200" i="1" dirty="0">
                <a:sym typeface="Monotype Sorts" pitchFamily="-84" charset="2"/>
              </a:rPr>
              <a:t>BC, B </a:t>
            </a:r>
            <a:r>
              <a:rPr lang="en-US" altLang="en-US" sz="1200" dirty="0">
                <a:sym typeface="Symbol" panose="05050102010706020507" pitchFamily="18" charset="2"/>
              </a:rPr>
              <a:t></a:t>
            </a:r>
            <a:r>
              <a:rPr lang="en-US" altLang="en-US" sz="1200" dirty="0">
                <a:sym typeface="Monotype Sorts" pitchFamily="-84" charset="2"/>
              </a:rPr>
              <a:t> </a:t>
            </a:r>
            <a:r>
              <a:rPr lang="en-US" altLang="en-US" sz="1200" i="1" dirty="0">
                <a:sym typeface="Monotype Sorts" pitchFamily="-84" charset="2"/>
              </a:rPr>
              <a:t>C</a:t>
            </a:r>
            <a:r>
              <a:rPr lang="en-US" altLang="en-US" sz="1200" dirty="0">
                <a:sym typeface="Monotype Sorts" pitchFamily="-84" charset="2"/>
              </a:rPr>
              <a:t>}</a:t>
            </a:r>
            <a:endParaRPr lang="en-US" altLang="en-US" sz="1200" i="1" dirty="0">
              <a:sym typeface="Monotype Sorts" pitchFamily="-84" charset="2"/>
            </a:endParaRPr>
          </a:p>
          <a:p>
            <a:pPr>
              <a:tabLst>
                <a:tab pos="513160" algn="l"/>
                <a:tab pos="2188369" algn="l"/>
              </a:tabLst>
            </a:pPr>
            <a:r>
              <a:rPr lang="en-US" altLang="en-US" sz="1200" i="1" dirty="0">
                <a:sym typeface="Monotype Sorts" pitchFamily="-84" charset="2"/>
              </a:rPr>
              <a:t>C</a:t>
            </a:r>
            <a:r>
              <a:rPr lang="en-US" altLang="en-US" sz="1200" dirty="0">
                <a:sym typeface="Monotype Sorts" pitchFamily="-84" charset="2"/>
              </a:rPr>
              <a:t> is extraneous in </a:t>
            </a:r>
            <a:r>
              <a:rPr lang="en-US" altLang="en-US" sz="1200" i="1" dirty="0">
                <a:sym typeface="Monotype Sorts" pitchFamily="-84" charset="2"/>
              </a:rPr>
              <a:t>A</a:t>
            </a:r>
            <a:r>
              <a:rPr lang="en-US" altLang="en-US" sz="1200" dirty="0">
                <a:sym typeface="Monotype Sorts" pitchFamily="-84" charset="2"/>
              </a:rPr>
              <a:t> </a:t>
            </a:r>
            <a:r>
              <a:rPr lang="en-US" altLang="en-US" sz="1200" dirty="0">
                <a:sym typeface="Symbol" panose="05050102010706020507" pitchFamily="18" charset="2"/>
              </a:rPr>
              <a:t></a:t>
            </a:r>
            <a:r>
              <a:rPr lang="en-US" altLang="en-US" sz="1200" dirty="0">
                <a:sym typeface="Monotype Sorts" pitchFamily="-84" charset="2"/>
              </a:rPr>
              <a:t> </a:t>
            </a:r>
            <a:r>
              <a:rPr lang="en-US" altLang="en-US" sz="1200" i="1" dirty="0">
                <a:sym typeface="Monotype Sorts" pitchFamily="-84" charset="2"/>
              </a:rPr>
              <a:t>BC</a:t>
            </a:r>
            <a:r>
              <a:rPr lang="en-US" altLang="en-US" sz="1200" dirty="0">
                <a:sym typeface="Monotype Sorts" pitchFamily="-84" charset="2"/>
              </a:rPr>
              <a:t> </a:t>
            </a:r>
          </a:p>
          <a:p>
            <a:pPr lvl="1">
              <a:tabLst>
                <a:tab pos="513160" algn="l"/>
                <a:tab pos="2188369" algn="l"/>
              </a:tabLst>
            </a:pPr>
            <a:r>
              <a:rPr lang="en-US" altLang="en-US" sz="1200" dirty="0">
                <a:sym typeface="Monotype Sorts" pitchFamily="-84" charset="2"/>
              </a:rPr>
              <a:t>Check if </a:t>
            </a:r>
            <a:r>
              <a:rPr lang="en-US" altLang="en-US" sz="1200" i="1" dirty="0">
                <a:sym typeface="Monotype Sorts" pitchFamily="-84" charset="2"/>
              </a:rPr>
              <a:t>A </a:t>
            </a:r>
            <a:r>
              <a:rPr lang="en-US" altLang="en-US" sz="1200" dirty="0">
                <a:sym typeface="Symbol" panose="05050102010706020507" pitchFamily="18" charset="2"/>
              </a:rPr>
              <a:t></a:t>
            </a:r>
            <a:r>
              <a:rPr lang="en-US" altLang="en-US" sz="1200" dirty="0">
                <a:sym typeface="Monotype Sorts" pitchFamily="-84" charset="2"/>
              </a:rPr>
              <a:t> </a:t>
            </a:r>
            <a:r>
              <a:rPr lang="en-US" altLang="en-US" sz="1200" i="1" dirty="0">
                <a:sym typeface="Monotype Sorts" pitchFamily="-84" charset="2"/>
              </a:rPr>
              <a:t>C</a:t>
            </a:r>
            <a:r>
              <a:rPr lang="en-US" altLang="en-US" sz="1200" dirty="0">
                <a:sym typeface="Monotype Sorts" pitchFamily="-84" charset="2"/>
              </a:rPr>
              <a:t> is logically implied by </a:t>
            </a:r>
            <a:r>
              <a:rPr lang="en-US" altLang="en-US" sz="1200" i="1" dirty="0">
                <a:sym typeface="Monotype Sorts" pitchFamily="-84" charset="2"/>
              </a:rPr>
              <a:t>A </a:t>
            </a:r>
            <a:r>
              <a:rPr lang="en-US" altLang="en-US" sz="1200" dirty="0">
                <a:sym typeface="Symbol" panose="05050102010706020507" pitchFamily="18" charset="2"/>
              </a:rPr>
              <a:t></a:t>
            </a:r>
            <a:r>
              <a:rPr lang="en-US" altLang="en-US" sz="1200" dirty="0">
                <a:sym typeface="Monotype Sorts" pitchFamily="-84" charset="2"/>
              </a:rPr>
              <a:t> </a:t>
            </a:r>
            <a:r>
              <a:rPr lang="en-US" altLang="en-US" sz="1200" i="1" dirty="0">
                <a:sym typeface="Monotype Sorts" pitchFamily="-84" charset="2"/>
              </a:rPr>
              <a:t>B </a:t>
            </a:r>
            <a:r>
              <a:rPr lang="en-US" altLang="en-US" sz="1200" dirty="0">
                <a:sym typeface="Monotype Sorts" pitchFamily="-84" charset="2"/>
              </a:rPr>
              <a:t>and the other dependencies</a:t>
            </a:r>
          </a:p>
          <a:p>
            <a:pPr lvl="2">
              <a:tabLst>
                <a:tab pos="513160" algn="l"/>
                <a:tab pos="2188369" algn="l"/>
              </a:tabLst>
            </a:pPr>
            <a:r>
              <a:rPr lang="en-US" altLang="en-US" sz="1200" dirty="0">
                <a:sym typeface="Monotype Sorts" pitchFamily="-84" charset="2"/>
              </a:rPr>
              <a:t>Yes</a:t>
            </a:r>
            <a:r>
              <a:rPr lang="en-US" altLang="en-US" sz="1200" i="1" dirty="0">
                <a:sym typeface="Monotype Sorts" pitchFamily="-84" charset="2"/>
              </a:rPr>
              <a:t>: </a:t>
            </a:r>
            <a:r>
              <a:rPr lang="en-US" altLang="en-US" sz="1200" dirty="0">
                <a:sym typeface="Monotype Sorts" pitchFamily="-84" charset="2"/>
              </a:rPr>
              <a:t>using transitivity on </a:t>
            </a:r>
            <a:r>
              <a:rPr lang="en-US" altLang="en-US" sz="1200" i="1" dirty="0">
                <a:sym typeface="Monotype Sorts" pitchFamily="-84" charset="2"/>
              </a:rPr>
              <a:t>A </a:t>
            </a:r>
            <a:r>
              <a:rPr lang="en-US" altLang="en-US" sz="1200" dirty="0">
                <a:sym typeface="Symbol" panose="05050102010706020507" pitchFamily="18" charset="2"/>
              </a:rPr>
              <a:t></a:t>
            </a:r>
            <a:r>
              <a:rPr lang="en-US" altLang="en-US" sz="1200" dirty="0">
                <a:sym typeface="Monotype Sorts" pitchFamily="-84" charset="2"/>
              </a:rPr>
              <a:t> </a:t>
            </a:r>
            <a:r>
              <a:rPr lang="en-US" altLang="en-US" sz="1200" i="1" dirty="0">
                <a:sym typeface="Monotype Sorts" pitchFamily="-84" charset="2"/>
              </a:rPr>
              <a:t>B  and B </a:t>
            </a:r>
            <a:r>
              <a:rPr lang="en-US" altLang="en-US" sz="1200" dirty="0">
                <a:sym typeface="Symbol" panose="05050102010706020507" pitchFamily="18" charset="2"/>
              </a:rPr>
              <a:t></a:t>
            </a:r>
            <a:r>
              <a:rPr lang="en-US" altLang="en-US" sz="1200" dirty="0">
                <a:sym typeface="Monotype Sorts" pitchFamily="-84" charset="2"/>
              </a:rPr>
              <a:t> C. </a:t>
            </a:r>
          </a:p>
          <a:p>
            <a:pPr lvl="3">
              <a:tabLst>
                <a:tab pos="513160" algn="l"/>
                <a:tab pos="2188369" algn="l"/>
              </a:tabLst>
            </a:pPr>
            <a:r>
              <a:rPr lang="en-US" altLang="en-US" sz="1200" dirty="0">
                <a:sym typeface="Monotype Sorts" pitchFamily="-84" charset="2"/>
              </a:rPr>
              <a:t>Can use attribute closure of </a:t>
            </a:r>
            <a:r>
              <a:rPr lang="en-US" altLang="en-US" sz="1200" i="1" dirty="0">
                <a:sym typeface="Monotype Sorts" pitchFamily="-84" charset="2"/>
              </a:rPr>
              <a:t>A</a:t>
            </a:r>
            <a:r>
              <a:rPr lang="en-US" altLang="en-US" sz="1200" dirty="0">
                <a:sym typeface="Monotype Sorts" pitchFamily="-84" charset="2"/>
              </a:rPr>
              <a:t> in more complex cases</a:t>
            </a:r>
          </a:p>
          <a:p>
            <a:pPr>
              <a:tabLst>
                <a:tab pos="513160" algn="l"/>
                <a:tab pos="2188369" algn="l"/>
              </a:tabLst>
            </a:pPr>
            <a:r>
              <a:rPr lang="en-US" altLang="en-US" sz="1200" dirty="0">
                <a:sym typeface="Monotype Sorts" pitchFamily="-84" charset="2"/>
              </a:rPr>
              <a:t>The canonical cover is: 	</a:t>
            </a:r>
            <a:r>
              <a:rPr lang="en-US" altLang="en-US" sz="1200" i="1" dirty="0">
                <a:sym typeface="Monotype Sorts" pitchFamily="-84" charset="2"/>
              </a:rPr>
              <a:t>A </a:t>
            </a:r>
            <a:r>
              <a:rPr lang="en-US" altLang="en-US" sz="1200" dirty="0">
                <a:sym typeface="Symbol" panose="05050102010706020507" pitchFamily="18" charset="2"/>
              </a:rPr>
              <a:t></a:t>
            </a:r>
            <a:r>
              <a:rPr lang="en-US" altLang="en-US" sz="1200" dirty="0">
                <a:sym typeface="Monotype Sorts" pitchFamily="-84" charset="2"/>
              </a:rPr>
              <a:t> </a:t>
            </a:r>
            <a:r>
              <a:rPr lang="en-US" altLang="en-US" sz="1200" i="1" dirty="0">
                <a:sym typeface="Monotype Sorts" pitchFamily="-84" charset="2"/>
              </a:rPr>
              <a:t>B</a:t>
            </a:r>
            <a:br>
              <a:rPr lang="en-US" altLang="en-US" sz="1200" i="1" dirty="0">
                <a:sym typeface="Monotype Sorts" pitchFamily="-84" charset="2"/>
              </a:rPr>
            </a:br>
            <a:r>
              <a:rPr lang="en-US" altLang="en-US" sz="1200" i="1" dirty="0">
                <a:sym typeface="Monotype Sorts" pitchFamily="-84" charset="2"/>
              </a:rPr>
              <a:t>		B </a:t>
            </a:r>
            <a:r>
              <a:rPr lang="en-US" altLang="en-US" sz="1200" dirty="0">
                <a:sym typeface="Symbol" panose="05050102010706020507" pitchFamily="18" charset="2"/>
              </a:rPr>
              <a:t></a:t>
            </a:r>
            <a:r>
              <a:rPr lang="en-US" altLang="en-US" sz="1200" dirty="0">
                <a:sym typeface="Monotype Sorts" pitchFamily="-84" charset="2"/>
              </a:rPr>
              <a:t> </a:t>
            </a:r>
            <a:r>
              <a:rPr lang="en-US" altLang="en-US" sz="1200" i="1" dirty="0">
                <a:sym typeface="Monotype Sorts" pitchFamily="-84" charset="2"/>
              </a:rPr>
              <a:t>C</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6" name="Rectangle 2"/>
          <p:cNvSpPr>
            <a:spLocks noGrp="1" noChangeArrowheads="1"/>
          </p:cNvSpPr>
          <p:nvPr>
            <p:ph type="title"/>
          </p:nvPr>
        </p:nvSpPr>
        <p:spPr>
          <a:xfrm>
            <a:off x="1675210" y="159544"/>
            <a:ext cx="5994797" cy="330994"/>
          </a:xfrm>
        </p:spPr>
        <p:txBody>
          <a:bodyPr/>
          <a:lstStyle/>
          <a:p>
            <a:pPr>
              <a:defRPr/>
            </a:pPr>
            <a:r>
              <a:rPr lang="en-US" altLang="en-US">
                <a:effectLst>
                  <a:outerShdw blurRad="38100" dist="38100" dir="2700000" algn="tl">
                    <a:srgbClr val="C0C0C0"/>
                  </a:outerShdw>
                </a:effectLst>
                <a:ea typeface="ＭＳ Ｐゴシック" pitchFamily="34" charset="-128"/>
              </a:rPr>
              <a:t>Dependency Preservation</a:t>
            </a:r>
          </a:p>
        </p:txBody>
      </p:sp>
      <p:sp>
        <p:nvSpPr>
          <p:cNvPr id="60419" name="Rectangle 3"/>
          <p:cNvSpPr>
            <a:spLocks noGrp="1" noChangeArrowheads="1"/>
          </p:cNvSpPr>
          <p:nvPr>
            <p:ph type="body" idx="1"/>
          </p:nvPr>
        </p:nvSpPr>
        <p:spPr>
          <a:xfrm>
            <a:off x="1722268" y="820342"/>
            <a:ext cx="5863643" cy="2022119"/>
          </a:xfrm>
        </p:spPr>
        <p:txBody>
          <a:bodyPr/>
          <a:lstStyle/>
          <a:p>
            <a:r>
              <a:rPr lang="en-US" altLang="en-US" dirty="0"/>
              <a:t> Let </a:t>
            </a:r>
            <a:r>
              <a:rPr lang="en-US" altLang="en-US" i="1" dirty="0"/>
              <a:t>F</a:t>
            </a:r>
            <a:r>
              <a:rPr lang="en-US" altLang="en-US" i="1" baseline="-25000" dirty="0"/>
              <a:t>i</a:t>
            </a:r>
            <a:r>
              <a:rPr lang="en-US" altLang="en-US" i="1" dirty="0"/>
              <a:t> </a:t>
            </a:r>
            <a:r>
              <a:rPr lang="en-US" altLang="en-US" dirty="0"/>
              <a:t>be the set of dependencies </a:t>
            </a:r>
            <a:r>
              <a:rPr lang="en-US" altLang="en-US" i="1" dirty="0"/>
              <a:t>F </a:t>
            </a:r>
            <a:r>
              <a:rPr lang="en-US" altLang="en-US" i="1" baseline="30000" dirty="0"/>
              <a:t>+</a:t>
            </a:r>
            <a:r>
              <a:rPr lang="en-US" altLang="en-US" dirty="0"/>
              <a:t> that include only attributes in </a:t>
            </a:r>
            <a:r>
              <a:rPr lang="en-US" altLang="en-US" i="1" dirty="0"/>
              <a:t>R</a:t>
            </a:r>
            <a:r>
              <a:rPr lang="en-US" altLang="en-US" i="1" baseline="-25000" dirty="0"/>
              <a:t>i</a:t>
            </a:r>
            <a:r>
              <a:rPr lang="en-US" altLang="en-US" i="1" dirty="0"/>
              <a:t>. </a:t>
            </a:r>
          </a:p>
          <a:p>
            <a:pPr lvl="1"/>
            <a:r>
              <a:rPr lang="en-US" altLang="en-US" dirty="0"/>
              <a:t> A  decomposition is </a:t>
            </a:r>
            <a:r>
              <a:rPr lang="en-US" altLang="en-US" b="1" dirty="0">
                <a:solidFill>
                  <a:srgbClr val="002060"/>
                </a:solidFill>
              </a:rPr>
              <a:t>dependency preserving</a:t>
            </a:r>
            <a:r>
              <a:rPr lang="en-US" altLang="en-US" dirty="0"/>
              <a:t>,  if</a:t>
            </a:r>
          </a:p>
          <a:p>
            <a:pPr lvl="1">
              <a:buFont typeface="Webdings" panose="05030102010509060703" pitchFamily="18" charset="2"/>
              <a:buNone/>
            </a:pPr>
            <a:r>
              <a:rPr lang="en-US" altLang="en-US" dirty="0"/>
              <a:t>           (</a:t>
            </a:r>
            <a:r>
              <a:rPr lang="en-US" altLang="en-US" i="1" dirty="0"/>
              <a:t>F</a:t>
            </a:r>
            <a:r>
              <a:rPr lang="en-US" altLang="en-US" baseline="-25000" dirty="0"/>
              <a:t>1</a:t>
            </a:r>
            <a:r>
              <a:rPr lang="en-US" altLang="en-US" i="1" dirty="0"/>
              <a:t> </a:t>
            </a:r>
            <a:r>
              <a:rPr lang="en-US" altLang="en-US" dirty="0">
                <a:sym typeface="Symbol" panose="05050102010706020507" pitchFamily="18" charset="2"/>
              </a:rPr>
              <a:t></a:t>
            </a:r>
            <a:r>
              <a:rPr lang="en-US" altLang="en-US" i="1" dirty="0">
                <a:sym typeface="Symbol" panose="05050102010706020507" pitchFamily="18" charset="2"/>
              </a:rPr>
              <a:t> F</a:t>
            </a:r>
            <a:r>
              <a:rPr lang="en-US" altLang="en-US" baseline="-25000" dirty="0">
                <a:sym typeface="Symbol" panose="05050102010706020507" pitchFamily="18" charset="2"/>
              </a:rPr>
              <a:t>2 </a:t>
            </a:r>
            <a:r>
              <a:rPr lang="en-US" altLang="en-US" dirty="0">
                <a:sym typeface="Symbol" panose="05050102010706020507" pitchFamily="18" charset="2"/>
              </a:rPr>
              <a:t></a:t>
            </a:r>
            <a:r>
              <a:rPr lang="en-US" altLang="en-US" i="1" dirty="0">
                <a:sym typeface="Symbol" panose="05050102010706020507" pitchFamily="18" charset="2"/>
              </a:rPr>
              <a:t> …</a:t>
            </a:r>
            <a:r>
              <a:rPr lang="en-US" altLang="en-US" dirty="0">
                <a:sym typeface="Symbol" panose="05050102010706020507" pitchFamily="18" charset="2"/>
              </a:rPr>
              <a:t> </a:t>
            </a:r>
            <a:r>
              <a:rPr lang="en-US" altLang="en-US" i="1" dirty="0">
                <a:sym typeface="Symbol" panose="05050102010706020507" pitchFamily="18" charset="2"/>
              </a:rPr>
              <a:t> </a:t>
            </a:r>
            <a:r>
              <a:rPr lang="en-US" altLang="en-US" i="1" dirty="0" err="1">
                <a:sym typeface="Symbol" panose="05050102010706020507" pitchFamily="18" charset="2"/>
              </a:rPr>
              <a:t>F</a:t>
            </a:r>
            <a:r>
              <a:rPr lang="en-US" altLang="en-US" baseline="-25000" dirty="0" err="1">
                <a:sym typeface="Symbol" panose="05050102010706020507" pitchFamily="18" charset="2"/>
              </a:rPr>
              <a:t>n</a:t>
            </a:r>
            <a:r>
              <a:rPr lang="en-US" altLang="en-US" baseline="-25000" dirty="0">
                <a:sym typeface="Symbol" panose="05050102010706020507" pitchFamily="18" charset="2"/>
              </a:rPr>
              <a:t> </a:t>
            </a:r>
            <a:r>
              <a:rPr lang="en-US" altLang="en-US" dirty="0">
                <a:sym typeface="Symbol" panose="05050102010706020507" pitchFamily="18" charset="2"/>
              </a:rPr>
              <a:t>)</a:t>
            </a:r>
            <a:r>
              <a:rPr lang="en-US" altLang="en-US" baseline="30000" dirty="0">
                <a:sym typeface="Symbol" panose="05050102010706020507" pitchFamily="18" charset="2"/>
              </a:rPr>
              <a:t>+</a:t>
            </a:r>
            <a:r>
              <a:rPr lang="en-US" altLang="en-US" dirty="0">
                <a:sym typeface="Symbol" panose="05050102010706020507" pitchFamily="18" charset="2"/>
              </a:rPr>
              <a:t> = </a:t>
            </a:r>
            <a:r>
              <a:rPr lang="en-US" altLang="en-US" i="1" dirty="0">
                <a:sym typeface="Symbol" panose="05050102010706020507" pitchFamily="18" charset="2"/>
              </a:rPr>
              <a:t>F </a:t>
            </a:r>
            <a:r>
              <a:rPr lang="en-US" altLang="en-US" i="1" baseline="30000" dirty="0">
                <a:sym typeface="Symbol" panose="05050102010706020507" pitchFamily="18" charset="2"/>
              </a:rPr>
              <a:t>+</a:t>
            </a:r>
          </a:p>
          <a:p>
            <a:r>
              <a:rPr lang="en-US" altLang="en-US" dirty="0">
                <a:sym typeface="Symbol" panose="05050102010706020507" pitchFamily="18" charset="2"/>
              </a:rPr>
              <a:t>Using the above definition,  testing for dependency preservation take exponential time.</a:t>
            </a:r>
          </a:p>
          <a:p>
            <a:r>
              <a:rPr lang="en-US" altLang="en-US" dirty="0">
                <a:sym typeface="Symbol" panose="05050102010706020507" pitchFamily="18" charset="2"/>
              </a:rPr>
              <a:t>Not that if a decomposition is NOT dependency preserving </a:t>
            </a:r>
            <a:r>
              <a:rPr lang="en-US" altLang="en-US" dirty="0"/>
              <a:t>then checking updates for violation of functional dependencies may require computing joins, which is expensive.</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6" name="Rectangle 2"/>
          <p:cNvSpPr>
            <a:spLocks noGrp="1" noChangeArrowheads="1"/>
          </p:cNvSpPr>
          <p:nvPr>
            <p:ph type="title"/>
          </p:nvPr>
        </p:nvSpPr>
        <p:spPr>
          <a:xfrm>
            <a:off x="1675210" y="159544"/>
            <a:ext cx="5994797" cy="330994"/>
          </a:xfrm>
        </p:spPr>
        <p:txBody>
          <a:bodyPr/>
          <a:lstStyle/>
          <a:p>
            <a:pPr>
              <a:defRPr/>
            </a:pPr>
            <a:r>
              <a:rPr lang="en-US" altLang="en-US" dirty="0">
                <a:effectLst>
                  <a:outerShdw blurRad="38100" dist="38100" dir="2700000" algn="tl">
                    <a:srgbClr val="C0C0C0"/>
                  </a:outerShdw>
                </a:effectLst>
                <a:ea typeface="ＭＳ Ｐゴシック" pitchFamily="34" charset="-128"/>
              </a:rPr>
              <a:t>Dependency Preservation (Cont.)</a:t>
            </a:r>
          </a:p>
        </p:txBody>
      </p:sp>
      <p:sp>
        <p:nvSpPr>
          <p:cNvPr id="61443" name="Rectangle 3"/>
          <p:cNvSpPr>
            <a:spLocks noGrp="1" noChangeArrowheads="1"/>
          </p:cNvSpPr>
          <p:nvPr>
            <p:ph type="body" idx="1"/>
          </p:nvPr>
        </p:nvSpPr>
        <p:spPr>
          <a:xfrm>
            <a:off x="1728926" y="820341"/>
            <a:ext cx="5766749" cy="2599635"/>
          </a:xfrm>
        </p:spPr>
        <p:txBody>
          <a:bodyPr/>
          <a:lstStyle/>
          <a:p>
            <a:r>
              <a:rPr lang="en-US" altLang="en-US" dirty="0"/>
              <a:t>Let </a:t>
            </a:r>
            <a:r>
              <a:rPr lang="en-US" altLang="en-US" i="1" dirty="0"/>
              <a:t>F </a:t>
            </a:r>
            <a:r>
              <a:rPr lang="en-US" altLang="en-US" i="1" baseline="-25000" dirty="0"/>
              <a:t> </a:t>
            </a:r>
            <a:r>
              <a:rPr lang="en-US" altLang="en-US" dirty="0"/>
              <a:t>be the set of dependencies  on schema </a:t>
            </a:r>
            <a:r>
              <a:rPr lang="en-US" altLang="en-US" i="1" dirty="0"/>
              <a:t>R</a:t>
            </a:r>
            <a:r>
              <a:rPr lang="en-US" altLang="en-US" dirty="0"/>
              <a:t>  and let </a:t>
            </a:r>
            <a:r>
              <a:rPr lang="en-US" altLang="en-US" i="1" dirty="0"/>
              <a:t>R</a:t>
            </a:r>
            <a:r>
              <a:rPr lang="en-US" altLang="en-US" baseline="-25000" dirty="0"/>
              <a:t>1</a:t>
            </a:r>
            <a:r>
              <a:rPr lang="en-US" altLang="en-US" i="1" dirty="0"/>
              <a:t>,</a:t>
            </a:r>
            <a:r>
              <a:rPr lang="en-US" altLang="en-US" i="1" dirty="0">
                <a:sym typeface="Symbol" panose="05050102010706020507" pitchFamily="18" charset="2"/>
              </a:rPr>
              <a:t> R</a:t>
            </a:r>
            <a:r>
              <a:rPr lang="en-US" altLang="en-US" baseline="-25000" dirty="0">
                <a:sym typeface="Symbol" panose="05050102010706020507" pitchFamily="18" charset="2"/>
              </a:rPr>
              <a:t>2 </a:t>
            </a:r>
            <a:r>
              <a:rPr lang="en-US" altLang="en-US" dirty="0">
                <a:sym typeface="Symbol" panose="05050102010706020507" pitchFamily="18" charset="2"/>
              </a:rPr>
              <a:t>,</a:t>
            </a:r>
            <a:r>
              <a:rPr lang="en-US" altLang="en-US" i="1" dirty="0">
                <a:sym typeface="Symbol" panose="05050102010706020507" pitchFamily="18" charset="2"/>
              </a:rPr>
              <a:t>  .., R</a:t>
            </a:r>
            <a:r>
              <a:rPr lang="en-US" altLang="en-US" baseline="-25000" dirty="0">
                <a:sym typeface="Symbol" panose="05050102010706020507" pitchFamily="18" charset="2"/>
              </a:rPr>
              <a:t>n </a:t>
            </a:r>
            <a:r>
              <a:rPr lang="en-US" altLang="en-US" dirty="0">
                <a:sym typeface="Symbol" panose="05050102010706020507" pitchFamily="18" charset="2"/>
              </a:rPr>
              <a:t>  be a decomposition of </a:t>
            </a:r>
            <a:r>
              <a:rPr lang="en-US" altLang="en-US" i="1" dirty="0">
                <a:sym typeface="Symbol" panose="05050102010706020507" pitchFamily="18" charset="2"/>
              </a:rPr>
              <a:t>R.</a:t>
            </a:r>
          </a:p>
          <a:p>
            <a:r>
              <a:rPr lang="en-US" altLang="en-US" dirty="0">
                <a:sym typeface="Symbol" panose="05050102010706020507" pitchFamily="18" charset="2"/>
              </a:rPr>
              <a:t>The restriction of  </a:t>
            </a:r>
            <a:r>
              <a:rPr lang="en-US" altLang="en-US" i="1" dirty="0">
                <a:sym typeface="Symbol" panose="05050102010706020507" pitchFamily="18" charset="2"/>
              </a:rPr>
              <a:t>F</a:t>
            </a:r>
            <a:r>
              <a:rPr lang="en-US" altLang="en-US" dirty="0">
                <a:sym typeface="Symbol" panose="05050102010706020507" pitchFamily="18" charset="2"/>
              </a:rPr>
              <a:t> to </a:t>
            </a:r>
            <a:r>
              <a:rPr lang="en-US" altLang="en-US" i="1" dirty="0">
                <a:sym typeface="Symbol" panose="05050102010706020507" pitchFamily="18" charset="2"/>
              </a:rPr>
              <a:t>R</a:t>
            </a:r>
            <a:r>
              <a:rPr lang="en-US" altLang="en-US" baseline="-25000" dirty="0"/>
              <a:t>i </a:t>
            </a:r>
            <a:r>
              <a:rPr lang="en-US" altLang="en-US" dirty="0"/>
              <a:t> </a:t>
            </a:r>
            <a:r>
              <a:rPr lang="en-US" altLang="en-US" dirty="0">
                <a:sym typeface="Symbol" panose="05050102010706020507" pitchFamily="18" charset="2"/>
              </a:rPr>
              <a:t>is the set </a:t>
            </a:r>
            <a:r>
              <a:rPr lang="en-US" altLang="en-US" i="1" dirty="0"/>
              <a:t>F</a:t>
            </a:r>
            <a:r>
              <a:rPr lang="en-US" altLang="en-US" baseline="-25000" dirty="0"/>
              <a:t>i  </a:t>
            </a:r>
            <a:r>
              <a:rPr lang="en-US" altLang="en-US" dirty="0">
                <a:sym typeface="Symbol" panose="05050102010706020507" pitchFamily="18" charset="2"/>
              </a:rPr>
              <a:t>of all  functional dependencies in </a:t>
            </a:r>
            <a:r>
              <a:rPr lang="en-US" altLang="en-US" i="1" dirty="0">
                <a:sym typeface="Symbol" panose="05050102010706020507" pitchFamily="18" charset="2"/>
              </a:rPr>
              <a:t>F </a:t>
            </a:r>
            <a:r>
              <a:rPr lang="en-US" altLang="en-US" i="1" baseline="30000" dirty="0">
                <a:sym typeface="Symbol" panose="05050102010706020507" pitchFamily="18" charset="2"/>
              </a:rPr>
              <a:t>+ </a:t>
            </a:r>
            <a:r>
              <a:rPr lang="en-US" altLang="en-US" dirty="0">
                <a:sym typeface="Symbol" panose="05050102010706020507" pitchFamily="18" charset="2"/>
              </a:rPr>
              <a:t>that include </a:t>
            </a:r>
            <a:r>
              <a:rPr lang="en-US" altLang="en-US" b="1" dirty="0">
                <a:sym typeface="Symbol" panose="05050102010706020507" pitchFamily="18" charset="2"/>
              </a:rPr>
              <a:t>only</a:t>
            </a:r>
            <a:r>
              <a:rPr lang="en-US" altLang="en-US" dirty="0">
                <a:sym typeface="Symbol" panose="05050102010706020507" pitchFamily="18" charset="2"/>
              </a:rPr>
              <a:t> attributes  of </a:t>
            </a:r>
            <a:r>
              <a:rPr lang="en-US" altLang="en-US" i="1" dirty="0">
                <a:sym typeface="Symbol" panose="05050102010706020507" pitchFamily="18" charset="2"/>
              </a:rPr>
              <a:t>R</a:t>
            </a:r>
            <a:r>
              <a:rPr lang="en-US" altLang="en-US" baseline="-25000" dirty="0"/>
              <a:t>i </a:t>
            </a:r>
            <a:r>
              <a:rPr lang="en-US" altLang="en-US" dirty="0">
                <a:sym typeface="Symbol" panose="05050102010706020507" pitchFamily="18" charset="2"/>
              </a:rPr>
              <a:t>.</a:t>
            </a:r>
          </a:p>
          <a:p>
            <a:r>
              <a:rPr lang="en-US" altLang="en-US" dirty="0">
                <a:sym typeface="Symbol" panose="05050102010706020507" pitchFamily="18" charset="2"/>
              </a:rPr>
              <a:t>Since all functional dependencies in a restriction involve attributes of only one relation schema, it is possible to test such a dependency for satisfaction by checking only one relation.</a:t>
            </a:r>
          </a:p>
          <a:p>
            <a:r>
              <a:rPr lang="en-US" altLang="en-US" dirty="0">
                <a:sym typeface="Symbol" panose="05050102010706020507" pitchFamily="18" charset="2"/>
              </a:rPr>
              <a:t>Note that the definition of restriction uses all dependencies in in </a:t>
            </a:r>
            <a:r>
              <a:rPr lang="en-US" altLang="en-US" i="1" dirty="0">
                <a:sym typeface="Symbol" panose="05050102010706020507" pitchFamily="18" charset="2"/>
              </a:rPr>
              <a:t>F </a:t>
            </a:r>
            <a:r>
              <a:rPr lang="en-US" altLang="en-US" i="1" baseline="30000" dirty="0">
                <a:sym typeface="Symbol" panose="05050102010706020507" pitchFamily="18" charset="2"/>
              </a:rPr>
              <a:t>+</a:t>
            </a:r>
            <a:r>
              <a:rPr lang="en-US" altLang="en-US" i="1" dirty="0">
                <a:sym typeface="Symbol" panose="05050102010706020507" pitchFamily="18" charset="2"/>
              </a:rPr>
              <a:t>, </a:t>
            </a:r>
            <a:r>
              <a:rPr lang="en-US" altLang="en-US" dirty="0">
                <a:sym typeface="Symbol" panose="05050102010706020507" pitchFamily="18" charset="2"/>
              </a:rPr>
              <a:t>not just those in </a:t>
            </a:r>
            <a:r>
              <a:rPr lang="en-US" altLang="en-US" i="1" dirty="0">
                <a:sym typeface="Symbol" panose="05050102010706020507" pitchFamily="18" charset="2"/>
              </a:rPr>
              <a:t>F</a:t>
            </a:r>
            <a:r>
              <a:rPr lang="en-US" altLang="en-US" dirty="0">
                <a:sym typeface="Symbol" panose="05050102010706020507" pitchFamily="18" charset="2"/>
              </a:rPr>
              <a:t>.</a:t>
            </a:r>
          </a:p>
          <a:p>
            <a:r>
              <a:rPr lang="en-US" altLang="en-US" dirty="0"/>
              <a:t>The set of restrictions </a:t>
            </a:r>
            <a:r>
              <a:rPr lang="en-US" altLang="en-US" i="1" dirty="0"/>
              <a:t>F</a:t>
            </a:r>
            <a:r>
              <a:rPr lang="en-US" altLang="en-US" baseline="-25000" dirty="0"/>
              <a:t>1</a:t>
            </a:r>
            <a:r>
              <a:rPr lang="en-US" altLang="en-US" i="1" dirty="0"/>
              <a:t>,</a:t>
            </a:r>
            <a:r>
              <a:rPr lang="en-US" altLang="en-US" i="1" dirty="0">
                <a:sym typeface="Symbol" panose="05050102010706020507" pitchFamily="18" charset="2"/>
              </a:rPr>
              <a:t> F</a:t>
            </a:r>
            <a:r>
              <a:rPr lang="en-US" altLang="en-US" baseline="-25000" dirty="0">
                <a:sym typeface="Symbol" panose="05050102010706020507" pitchFamily="18" charset="2"/>
              </a:rPr>
              <a:t>2 </a:t>
            </a:r>
            <a:r>
              <a:rPr lang="en-US" altLang="en-US" dirty="0">
                <a:sym typeface="Symbol" panose="05050102010706020507" pitchFamily="18" charset="2"/>
              </a:rPr>
              <a:t>, .. ,</a:t>
            </a:r>
            <a:r>
              <a:rPr lang="en-US" altLang="en-US" i="1" dirty="0">
                <a:sym typeface="Symbol" panose="05050102010706020507" pitchFamily="18" charset="2"/>
              </a:rPr>
              <a:t> </a:t>
            </a:r>
            <a:r>
              <a:rPr lang="en-US" altLang="en-US" i="1" dirty="0" err="1">
                <a:sym typeface="Symbol" panose="05050102010706020507" pitchFamily="18" charset="2"/>
              </a:rPr>
              <a:t>F</a:t>
            </a:r>
            <a:r>
              <a:rPr lang="en-US" altLang="en-US" baseline="-25000" dirty="0" err="1">
                <a:sym typeface="Symbol" panose="05050102010706020507" pitchFamily="18" charset="2"/>
              </a:rPr>
              <a:t>n</a:t>
            </a:r>
            <a:r>
              <a:rPr lang="en-US" altLang="en-US" baseline="-25000" dirty="0">
                <a:sym typeface="Symbol" panose="05050102010706020507" pitchFamily="18" charset="2"/>
              </a:rPr>
              <a:t>  </a:t>
            </a:r>
            <a:r>
              <a:rPr lang="en-US" altLang="en-US" dirty="0">
                <a:sym typeface="Symbol" panose="05050102010706020507" pitchFamily="18" charset="2"/>
              </a:rPr>
              <a:t> </a:t>
            </a:r>
            <a:r>
              <a:rPr lang="en-US" altLang="en-US" dirty="0"/>
              <a:t>is the set of functional  dependencies that can be checked efficiently.</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4" name="Rectangle 2"/>
          <p:cNvSpPr>
            <a:spLocks noGrp="1" noChangeArrowheads="1"/>
          </p:cNvSpPr>
          <p:nvPr>
            <p:ph type="title"/>
          </p:nvPr>
        </p:nvSpPr>
        <p:spPr>
          <a:xfrm>
            <a:off x="1718072" y="75010"/>
            <a:ext cx="6057900" cy="457200"/>
          </a:xfrm>
        </p:spPr>
        <p:txBody>
          <a:bodyPr/>
          <a:lstStyle/>
          <a:p>
            <a:pPr>
              <a:defRPr/>
            </a:pPr>
            <a:r>
              <a:rPr lang="en-US" altLang="en-US" dirty="0">
                <a:effectLst>
                  <a:outerShdw blurRad="38100" dist="38100" dir="2700000" algn="tl">
                    <a:srgbClr val="C0C0C0"/>
                  </a:outerShdw>
                </a:effectLst>
                <a:ea typeface="ＭＳ Ｐゴシック" pitchFamily="34" charset="-128"/>
              </a:rPr>
              <a:t>Testing for Dependency Preservation</a:t>
            </a:r>
          </a:p>
        </p:txBody>
      </p:sp>
      <p:sp>
        <p:nvSpPr>
          <p:cNvPr id="62467" name="Rectangle 3"/>
          <p:cNvSpPr>
            <a:spLocks noGrp="1" noChangeArrowheads="1"/>
          </p:cNvSpPr>
          <p:nvPr>
            <p:ph type="body" idx="4294967295"/>
          </p:nvPr>
        </p:nvSpPr>
        <p:spPr>
          <a:xfrm>
            <a:off x="1724731" y="825623"/>
            <a:ext cx="5804673" cy="3442580"/>
          </a:xfrm>
        </p:spPr>
        <p:txBody>
          <a:bodyPr/>
          <a:lstStyle/>
          <a:p>
            <a:pPr>
              <a:buSzPct val="110000"/>
              <a:buFont typeface="Wingdings" panose="05000000000000000000" pitchFamily="2" charset="2"/>
              <a:buChar char="§"/>
            </a:pPr>
            <a:r>
              <a:rPr lang="en-US" altLang="en-US" dirty="0">
                <a:sym typeface="Symbol" panose="05050102010706020507" pitchFamily="18" charset="2"/>
              </a:rPr>
              <a:t>To check if a dependency    is preserved in a decomposition of </a:t>
            </a:r>
            <a:r>
              <a:rPr lang="en-US" altLang="en-US" i="1" dirty="0">
                <a:sym typeface="Symbol" panose="05050102010706020507" pitchFamily="18" charset="2"/>
              </a:rPr>
              <a:t>R</a:t>
            </a:r>
            <a:r>
              <a:rPr lang="en-US" altLang="en-US" dirty="0">
                <a:sym typeface="Symbol" panose="05050102010706020507" pitchFamily="18" charset="2"/>
              </a:rPr>
              <a:t> into </a:t>
            </a:r>
            <a:r>
              <a:rPr lang="en-US" altLang="en-US" i="1" dirty="0">
                <a:sym typeface="Symbol" panose="05050102010706020507" pitchFamily="18" charset="2"/>
              </a:rPr>
              <a:t>R</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R</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a:sym typeface="Symbol" panose="05050102010706020507" pitchFamily="18" charset="2"/>
              </a:rPr>
              <a:t>R</a:t>
            </a:r>
            <a:r>
              <a:rPr lang="en-US" altLang="en-US" baseline="-25000" dirty="0">
                <a:sym typeface="Symbol" panose="05050102010706020507" pitchFamily="18" charset="2"/>
              </a:rPr>
              <a:t>n</a:t>
            </a:r>
            <a:r>
              <a:rPr lang="en-US" altLang="en-US" dirty="0">
                <a:sym typeface="Symbol" panose="05050102010706020507" pitchFamily="18" charset="2"/>
              </a:rPr>
              <a:t> , we apply the following test (with attribute closure done with respect to </a:t>
            </a:r>
            <a:r>
              <a:rPr lang="en-US" altLang="en-US" i="1" dirty="0">
                <a:sym typeface="Symbol" panose="05050102010706020507" pitchFamily="18" charset="2"/>
              </a:rPr>
              <a:t>F</a:t>
            </a:r>
            <a:r>
              <a:rPr lang="en-US" altLang="en-US" dirty="0">
                <a:sym typeface="Symbol" panose="05050102010706020507" pitchFamily="18" charset="2"/>
              </a:rPr>
              <a:t>)</a:t>
            </a:r>
          </a:p>
          <a:p>
            <a:pPr lvl="1">
              <a:buSzPct val="110000"/>
              <a:buFont typeface="Arial" panose="020B0604020202020204" pitchFamily="34" charset="0"/>
              <a:buChar char="•"/>
            </a:pPr>
            <a:r>
              <a:rPr lang="en-US" altLang="en-US" i="1" dirty="0"/>
              <a:t>result </a:t>
            </a:r>
            <a:r>
              <a:rPr lang="en-US" altLang="en-US" dirty="0"/>
              <a:t>= </a:t>
            </a:r>
            <a:r>
              <a:rPr lang="en-US" altLang="en-US" dirty="0">
                <a:sym typeface="Symbol" panose="05050102010706020507" pitchFamily="18" charset="2"/>
              </a:rPr>
              <a:t></a:t>
            </a:r>
            <a:br>
              <a:rPr lang="en-US" altLang="en-US" dirty="0">
                <a:sym typeface="Symbol" panose="05050102010706020507" pitchFamily="18" charset="2"/>
              </a:rPr>
            </a:br>
            <a:r>
              <a:rPr lang="en-US" altLang="en-US" b="1" dirty="0">
                <a:sym typeface="Symbol" panose="05050102010706020507" pitchFamily="18" charset="2"/>
              </a:rPr>
              <a:t>repeat</a:t>
            </a:r>
            <a:r>
              <a:rPr lang="en-US" altLang="en-US"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for each</a:t>
            </a:r>
            <a:r>
              <a:rPr lang="en-US" altLang="en-US" dirty="0">
                <a:sym typeface="Symbol" panose="05050102010706020507" pitchFamily="18" charset="2"/>
              </a:rPr>
              <a:t> </a:t>
            </a:r>
            <a:r>
              <a:rPr lang="en-US" altLang="en-US" i="1" dirty="0">
                <a:sym typeface="Symbol" panose="05050102010706020507" pitchFamily="18" charset="2"/>
              </a:rPr>
              <a:t>R</a:t>
            </a:r>
            <a:r>
              <a:rPr lang="en-US" altLang="en-US" i="1" baseline="-25000" dirty="0">
                <a:sym typeface="Symbol" panose="05050102010706020507" pitchFamily="18" charset="2"/>
              </a:rPr>
              <a:t>i</a:t>
            </a:r>
            <a:r>
              <a:rPr lang="en-US" altLang="en-US" i="1" dirty="0">
                <a:sym typeface="Symbol" panose="05050102010706020507" pitchFamily="18" charset="2"/>
              </a:rPr>
              <a:t> </a:t>
            </a:r>
            <a:r>
              <a:rPr lang="en-US" altLang="en-US" dirty="0">
                <a:sym typeface="Symbol" panose="05050102010706020507" pitchFamily="18" charset="2"/>
              </a:rPr>
              <a:t>in the decomposition</a:t>
            </a:r>
            <a:br>
              <a:rPr lang="en-US" altLang="en-US" dirty="0">
                <a:sym typeface="Symbol" panose="05050102010706020507" pitchFamily="18" charset="2"/>
              </a:rPr>
            </a:br>
            <a:r>
              <a:rPr lang="en-US" altLang="en-US" dirty="0">
                <a:sym typeface="Symbol" panose="05050102010706020507" pitchFamily="18" charset="2"/>
              </a:rPr>
              <a:t>		</a:t>
            </a:r>
            <a:r>
              <a:rPr lang="en-US" altLang="en-US" i="1" dirty="0">
                <a:sym typeface="Symbol" panose="05050102010706020507" pitchFamily="18" charset="2"/>
              </a:rPr>
              <a:t>t</a:t>
            </a:r>
            <a:r>
              <a:rPr lang="en-US" altLang="en-US" dirty="0">
                <a:sym typeface="Symbol" panose="05050102010706020507" pitchFamily="18" charset="2"/>
              </a:rPr>
              <a:t> = (</a:t>
            </a:r>
            <a:r>
              <a:rPr lang="en-US" altLang="en-US" i="1" dirty="0">
                <a:sym typeface="Symbol" panose="05050102010706020507" pitchFamily="18" charset="2"/>
              </a:rPr>
              <a:t>result </a:t>
            </a:r>
            <a:r>
              <a:rPr lang="en-US" altLang="en-US" dirty="0">
                <a:sym typeface="Symbol" panose="05050102010706020507" pitchFamily="18" charset="2"/>
              </a:rPr>
              <a:t> </a:t>
            </a:r>
            <a:r>
              <a:rPr lang="en-US" altLang="en-US" i="1" dirty="0">
                <a:sym typeface="Symbol" panose="05050102010706020507" pitchFamily="18" charset="2"/>
              </a:rPr>
              <a:t>R</a:t>
            </a:r>
            <a:r>
              <a:rPr lang="en-US" altLang="en-US" i="1" baseline="-25000" dirty="0">
                <a:sym typeface="Symbol" panose="05050102010706020507" pitchFamily="18" charset="2"/>
              </a:rPr>
              <a:t>i</a:t>
            </a:r>
            <a:r>
              <a:rPr lang="en-US" altLang="en-US" dirty="0">
                <a:sym typeface="Symbol" panose="05050102010706020507" pitchFamily="18" charset="2"/>
              </a:rPr>
              <a:t>)</a:t>
            </a:r>
            <a:r>
              <a:rPr lang="en-US" altLang="en-US" baseline="30000" dirty="0">
                <a:sym typeface="Symbol" panose="05050102010706020507" pitchFamily="18" charset="2"/>
              </a:rPr>
              <a:t>+ </a:t>
            </a:r>
            <a:r>
              <a:rPr lang="en-US" altLang="en-US" dirty="0">
                <a:sym typeface="Symbol" panose="05050102010706020507" pitchFamily="18" charset="2"/>
              </a:rPr>
              <a:t> </a:t>
            </a:r>
            <a:r>
              <a:rPr lang="en-US" altLang="en-US" i="1" dirty="0">
                <a:sym typeface="Symbol" panose="05050102010706020507" pitchFamily="18" charset="2"/>
              </a:rPr>
              <a:t>R</a:t>
            </a:r>
            <a:r>
              <a:rPr lang="en-US" altLang="en-US" i="1" baseline="-25000" dirty="0">
                <a:sym typeface="Symbol" panose="05050102010706020507" pitchFamily="18" charset="2"/>
              </a:rPr>
              <a:t>i</a:t>
            </a:r>
            <a:br>
              <a:rPr lang="en-US" altLang="en-US" i="1" baseline="-25000" dirty="0">
                <a:sym typeface="Symbol" panose="05050102010706020507" pitchFamily="18" charset="2"/>
              </a:rPr>
            </a:br>
            <a:r>
              <a:rPr lang="en-US" altLang="en-US" i="1" baseline="-25000" dirty="0">
                <a:sym typeface="Symbol" panose="05050102010706020507" pitchFamily="18" charset="2"/>
              </a:rPr>
              <a:t>		</a:t>
            </a:r>
            <a:r>
              <a:rPr lang="en-US" altLang="en-US" i="1" dirty="0">
                <a:sym typeface="Symbol" panose="05050102010706020507" pitchFamily="18" charset="2"/>
              </a:rPr>
              <a:t>result  =  result  </a:t>
            </a:r>
            <a:r>
              <a:rPr lang="en-US" altLang="en-US" dirty="0">
                <a:sym typeface="Symbol" panose="05050102010706020507" pitchFamily="18" charset="2"/>
              </a:rPr>
              <a:t> </a:t>
            </a:r>
            <a:r>
              <a:rPr lang="en-US" altLang="en-US" i="1" dirty="0">
                <a:sym typeface="Symbol" panose="05050102010706020507" pitchFamily="18" charset="2"/>
              </a:rPr>
              <a:t>t</a:t>
            </a:r>
          </a:p>
          <a:p>
            <a:pPr marL="342900" lvl="1" indent="0">
              <a:buSzPct val="110000"/>
              <a:buNone/>
            </a:pPr>
            <a:r>
              <a:rPr lang="en-US" altLang="en-US" i="1" dirty="0">
                <a:sym typeface="Symbol" panose="05050102010706020507" pitchFamily="18" charset="2"/>
              </a:rPr>
              <a:t>          </a:t>
            </a:r>
            <a:r>
              <a:rPr lang="en-US" altLang="en-US" b="1" dirty="0">
                <a:sym typeface="Symbol" panose="05050102010706020507" pitchFamily="18" charset="2"/>
              </a:rPr>
              <a:t>until </a:t>
            </a:r>
            <a:r>
              <a:rPr lang="en-US" altLang="en-US" dirty="0">
                <a:sym typeface="Symbol" panose="05050102010706020507" pitchFamily="18" charset="2"/>
              </a:rPr>
              <a:t> (</a:t>
            </a:r>
            <a:r>
              <a:rPr lang="en-US" altLang="en-US" i="1" dirty="0">
                <a:sym typeface="Symbol" panose="05050102010706020507" pitchFamily="18" charset="2"/>
              </a:rPr>
              <a:t>result </a:t>
            </a:r>
            <a:r>
              <a:rPr lang="en-US" altLang="en-US" dirty="0">
                <a:sym typeface="Symbol" panose="05050102010706020507" pitchFamily="18" charset="2"/>
              </a:rPr>
              <a:t>does not change)</a:t>
            </a:r>
            <a:endParaRPr lang="en-US" altLang="en-US" i="1" dirty="0">
              <a:sym typeface="Symbol" panose="05050102010706020507" pitchFamily="18" charset="2"/>
            </a:endParaRPr>
          </a:p>
          <a:p>
            <a:pPr lvl="1">
              <a:buSzPct val="110000"/>
              <a:buFont typeface="Arial" panose="020B0604020202020204" pitchFamily="34" charset="0"/>
              <a:buChar char="•"/>
            </a:pPr>
            <a:r>
              <a:rPr lang="en-US" altLang="en-US" dirty="0">
                <a:sym typeface="Symbol" panose="05050102010706020507" pitchFamily="18" charset="2"/>
              </a:rPr>
              <a:t>If </a:t>
            </a:r>
            <a:r>
              <a:rPr lang="en-US" altLang="en-US" i="1" dirty="0">
                <a:sym typeface="Symbol" panose="05050102010706020507" pitchFamily="18" charset="2"/>
              </a:rPr>
              <a:t>result</a:t>
            </a:r>
            <a:r>
              <a:rPr lang="en-US" altLang="en-US" dirty="0">
                <a:sym typeface="Symbol" panose="05050102010706020507" pitchFamily="18" charset="2"/>
              </a:rPr>
              <a:t> contains all attributes in , then the functional dependency     is preserved.</a:t>
            </a:r>
          </a:p>
          <a:p>
            <a:pPr>
              <a:buSzPct val="110000"/>
              <a:buFont typeface="Wingdings" panose="05000000000000000000" pitchFamily="2" charset="2"/>
              <a:buChar char="§"/>
            </a:pPr>
            <a:r>
              <a:rPr lang="en-US" altLang="en-US" dirty="0">
                <a:sym typeface="Symbol" panose="05050102010706020507" pitchFamily="18" charset="2"/>
              </a:rPr>
              <a:t>We apply the test on all dependencies in </a:t>
            </a:r>
            <a:r>
              <a:rPr lang="en-US" altLang="en-US" i="1" dirty="0">
                <a:sym typeface="Symbol" panose="05050102010706020507" pitchFamily="18" charset="2"/>
              </a:rPr>
              <a:t>F</a:t>
            </a:r>
            <a:r>
              <a:rPr lang="en-US" altLang="en-US" dirty="0">
                <a:sym typeface="Symbol" panose="05050102010706020507" pitchFamily="18" charset="2"/>
              </a:rPr>
              <a:t>  to check if a decomposition is dependency preserving</a:t>
            </a:r>
          </a:p>
          <a:p>
            <a:pPr>
              <a:buSzPct val="110000"/>
              <a:buFont typeface="Wingdings" panose="05000000000000000000" pitchFamily="2" charset="2"/>
              <a:buChar char="§"/>
            </a:pPr>
            <a:r>
              <a:rPr lang="en-US" altLang="en-US" dirty="0">
                <a:sym typeface="Symbol" panose="05050102010706020507" pitchFamily="18" charset="2"/>
              </a:rPr>
              <a:t>This procedure takes polynomial time, instead of the exponential time required to compute </a:t>
            </a:r>
            <a:r>
              <a:rPr lang="en-US" altLang="en-US" i="1" dirty="0">
                <a:sym typeface="Symbol" panose="05050102010706020507" pitchFamily="18" charset="2"/>
              </a:rPr>
              <a:t>F</a:t>
            </a:r>
            <a:r>
              <a:rPr lang="en-US" altLang="en-US" i="1" baseline="30000" dirty="0">
                <a:sym typeface="Symbol" panose="05050102010706020507" pitchFamily="18" charset="2"/>
              </a:rPr>
              <a:t>+</a:t>
            </a:r>
            <a:r>
              <a:rPr lang="en-US" altLang="en-US" i="1" dirty="0">
                <a:sym typeface="Symbol" panose="05050102010706020507" pitchFamily="18" charset="2"/>
              </a:rPr>
              <a:t> </a:t>
            </a:r>
            <a:r>
              <a:rPr lang="en-US" altLang="en-US" dirty="0">
                <a:sym typeface="Symbol" panose="05050102010706020507" pitchFamily="18" charset="2"/>
              </a:rPr>
              <a:t>and</a:t>
            </a:r>
            <a:r>
              <a:rPr lang="en-US" altLang="en-US" i="1" dirty="0">
                <a:sym typeface="Symbol" panose="05050102010706020507" pitchFamily="18" charset="2"/>
              </a:rPr>
              <a:t> </a:t>
            </a:r>
            <a:r>
              <a:rPr lang="en-US" altLang="en-US" dirty="0"/>
              <a:t>(</a:t>
            </a:r>
            <a:r>
              <a:rPr lang="en-US" altLang="en-US" i="1" dirty="0"/>
              <a:t>F</a:t>
            </a:r>
            <a:r>
              <a:rPr lang="en-US" altLang="en-US" baseline="-25000" dirty="0"/>
              <a:t>1</a:t>
            </a:r>
            <a:r>
              <a:rPr lang="en-US" altLang="en-US" i="1" dirty="0"/>
              <a:t> </a:t>
            </a:r>
            <a:r>
              <a:rPr lang="en-US" altLang="en-US" dirty="0">
                <a:sym typeface="Symbol" panose="05050102010706020507" pitchFamily="18" charset="2"/>
              </a:rPr>
              <a:t></a:t>
            </a:r>
            <a:r>
              <a:rPr lang="en-US" altLang="en-US" i="1" dirty="0">
                <a:sym typeface="Symbol" panose="05050102010706020507" pitchFamily="18" charset="2"/>
              </a:rPr>
              <a:t> F</a:t>
            </a:r>
            <a:r>
              <a:rPr lang="en-US" altLang="en-US" baseline="-25000" dirty="0">
                <a:sym typeface="Symbol" panose="05050102010706020507" pitchFamily="18" charset="2"/>
              </a:rPr>
              <a:t>2</a:t>
            </a:r>
            <a:r>
              <a:rPr lang="en-US" altLang="en-US" dirty="0">
                <a:sym typeface="Symbol" panose="05050102010706020507" pitchFamily="18" charset="2"/>
              </a:rPr>
              <a:t> </a:t>
            </a:r>
            <a:r>
              <a:rPr lang="en-US" altLang="en-US" i="1" dirty="0">
                <a:sym typeface="Symbol" panose="05050102010706020507" pitchFamily="18" charset="2"/>
              </a:rPr>
              <a:t> … </a:t>
            </a:r>
            <a:r>
              <a:rPr lang="en-US" altLang="en-US" dirty="0">
                <a:sym typeface="Symbol" panose="05050102010706020507" pitchFamily="18" charset="2"/>
              </a:rPr>
              <a:t></a:t>
            </a:r>
            <a:r>
              <a:rPr lang="en-US" altLang="en-US" i="1" dirty="0">
                <a:sym typeface="Symbol" panose="05050102010706020507" pitchFamily="18" charset="2"/>
              </a:rPr>
              <a:t> </a:t>
            </a:r>
            <a:r>
              <a:rPr lang="en-US" altLang="en-US" i="1" dirty="0" err="1">
                <a:sym typeface="Symbol" panose="05050102010706020507" pitchFamily="18" charset="2"/>
              </a:rPr>
              <a:t>F</a:t>
            </a:r>
            <a:r>
              <a:rPr lang="en-US" altLang="en-US" baseline="-25000" dirty="0" err="1">
                <a:sym typeface="Symbol" panose="05050102010706020507" pitchFamily="18" charset="2"/>
              </a:rPr>
              <a:t>n</a:t>
            </a:r>
            <a:r>
              <a:rPr lang="en-US" altLang="en-US" dirty="0">
                <a:sym typeface="Symbol" panose="05050102010706020507" pitchFamily="18" charset="2"/>
              </a:rPr>
              <a:t>)</a:t>
            </a:r>
            <a:r>
              <a:rPr lang="en-US" altLang="en-US" baseline="30000" dirty="0">
                <a:sym typeface="Symbol" panose="05050102010706020507" pitchFamily="18" charset="2"/>
              </a:rPr>
              <a:t>+</a:t>
            </a:r>
            <a:r>
              <a:rPr lang="en-US" altLang="en-US" dirty="0">
                <a:sym typeface="Symbol" panose="05050102010706020507" pitchFamily="18" charset="2"/>
              </a:rPr>
              <a:t> </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16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ＭＳ Ｐゴシック" pitchFamily="34" charset="-128"/>
              </a:rPr>
              <a:t>Example</a:t>
            </a:r>
          </a:p>
        </p:txBody>
      </p:sp>
      <p:sp>
        <p:nvSpPr>
          <p:cNvPr id="63491" name="Rectangle 3"/>
          <p:cNvSpPr>
            <a:spLocks noGrp="1" noChangeArrowheads="1"/>
          </p:cNvSpPr>
          <p:nvPr>
            <p:ph type="body" idx="1"/>
          </p:nvPr>
        </p:nvSpPr>
        <p:spPr>
          <a:xfrm>
            <a:off x="1719263" y="854681"/>
            <a:ext cx="5689153" cy="2213372"/>
          </a:xfrm>
        </p:spPr>
        <p:txBody>
          <a:bodyPr/>
          <a:lstStyle/>
          <a:p>
            <a:pPr>
              <a:tabLst>
                <a:tab pos="558404" algn="l"/>
              </a:tabLst>
            </a:pPr>
            <a:r>
              <a:rPr lang="en-US" altLang="en-US" i="1" dirty="0"/>
              <a:t>R = </a:t>
            </a:r>
            <a:r>
              <a:rPr lang="en-US" altLang="en-US" dirty="0"/>
              <a:t>(</a:t>
            </a:r>
            <a:r>
              <a:rPr lang="en-US" altLang="en-US" i="1" dirty="0"/>
              <a:t>A, B, C </a:t>
            </a:r>
            <a:r>
              <a:rPr lang="en-US" altLang="en-US" dirty="0"/>
              <a:t>)</a:t>
            </a:r>
            <a:br>
              <a:rPr lang="en-US" altLang="en-US" i="1" dirty="0"/>
            </a:br>
            <a:r>
              <a:rPr lang="en-US" altLang="en-US" i="1" dirty="0"/>
              <a:t>F = </a:t>
            </a:r>
            <a:r>
              <a:rPr lang="en-US" altLang="en-US" dirty="0"/>
              <a:t>{</a:t>
            </a:r>
            <a:r>
              <a:rPr lang="en-US" altLang="en-US" i="1" dirty="0"/>
              <a:t>A</a:t>
            </a:r>
            <a:r>
              <a:rPr lang="en-US" altLang="en-US" dirty="0"/>
              <a:t> </a:t>
            </a:r>
            <a:r>
              <a:rPr lang="en-US" altLang="en-US" dirty="0">
                <a:sym typeface="Symbol" panose="05050102010706020507" pitchFamily="18" charset="2"/>
              </a:rPr>
              <a:t></a:t>
            </a:r>
            <a:r>
              <a:rPr lang="en-US" altLang="en-US" dirty="0">
                <a:sym typeface="Monotype Sorts" pitchFamily="-84" charset="2"/>
              </a:rPr>
              <a:t> </a:t>
            </a:r>
            <a:r>
              <a:rPr lang="en-US" altLang="en-US" i="1" dirty="0">
                <a:sym typeface="Monotype Sorts" pitchFamily="-84" charset="2"/>
              </a:rPr>
              <a:t>B</a:t>
            </a:r>
            <a:br>
              <a:rPr lang="en-US" altLang="en-US" i="1" dirty="0">
                <a:sym typeface="Monotype Sorts" pitchFamily="-84" charset="2"/>
              </a:rPr>
            </a:br>
            <a:r>
              <a:rPr lang="en-US" altLang="en-US" i="1" dirty="0">
                <a:sym typeface="Monotype Sorts" pitchFamily="-84" charset="2"/>
              </a:rPr>
              <a:t>	 B </a:t>
            </a:r>
            <a:r>
              <a:rPr lang="en-US" altLang="en-US" dirty="0">
                <a:sym typeface="Symbol" panose="05050102010706020507" pitchFamily="18" charset="2"/>
              </a:rPr>
              <a:t></a:t>
            </a:r>
            <a:r>
              <a:rPr lang="en-US" altLang="en-US" i="1" dirty="0">
                <a:sym typeface="Monotype Sorts" pitchFamily="-84" charset="2"/>
              </a:rPr>
              <a:t> C</a:t>
            </a:r>
            <a:r>
              <a:rPr lang="en-US" altLang="en-US" dirty="0">
                <a:sym typeface="Monotype Sorts" pitchFamily="-84" charset="2"/>
              </a:rPr>
              <a:t>}</a:t>
            </a:r>
            <a:br>
              <a:rPr lang="en-US" altLang="en-US" dirty="0">
                <a:sym typeface="Monotype Sorts" pitchFamily="-84" charset="2"/>
              </a:rPr>
            </a:br>
            <a:r>
              <a:rPr lang="en-US" altLang="en-US" dirty="0">
                <a:sym typeface="Monotype Sorts" pitchFamily="-84" charset="2"/>
              </a:rPr>
              <a:t>Key = {</a:t>
            </a:r>
            <a:r>
              <a:rPr lang="en-US" altLang="en-US" i="1" dirty="0">
                <a:sym typeface="Monotype Sorts" pitchFamily="-84" charset="2"/>
              </a:rPr>
              <a:t>A</a:t>
            </a:r>
            <a:r>
              <a:rPr lang="en-US" altLang="en-US" dirty="0">
                <a:sym typeface="Monotype Sorts" pitchFamily="-84" charset="2"/>
              </a:rPr>
              <a:t>}</a:t>
            </a:r>
          </a:p>
          <a:p>
            <a:pPr>
              <a:tabLst>
                <a:tab pos="558404" algn="l"/>
              </a:tabLst>
            </a:pPr>
            <a:r>
              <a:rPr lang="en-US" altLang="en-US" i="1" dirty="0">
                <a:sym typeface="Monotype Sorts" pitchFamily="-84" charset="2"/>
              </a:rPr>
              <a:t>R</a:t>
            </a:r>
            <a:r>
              <a:rPr lang="en-US" altLang="en-US" dirty="0">
                <a:sym typeface="Monotype Sorts" pitchFamily="-84" charset="2"/>
              </a:rPr>
              <a:t> is not in BCNF</a:t>
            </a:r>
          </a:p>
          <a:p>
            <a:pPr>
              <a:tabLst>
                <a:tab pos="558404" algn="l"/>
              </a:tabLst>
            </a:pPr>
            <a:r>
              <a:rPr lang="en-US" altLang="en-US" dirty="0">
                <a:sym typeface="Monotype Sorts" pitchFamily="-84" charset="2"/>
              </a:rPr>
              <a:t>Decomposition </a:t>
            </a:r>
            <a:r>
              <a:rPr lang="en-US" altLang="en-US" i="1" dirty="0">
                <a:sym typeface="Monotype Sorts" pitchFamily="-84" charset="2"/>
              </a:rPr>
              <a:t>R</a:t>
            </a:r>
            <a:r>
              <a:rPr lang="en-US" altLang="en-US" baseline="-25000" dirty="0">
                <a:sym typeface="Monotype Sorts" pitchFamily="-84" charset="2"/>
              </a:rPr>
              <a:t>1</a:t>
            </a:r>
            <a:r>
              <a:rPr lang="en-US" altLang="en-US" dirty="0">
                <a:sym typeface="Monotype Sorts" pitchFamily="-84" charset="2"/>
              </a:rPr>
              <a:t> = (</a:t>
            </a:r>
            <a:r>
              <a:rPr lang="en-US" altLang="en-US" i="1" dirty="0">
                <a:sym typeface="Monotype Sorts" pitchFamily="-84" charset="2"/>
              </a:rPr>
              <a:t>A, B),  R</a:t>
            </a:r>
            <a:r>
              <a:rPr lang="en-US" altLang="en-US" baseline="-25000" dirty="0">
                <a:sym typeface="Monotype Sorts" pitchFamily="-84" charset="2"/>
              </a:rPr>
              <a:t>2</a:t>
            </a:r>
            <a:r>
              <a:rPr lang="en-US" altLang="en-US" dirty="0">
                <a:sym typeface="Monotype Sorts" pitchFamily="-84" charset="2"/>
              </a:rPr>
              <a:t> = </a:t>
            </a:r>
            <a:r>
              <a:rPr lang="en-US" altLang="en-US" i="1" dirty="0">
                <a:sym typeface="Monotype Sorts" pitchFamily="-84" charset="2"/>
              </a:rPr>
              <a:t>(B, C)</a:t>
            </a:r>
          </a:p>
          <a:p>
            <a:pPr lvl="1">
              <a:tabLst>
                <a:tab pos="558404" algn="l"/>
              </a:tabLst>
            </a:pPr>
            <a:r>
              <a:rPr lang="en-US" altLang="en-US" i="1" dirty="0">
                <a:sym typeface="Monotype Sorts" pitchFamily="-84" charset="2"/>
              </a:rPr>
              <a:t>R</a:t>
            </a:r>
            <a:r>
              <a:rPr lang="en-US" altLang="en-US" baseline="-25000" dirty="0">
                <a:sym typeface="Monotype Sorts" pitchFamily="-84" charset="2"/>
              </a:rPr>
              <a:t>1</a:t>
            </a:r>
            <a:r>
              <a:rPr lang="en-US" altLang="en-US" i="1" baseline="-25000" dirty="0">
                <a:sym typeface="Monotype Sorts" pitchFamily="-84" charset="2"/>
              </a:rPr>
              <a:t> </a:t>
            </a:r>
            <a:r>
              <a:rPr lang="en-US" altLang="en-US" dirty="0">
                <a:sym typeface="Monotype Sorts" pitchFamily="-84" charset="2"/>
              </a:rPr>
              <a:t>and </a:t>
            </a:r>
            <a:r>
              <a:rPr lang="en-US" altLang="en-US" i="1" dirty="0">
                <a:sym typeface="Monotype Sorts" pitchFamily="-84" charset="2"/>
              </a:rPr>
              <a:t>R</a:t>
            </a:r>
            <a:r>
              <a:rPr lang="en-US" altLang="en-US" baseline="-25000" dirty="0">
                <a:sym typeface="Monotype Sorts" pitchFamily="-84" charset="2"/>
              </a:rPr>
              <a:t>2</a:t>
            </a:r>
            <a:r>
              <a:rPr lang="en-US" altLang="en-US" dirty="0">
                <a:sym typeface="Monotype Sorts" pitchFamily="-84" charset="2"/>
              </a:rPr>
              <a:t> in BCNF</a:t>
            </a:r>
          </a:p>
          <a:p>
            <a:pPr lvl="1">
              <a:tabLst>
                <a:tab pos="558404" algn="l"/>
              </a:tabLst>
            </a:pPr>
            <a:r>
              <a:rPr lang="en-US" altLang="en-US" dirty="0">
                <a:sym typeface="Monotype Sorts" pitchFamily="-84" charset="2"/>
              </a:rPr>
              <a:t>Lossless-join decomposition</a:t>
            </a:r>
          </a:p>
          <a:p>
            <a:pPr lvl="1">
              <a:tabLst>
                <a:tab pos="558404" algn="l"/>
              </a:tabLst>
            </a:pPr>
            <a:r>
              <a:rPr lang="en-US" altLang="en-US" dirty="0">
                <a:sym typeface="Monotype Sorts" pitchFamily="-84" charset="2"/>
              </a:rPr>
              <a:t>Dependency preserving</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Query Processing</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a:extLst>
              <a:ext uri="{FF2B5EF4-FFF2-40B4-BE49-F238E27FC236}">
                <a16:creationId xmlns:a16="http://schemas.microsoft.com/office/drawing/2014/main" id="{D63F7BCC-B7FA-4EC2-9387-8F6716E2F78C}"/>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67</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(F21): Lecture 11: No SQL, Transaction, Query, Big Data</a:t>
            </a:r>
            <a:endPar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54212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400" b="0" i="1" u="none" strike="noStrike" kern="1200" cap="none" spc="0" normalizeH="0" baseline="0" noProof="0" dirty="0">
                <a:ln>
                  <a:noFill/>
                </a:ln>
                <a:solidFill>
                  <a:prstClr val="white"/>
                </a:solidFill>
                <a:effectLst/>
                <a:uLnTx/>
                <a:uFillTx/>
                <a:latin typeface="Calibri" charset="0"/>
                <a:ea typeface="ＭＳ Ｐゴシック" charset="-128"/>
                <a:cs typeface="+mn-cs"/>
              </a:rPr>
              <a:t>Completing Disks, I/O, Indexes</a:t>
            </a:r>
          </a:p>
        </p:txBody>
      </p:sp>
      <p:sp>
        <p:nvSpPr>
          <p:cNvPr id="2" name="Rectangle 1">
            <a:extLst>
              <a:ext uri="{FF2B5EF4-FFF2-40B4-BE49-F238E27FC236}">
                <a16:creationId xmlns:a16="http://schemas.microsoft.com/office/drawing/2014/main" id="{54FC0121-D49A-254F-B057-E13F74504474}"/>
              </a:ext>
            </a:extLst>
          </p:cNvPr>
          <p:cNvSpPr/>
          <p:nvPr/>
        </p:nvSpPr>
        <p:spPr>
          <a:xfrm>
            <a:off x="0" y="0"/>
            <a:ext cx="9144000" cy="4686300"/>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Query Processing Overview</a:t>
            </a:r>
          </a:p>
        </p:txBody>
      </p:sp>
      <p:sp>
        <p:nvSpPr>
          <p:cNvPr id="8" name="TextBox 9">
            <a:extLst>
              <a:ext uri="{FF2B5EF4-FFF2-40B4-BE49-F238E27FC236}">
                <a16:creationId xmlns:a16="http://schemas.microsoft.com/office/drawing/2014/main" id="{DB3D185B-8104-41FB-97C5-1D1657925C84}"/>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68</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(F21): Lecture 11: No SQL, Transaction, Query, Big Data</a:t>
            </a:r>
            <a:endPar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3244058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 Compilation</a:t>
            </a:r>
          </a:p>
        </p:txBody>
      </p:sp>
      <p:pic>
        <p:nvPicPr>
          <p:cNvPr id="5" name="Picture 4"/>
          <p:cNvPicPr>
            <a:picLocks noChangeAspect="1"/>
          </p:cNvPicPr>
          <p:nvPr/>
        </p:nvPicPr>
        <p:blipFill>
          <a:blip r:embed="rId2"/>
          <a:stretch>
            <a:fillRect/>
          </a:stretch>
        </p:blipFill>
        <p:spPr>
          <a:xfrm>
            <a:off x="457200" y="514350"/>
            <a:ext cx="6845300" cy="2209800"/>
          </a:xfrm>
          <a:prstGeom prst="rect">
            <a:avLst/>
          </a:prstGeom>
        </p:spPr>
      </p:pic>
      <p:pic>
        <p:nvPicPr>
          <p:cNvPr id="6" name="Picture 5"/>
          <p:cNvPicPr>
            <a:picLocks noChangeAspect="1"/>
          </p:cNvPicPr>
          <p:nvPr/>
        </p:nvPicPr>
        <p:blipFill>
          <a:blip r:embed="rId3"/>
          <a:stretch>
            <a:fillRect/>
          </a:stretch>
        </p:blipFill>
        <p:spPr>
          <a:xfrm>
            <a:off x="546100" y="2488752"/>
            <a:ext cx="6616700" cy="2159000"/>
          </a:xfrm>
          <a:prstGeom prst="rect">
            <a:avLst/>
          </a:prstGeom>
        </p:spPr>
      </p:pic>
      <p:sp>
        <p:nvSpPr>
          <p:cNvPr id="7" name="Rectangle 6"/>
          <p:cNvSpPr/>
          <p:nvPr/>
        </p:nvSpPr>
        <p:spPr>
          <a:xfrm>
            <a:off x="3733800" y="514350"/>
            <a:ext cx="6324600" cy="430887"/>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 </a:t>
            </a:r>
            <a:r>
              <a:rPr kumimoji="0" lang="en-US" sz="11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2nd Edition</a:t>
            </a:r>
            <a:endParaRPr kumimoji="0" lang="en-US" sz="1100" b="1"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11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Hector Garcia-Molina</a:t>
            </a:r>
            <a:r>
              <a:rPr kumimoji="0" lang="en-US" sz="11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11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11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Jeffrey D. Ullman</a:t>
            </a:r>
            <a:r>
              <a:rPr kumimoji="0" lang="en-US" sz="11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11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11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6"/>
              </a:rPr>
              <a:t>Jennifer Widom</a:t>
            </a:r>
            <a:r>
              <a:rPr kumimoji="0" lang="en-US" sz="11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11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11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Tree>
    <p:extLst>
      <p:ext uri="{BB962C8B-B14F-4D97-AF65-F5344CB8AC3E}">
        <p14:creationId xmlns:p14="http://schemas.microsoft.com/office/powerpoint/2010/main" val="2802288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C942E3-2958-406C-9DEB-72BED5EA467D}"/>
              </a:ext>
            </a:extLst>
          </p:cNvPr>
          <p:cNvSpPr>
            <a:spLocks noGrp="1"/>
          </p:cNvSpPr>
          <p:nvPr>
            <p:ph idx="1"/>
          </p:nvPr>
        </p:nvSpPr>
        <p:spPr/>
        <p:txBody>
          <a:bodyPr/>
          <a:lstStyle/>
          <a:p>
            <a:r>
              <a:rPr lang="en-US" dirty="0"/>
              <a:t>Comparing Concepts between Database Models</a:t>
            </a:r>
          </a:p>
          <a:p>
            <a:pPr lvl="1"/>
            <a:r>
              <a:rPr lang="en-US" dirty="0"/>
              <a:t>SQL</a:t>
            </a:r>
          </a:p>
          <a:p>
            <a:pPr lvl="1"/>
            <a:r>
              <a:rPr lang="en-US" dirty="0"/>
              <a:t>MongoDB</a:t>
            </a:r>
          </a:p>
          <a:p>
            <a:pPr lvl="1"/>
            <a:r>
              <a:rPr lang="en-US" dirty="0"/>
              <a:t>Neo4j</a:t>
            </a:r>
          </a:p>
          <a:p>
            <a:pPr lvl="1"/>
            <a:r>
              <a:rPr lang="en-US" dirty="0"/>
              <a:t>We will briefly add Pandas as an “in notebook” database</a:t>
            </a:r>
          </a:p>
          <a:p>
            <a:r>
              <a:rPr lang="en-US" dirty="0"/>
              <a:t>Concepts</a:t>
            </a:r>
          </a:p>
          <a:p>
            <a:pPr lvl="1"/>
            <a:r>
              <a:rPr lang="en-US" dirty="0"/>
              <a:t>We have seen </a:t>
            </a:r>
            <a:r>
              <a:rPr lang="en-US" i="1" dirty="0"/>
              <a:t>project</a:t>
            </a:r>
            <a:r>
              <a:rPr lang="en-US" dirty="0"/>
              <a:t> for MongoDB. Examples of Neo4j project.</a:t>
            </a:r>
          </a:p>
          <a:p>
            <a:pPr lvl="1"/>
            <a:r>
              <a:rPr lang="en-US" dirty="0"/>
              <a:t>JOIN</a:t>
            </a:r>
          </a:p>
          <a:p>
            <a:pPr lvl="1"/>
            <a:r>
              <a:rPr lang="en-US" dirty="0"/>
              <a:t>Group By</a:t>
            </a:r>
          </a:p>
          <a:p>
            <a:pPr lvl="1"/>
            <a:r>
              <a:rPr lang="en-US" dirty="0"/>
              <a:t>View</a:t>
            </a:r>
          </a:p>
          <a:p>
            <a:r>
              <a:rPr lang="en-US" dirty="0"/>
              <a:t>Switch to Notebook</a:t>
            </a:r>
          </a:p>
        </p:txBody>
      </p:sp>
      <p:sp>
        <p:nvSpPr>
          <p:cNvPr id="3" name="Title 2">
            <a:extLst>
              <a:ext uri="{FF2B5EF4-FFF2-40B4-BE49-F238E27FC236}">
                <a16:creationId xmlns:a16="http://schemas.microsoft.com/office/drawing/2014/main" id="{2CB67798-002D-453A-9712-7F3C2123F045}"/>
              </a:ext>
            </a:extLst>
          </p:cNvPr>
          <p:cNvSpPr>
            <a:spLocks noGrp="1"/>
          </p:cNvSpPr>
          <p:nvPr>
            <p:ph type="title"/>
          </p:nvPr>
        </p:nvSpPr>
        <p:spPr/>
        <p:txBody>
          <a:bodyPr/>
          <a:lstStyle/>
          <a:p>
            <a:r>
              <a:rPr lang="en-US" dirty="0"/>
              <a:t>Concepts and Examples</a:t>
            </a:r>
          </a:p>
        </p:txBody>
      </p:sp>
    </p:spTree>
    <p:extLst>
      <p:ext uri="{BB962C8B-B14F-4D97-AF65-F5344CB8AC3E}">
        <p14:creationId xmlns:p14="http://schemas.microsoft.com/office/powerpoint/2010/main" val="9663609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a:lnSpc>
                <a:spcPct val="120000"/>
              </a:lnSpc>
              <a:spcBef>
                <a:spcPts val="0"/>
              </a:spcBef>
              <a:spcAft>
                <a:spcPts val="200"/>
              </a:spcAft>
            </a:pPr>
            <a:r>
              <a:rPr lang="en-US" dirty="0"/>
              <a:t>Parser/Translator</a:t>
            </a:r>
          </a:p>
          <a:p>
            <a:pPr lvl="1">
              <a:lnSpc>
                <a:spcPct val="120000"/>
              </a:lnSpc>
              <a:spcBef>
                <a:spcPts val="0"/>
              </a:spcBef>
              <a:spcAft>
                <a:spcPts val="200"/>
              </a:spcAft>
            </a:pPr>
            <a:r>
              <a:rPr lang="en-US" dirty="0"/>
              <a:t>Verifies syntax correctness and generates a </a:t>
            </a:r>
            <a:r>
              <a:rPr lang="en-US" i="1" dirty="0"/>
              <a:t>parse tree.</a:t>
            </a:r>
            <a:endParaRPr lang="en-US" dirty="0"/>
          </a:p>
          <a:p>
            <a:pPr lvl="1">
              <a:lnSpc>
                <a:spcPct val="120000"/>
              </a:lnSpc>
              <a:spcBef>
                <a:spcPts val="0"/>
              </a:spcBef>
              <a:spcAft>
                <a:spcPts val="200"/>
              </a:spcAft>
            </a:pPr>
            <a:r>
              <a:rPr lang="en-US" dirty="0"/>
              <a:t>Converts to </a:t>
            </a:r>
            <a:r>
              <a:rPr lang="en-US" i="1" dirty="0"/>
              <a:t>logical</a:t>
            </a:r>
            <a:r>
              <a:rPr lang="en-US" dirty="0"/>
              <a:t> </a:t>
            </a:r>
            <a:r>
              <a:rPr lang="en-US" i="1" dirty="0"/>
              <a:t>plan tree</a:t>
            </a:r>
            <a:r>
              <a:rPr lang="en-US" dirty="0"/>
              <a:t> that defines how to execute the query.</a:t>
            </a:r>
          </a:p>
          <a:p>
            <a:pPr lvl="2">
              <a:lnSpc>
                <a:spcPct val="120000"/>
              </a:lnSpc>
              <a:spcBef>
                <a:spcPts val="0"/>
              </a:spcBef>
              <a:spcAft>
                <a:spcPts val="200"/>
              </a:spcAft>
            </a:pPr>
            <a:r>
              <a:rPr lang="en-US" dirty="0"/>
              <a:t>Tree nodes are </a:t>
            </a:r>
            <a:r>
              <a:rPr lang="en-US" i="1" dirty="0"/>
              <a:t>operator(tables, parameters)</a:t>
            </a:r>
          </a:p>
          <a:p>
            <a:pPr lvl="2">
              <a:lnSpc>
                <a:spcPct val="120000"/>
              </a:lnSpc>
              <a:spcBef>
                <a:spcPts val="0"/>
              </a:spcBef>
              <a:spcAft>
                <a:spcPts val="200"/>
              </a:spcAft>
            </a:pPr>
            <a:r>
              <a:rPr lang="en-US" dirty="0"/>
              <a:t>Edges are the flow of data “up the tree” from node to node.</a:t>
            </a:r>
          </a:p>
          <a:p>
            <a:pPr>
              <a:lnSpc>
                <a:spcPct val="120000"/>
              </a:lnSpc>
              <a:spcBef>
                <a:spcPts val="0"/>
              </a:spcBef>
              <a:spcAft>
                <a:spcPts val="200"/>
              </a:spcAft>
            </a:pPr>
            <a:r>
              <a:rPr lang="en-US" dirty="0"/>
              <a:t>Optimizer</a:t>
            </a:r>
          </a:p>
          <a:p>
            <a:pPr lvl="1">
              <a:lnSpc>
                <a:spcPct val="120000"/>
              </a:lnSpc>
              <a:spcBef>
                <a:spcPts val="0"/>
              </a:spcBef>
              <a:spcAft>
                <a:spcPts val="200"/>
              </a:spcAft>
            </a:pPr>
            <a:r>
              <a:rPr lang="en-US" dirty="0"/>
              <a:t>Modifies the logical plan to define an improved execution.</a:t>
            </a:r>
          </a:p>
          <a:p>
            <a:pPr lvl="1">
              <a:lnSpc>
                <a:spcPct val="120000"/>
              </a:lnSpc>
              <a:spcBef>
                <a:spcPts val="0"/>
              </a:spcBef>
              <a:spcAft>
                <a:spcPts val="200"/>
              </a:spcAft>
            </a:pPr>
            <a:r>
              <a:rPr lang="en-US" dirty="0"/>
              <a:t>Query rewrite/transformation.</a:t>
            </a:r>
          </a:p>
          <a:p>
            <a:pPr lvl="1">
              <a:lnSpc>
                <a:spcPct val="120000"/>
              </a:lnSpc>
              <a:spcBef>
                <a:spcPts val="0"/>
              </a:spcBef>
              <a:spcAft>
                <a:spcPts val="200"/>
              </a:spcAft>
            </a:pPr>
            <a:r>
              <a:rPr lang="en-US" dirty="0"/>
              <a:t>Determines </a:t>
            </a:r>
            <a:r>
              <a:rPr lang="en-US" i="1" dirty="0"/>
              <a:t>how</a:t>
            </a:r>
            <a:r>
              <a:rPr lang="en-US" dirty="0"/>
              <a:t> to choose among multiple implementations of operators.</a:t>
            </a:r>
          </a:p>
          <a:p>
            <a:pPr>
              <a:lnSpc>
                <a:spcPct val="120000"/>
              </a:lnSpc>
              <a:spcBef>
                <a:spcPts val="0"/>
              </a:spcBef>
              <a:spcAft>
                <a:spcPts val="200"/>
              </a:spcAft>
            </a:pPr>
            <a:r>
              <a:rPr lang="en-US" dirty="0"/>
              <a:t>Engine</a:t>
            </a:r>
          </a:p>
          <a:p>
            <a:pPr lvl="1">
              <a:lnSpc>
                <a:spcPct val="120000"/>
              </a:lnSpc>
              <a:spcBef>
                <a:spcPts val="0"/>
              </a:spcBef>
              <a:spcAft>
                <a:spcPts val="200"/>
              </a:spcAft>
            </a:pPr>
            <a:r>
              <a:rPr lang="en-US" dirty="0"/>
              <a:t>Executes the plan</a:t>
            </a:r>
          </a:p>
          <a:p>
            <a:pPr lvl="1">
              <a:lnSpc>
                <a:spcPct val="120000"/>
              </a:lnSpc>
              <a:spcBef>
                <a:spcPts val="0"/>
              </a:spcBef>
              <a:spcAft>
                <a:spcPts val="200"/>
              </a:spcAft>
            </a:pPr>
            <a:r>
              <a:rPr lang="en-US" dirty="0"/>
              <a:t>May modify the plan to </a:t>
            </a:r>
            <a:r>
              <a:rPr lang="en-US" i="1" dirty="0"/>
              <a:t>optimize</a:t>
            </a:r>
            <a:r>
              <a:rPr lang="en-US" dirty="0"/>
              <a:t> execution, e.g. using indexes.</a:t>
            </a:r>
          </a:p>
        </p:txBody>
      </p:sp>
      <p:sp>
        <p:nvSpPr>
          <p:cNvPr id="2" name="Title 1"/>
          <p:cNvSpPr>
            <a:spLocks noGrp="1"/>
          </p:cNvSpPr>
          <p:nvPr>
            <p:ph type="title"/>
          </p:nvPr>
        </p:nvSpPr>
        <p:spPr/>
        <p:txBody>
          <a:bodyPr/>
          <a:lstStyle/>
          <a:p>
            <a:r>
              <a:rPr lang="en-US" dirty="0"/>
              <a:t>Parsing and Execution</a:t>
            </a:r>
          </a:p>
        </p:txBody>
      </p:sp>
    </p:spTree>
    <p:extLst>
      <p:ext uri="{BB962C8B-B14F-4D97-AF65-F5344CB8AC3E}">
        <p14:creationId xmlns:p14="http://schemas.microsoft.com/office/powerpoint/2010/main" val="5016312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 Processing Overview</a:t>
            </a:r>
          </a:p>
        </p:txBody>
      </p:sp>
      <p:pic>
        <p:nvPicPr>
          <p:cNvPr id="4" name="Picture 3"/>
          <p:cNvPicPr>
            <a:picLocks noChangeAspect="1"/>
          </p:cNvPicPr>
          <p:nvPr/>
        </p:nvPicPr>
        <p:blipFill>
          <a:blip r:embed="rId2"/>
          <a:stretch>
            <a:fillRect/>
          </a:stretch>
        </p:blipFill>
        <p:spPr>
          <a:xfrm>
            <a:off x="762000" y="590550"/>
            <a:ext cx="6991622" cy="4055141"/>
          </a:xfrm>
          <a:prstGeom prst="rect">
            <a:avLst/>
          </a:prstGeom>
        </p:spPr>
      </p:pic>
    </p:spTree>
    <p:extLst>
      <p:ext uri="{BB962C8B-B14F-4D97-AF65-F5344CB8AC3E}">
        <p14:creationId xmlns:p14="http://schemas.microsoft.com/office/powerpoint/2010/main" val="20953884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400" b="0" i="1" u="none" strike="noStrike" kern="1200" cap="none" spc="0" normalizeH="0" baseline="0" noProof="0" dirty="0">
                <a:ln>
                  <a:noFill/>
                </a:ln>
                <a:solidFill>
                  <a:prstClr val="white"/>
                </a:solidFill>
                <a:effectLst/>
                <a:uLnTx/>
                <a:uFillTx/>
                <a:latin typeface="Calibri" charset="0"/>
                <a:ea typeface="ＭＳ Ｐゴシック" charset="-128"/>
                <a:cs typeface="+mn-cs"/>
              </a:rPr>
              <a:t>Completing Disks, I/O, Indexes</a:t>
            </a:r>
          </a:p>
        </p:txBody>
      </p:sp>
      <p:sp>
        <p:nvSpPr>
          <p:cNvPr id="2" name="Rectangle 1">
            <a:extLst>
              <a:ext uri="{FF2B5EF4-FFF2-40B4-BE49-F238E27FC236}">
                <a16:creationId xmlns:a16="http://schemas.microsoft.com/office/drawing/2014/main" id="{54FC0121-D49A-254F-B057-E13F74504474}"/>
              </a:ext>
            </a:extLst>
          </p:cNvPr>
          <p:cNvSpPr/>
          <p:nvPr/>
        </p:nvSpPr>
        <p:spPr>
          <a:xfrm>
            <a:off x="0" y="0"/>
            <a:ext cx="9144000" cy="4686300"/>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Chapter 15</a:t>
            </a:r>
            <a:br>
              <a:rPr kumimoji="0" lang="en-US" sz="2400" b="0" i="0" u="none" strike="noStrike" kern="1200" cap="none" spc="0" normalizeH="0" baseline="0" noProof="0" dirty="0">
                <a:ln>
                  <a:noFill/>
                </a:ln>
                <a:solidFill>
                  <a:prstClr val="black"/>
                </a:solidFill>
                <a:effectLst/>
                <a:uLnTx/>
                <a:uFillTx/>
                <a:latin typeface="Calibri"/>
                <a:ea typeface="+mn-ea"/>
                <a:cs typeface="+mn-cs"/>
              </a:rPr>
            </a:br>
            <a:r>
              <a:rPr kumimoji="0" lang="en-US" sz="2400" b="0" i="0" u="none" strike="noStrike" kern="1200" cap="none" spc="0" normalizeH="0" baseline="0" noProof="0" dirty="0">
                <a:ln>
                  <a:noFill/>
                </a:ln>
                <a:solidFill>
                  <a:prstClr val="black"/>
                </a:solidFill>
                <a:effectLst/>
                <a:uLnTx/>
                <a:uFillTx/>
                <a:latin typeface="Calibri"/>
                <a:ea typeface="+mn-ea"/>
                <a:cs typeface="+mn-cs"/>
              </a:rPr>
              <a:t>From the Book</a:t>
            </a:r>
          </a:p>
        </p:txBody>
      </p:sp>
      <p:sp>
        <p:nvSpPr>
          <p:cNvPr id="8" name="TextBox 9">
            <a:extLst>
              <a:ext uri="{FF2B5EF4-FFF2-40B4-BE49-F238E27FC236}">
                <a16:creationId xmlns:a16="http://schemas.microsoft.com/office/drawing/2014/main" id="{5038A56A-F0FF-4657-AA32-385DF75B04AD}"/>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72</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(F21): Lecture 11: No SQL, Transaction, Query, Big Data</a:t>
            </a:r>
            <a:endPar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435928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B83E7B48-50DD-40B1-82EB-DB0F7EE991D7}"/>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ea typeface="MS PGothic" panose="020B0600070205080204" pitchFamily="34" charset="-128"/>
              </a:rPr>
              <a:t>Chapter 15:  Query Processing</a:t>
            </a:r>
          </a:p>
        </p:txBody>
      </p:sp>
      <p:sp>
        <p:nvSpPr>
          <p:cNvPr id="7171" name="Rectangle 3">
            <a:extLst>
              <a:ext uri="{FF2B5EF4-FFF2-40B4-BE49-F238E27FC236}">
                <a16:creationId xmlns:a16="http://schemas.microsoft.com/office/drawing/2014/main" id="{B04C8AB1-093B-4BD3-B57D-1117443AEF6C}"/>
              </a:ext>
            </a:extLst>
          </p:cNvPr>
          <p:cNvSpPr>
            <a:spLocks noGrp="1" noChangeArrowheads="1"/>
          </p:cNvSpPr>
          <p:nvPr>
            <p:ph idx="1"/>
          </p:nvPr>
        </p:nvSpPr>
        <p:spPr>
          <a:xfrm>
            <a:off x="1772531" y="881017"/>
            <a:ext cx="5632032" cy="2322393"/>
          </a:xfrm>
        </p:spPr>
        <p:txBody>
          <a:bodyPr/>
          <a:lstStyle/>
          <a:p>
            <a:r>
              <a:rPr lang="en-US" altLang="en-US" dirty="0">
                <a:ea typeface="MS PGothic" panose="020B0600070205080204" pitchFamily="34" charset="-128"/>
              </a:rPr>
              <a:t>Overview </a:t>
            </a:r>
          </a:p>
          <a:p>
            <a:r>
              <a:rPr lang="en-US" altLang="en-US" dirty="0">
                <a:ea typeface="MS PGothic" panose="020B0600070205080204" pitchFamily="34" charset="-128"/>
              </a:rPr>
              <a:t>Measures of Query Cost</a:t>
            </a:r>
          </a:p>
          <a:p>
            <a:r>
              <a:rPr lang="en-US" altLang="en-US" dirty="0">
                <a:ea typeface="MS PGothic" panose="020B0600070205080204" pitchFamily="34" charset="-128"/>
              </a:rPr>
              <a:t>Selection Operation  </a:t>
            </a:r>
          </a:p>
          <a:p>
            <a:r>
              <a:rPr lang="en-US" altLang="en-US" dirty="0">
                <a:ea typeface="MS PGothic" panose="020B0600070205080204" pitchFamily="34" charset="-128"/>
              </a:rPr>
              <a:t>Sorting </a:t>
            </a:r>
          </a:p>
          <a:p>
            <a:r>
              <a:rPr lang="en-US" altLang="en-US" dirty="0">
                <a:ea typeface="MS PGothic" panose="020B0600070205080204" pitchFamily="34" charset="-128"/>
              </a:rPr>
              <a:t>Join Operation </a:t>
            </a:r>
          </a:p>
          <a:p>
            <a:r>
              <a:rPr lang="en-US" altLang="en-US" dirty="0">
                <a:ea typeface="MS PGothic" panose="020B0600070205080204" pitchFamily="34" charset="-128"/>
              </a:rPr>
              <a:t>Other Operations</a:t>
            </a:r>
          </a:p>
          <a:p>
            <a:r>
              <a:rPr lang="en-US" altLang="en-US" dirty="0">
                <a:ea typeface="MS PGothic" panose="020B0600070205080204" pitchFamily="34" charset="-128"/>
              </a:rPr>
              <a:t>Evaluation of Expressions</a:t>
            </a:r>
          </a:p>
        </p:txBody>
      </p:sp>
    </p:spTree>
    <p:extLst>
      <p:ext uri="{BB962C8B-B14F-4D97-AF65-F5344CB8AC3E}">
        <p14:creationId xmlns:p14="http://schemas.microsoft.com/office/powerpoint/2010/main" val="2094532321"/>
      </p:ext>
    </p:extLst>
  </p:cSld>
  <p:clrMapOvr>
    <a:masterClrMapping/>
  </p:clrMapOvr>
  <p:transition advTm="5014"/>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a:extLst>
              <a:ext uri="{FF2B5EF4-FFF2-40B4-BE49-F238E27FC236}">
                <a16:creationId xmlns:a16="http://schemas.microsoft.com/office/drawing/2014/main" id="{C4F7EECF-E672-4EC7-A229-C16B8BBFB5E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Basic Steps in Query Processing</a:t>
            </a:r>
          </a:p>
        </p:txBody>
      </p:sp>
      <p:sp>
        <p:nvSpPr>
          <p:cNvPr id="9219" name="Rectangle 3">
            <a:extLst>
              <a:ext uri="{FF2B5EF4-FFF2-40B4-BE49-F238E27FC236}">
                <a16:creationId xmlns:a16="http://schemas.microsoft.com/office/drawing/2014/main" id="{2D2522C3-D90D-4FC0-8084-00D0088674AB}"/>
              </a:ext>
            </a:extLst>
          </p:cNvPr>
          <p:cNvSpPr>
            <a:spLocks noGrp="1" noChangeArrowheads="1"/>
          </p:cNvSpPr>
          <p:nvPr>
            <p:ph idx="1"/>
          </p:nvPr>
        </p:nvSpPr>
        <p:spPr>
          <a:xfrm>
            <a:off x="1768876" y="820342"/>
            <a:ext cx="5194403" cy="921230"/>
          </a:xfrm>
        </p:spPr>
        <p:txBody>
          <a:bodyPr/>
          <a:lstStyle/>
          <a:p>
            <a:pPr>
              <a:buFont typeface="Monotype Sorts" pitchFamily="-65" charset="2"/>
              <a:buNone/>
            </a:pPr>
            <a:r>
              <a:rPr lang="en-US" altLang="en-US" dirty="0">
                <a:ea typeface="MS PGothic" panose="020B0600070205080204" pitchFamily="34" charset="-128"/>
              </a:rPr>
              <a:t>1.	Parsing and translation</a:t>
            </a:r>
          </a:p>
          <a:p>
            <a:pPr>
              <a:buFont typeface="Monotype Sorts" pitchFamily="-65" charset="2"/>
              <a:buNone/>
            </a:pPr>
            <a:r>
              <a:rPr lang="en-US" altLang="en-US" dirty="0">
                <a:ea typeface="MS PGothic" panose="020B0600070205080204" pitchFamily="34" charset="-128"/>
              </a:rPr>
              <a:t>2.	Optimization</a:t>
            </a:r>
          </a:p>
          <a:p>
            <a:pPr>
              <a:buFont typeface="Monotype Sorts" pitchFamily="-65" charset="2"/>
              <a:buNone/>
            </a:pPr>
            <a:r>
              <a:rPr lang="en-US" altLang="en-US" dirty="0">
                <a:ea typeface="MS PGothic" panose="020B0600070205080204" pitchFamily="34" charset="-128"/>
              </a:rPr>
              <a:t>3.	Evaluation</a:t>
            </a:r>
          </a:p>
        </p:txBody>
      </p:sp>
      <p:pic>
        <p:nvPicPr>
          <p:cNvPr id="9220" name="Picture 11">
            <a:extLst>
              <a:ext uri="{FF2B5EF4-FFF2-40B4-BE49-F238E27FC236}">
                <a16:creationId xmlns:a16="http://schemas.microsoft.com/office/drawing/2014/main" id="{CDACD50C-619F-4E1E-97A1-AEC99C2D45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6042" y="1724453"/>
            <a:ext cx="4391840" cy="2637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3325307"/>
      </p:ext>
    </p:extLst>
  </p:cSld>
  <p:clrMapOvr>
    <a:masterClrMapping/>
  </p:clrMapOvr>
  <p:transition advTm="1520"/>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a:extLst>
              <a:ext uri="{FF2B5EF4-FFF2-40B4-BE49-F238E27FC236}">
                <a16:creationId xmlns:a16="http://schemas.microsoft.com/office/drawing/2014/main" id="{4E89BB60-2D0A-430C-B904-1D17058D3C89}"/>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ea typeface="MS PGothic" panose="020B0600070205080204" pitchFamily="34" charset="-128"/>
              </a:rPr>
              <a:t>Basic Steps in Query Processing (Cont.)</a:t>
            </a:r>
          </a:p>
        </p:txBody>
      </p:sp>
      <p:sp>
        <p:nvSpPr>
          <p:cNvPr id="11267" name="Rectangle 3">
            <a:extLst>
              <a:ext uri="{FF2B5EF4-FFF2-40B4-BE49-F238E27FC236}">
                <a16:creationId xmlns:a16="http://schemas.microsoft.com/office/drawing/2014/main" id="{6428F809-F71E-403F-A785-3D6B01E4DD03}"/>
              </a:ext>
            </a:extLst>
          </p:cNvPr>
          <p:cNvSpPr>
            <a:spLocks noGrp="1" noChangeArrowheads="1"/>
          </p:cNvSpPr>
          <p:nvPr>
            <p:ph idx="1"/>
          </p:nvPr>
        </p:nvSpPr>
        <p:spPr>
          <a:xfrm>
            <a:off x="1775535" y="862970"/>
            <a:ext cx="5602834" cy="2575056"/>
          </a:xfrm>
        </p:spPr>
        <p:txBody>
          <a:bodyPr/>
          <a:lstStyle/>
          <a:p>
            <a:r>
              <a:rPr lang="en-US" altLang="en-US" dirty="0">
                <a:ea typeface="MS PGothic" panose="020B0600070205080204" pitchFamily="34" charset="-128"/>
              </a:rPr>
              <a:t>Parsing and translation</a:t>
            </a:r>
          </a:p>
          <a:p>
            <a:pPr lvl="1"/>
            <a:r>
              <a:rPr lang="en-US" altLang="en-US" dirty="0">
                <a:ea typeface="MS PGothic" panose="020B0600070205080204" pitchFamily="34" charset="-128"/>
              </a:rPr>
              <a:t>translate the query into its internal form.  This is then translated into relational algebra.</a:t>
            </a:r>
          </a:p>
          <a:p>
            <a:pPr lvl="1"/>
            <a:r>
              <a:rPr lang="en-US" altLang="en-US" dirty="0">
                <a:ea typeface="MS PGothic" panose="020B0600070205080204" pitchFamily="34" charset="-128"/>
              </a:rPr>
              <a:t>Parser checks syntax, verifies relations</a:t>
            </a:r>
          </a:p>
          <a:p>
            <a:r>
              <a:rPr lang="en-US" altLang="en-US" dirty="0">
                <a:ea typeface="MS PGothic" panose="020B0600070205080204" pitchFamily="34" charset="-128"/>
              </a:rPr>
              <a:t>Evaluation</a:t>
            </a:r>
          </a:p>
          <a:p>
            <a:pPr lvl="1"/>
            <a:r>
              <a:rPr lang="en-US" altLang="en-US" dirty="0">
                <a:ea typeface="MS PGothic" panose="020B0600070205080204" pitchFamily="34" charset="-128"/>
              </a:rPr>
              <a:t>The query-execution engine takes a query-evaluation plan, executes that plan, and returns the answers to the query.</a:t>
            </a:r>
          </a:p>
          <a:p>
            <a:pPr lvl="1"/>
            <a:endParaRPr lang="en-US" altLang="en-US" dirty="0">
              <a:ea typeface="MS PGothic" panose="020B0600070205080204" pitchFamily="34" charset="-128"/>
            </a:endParaRPr>
          </a:p>
        </p:txBody>
      </p:sp>
    </p:spTree>
    <p:extLst>
      <p:ext uri="{BB962C8B-B14F-4D97-AF65-F5344CB8AC3E}">
        <p14:creationId xmlns:p14="http://schemas.microsoft.com/office/powerpoint/2010/main" val="798341530"/>
      </p:ext>
    </p:extLst>
  </p:cSld>
  <p:clrMapOvr>
    <a:masterClrMapping/>
  </p:clrMapOvr>
  <p:transition advTm="992"/>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a:extLst>
              <a:ext uri="{FF2B5EF4-FFF2-40B4-BE49-F238E27FC236}">
                <a16:creationId xmlns:a16="http://schemas.microsoft.com/office/drawing/2014/main" id="{701EDBC9-0803-4051-8741-608A2893CB91}"/>
              </a:ext>
            </a:extLst>
          </p:cNvPr>
          <p:cNvSpPr>
            <a:spLocks noGrp="1" noChangeArrowheads="1"/>
          </p:cNvSpPr>
          <p:nvPr>
            <p:ph type="title"/>
          </p:nvPr>
        </p:nvSpPr>
        <p:spPr>
          <a:xfrm>
            <a:off x="1719263" y="290648"/>
            <a:ext cx="6057900" cy="457200"/>
          </a:xfrm>
        </p:spPr>
        <p:txBody>
          <a:bodyPr/>
          <a:lstStyle/>
          <a:p>
            <a:pPr>
              <a:defRPr/>
            </a:pPr>
            <a:r>
              <a:rPr lang="en-US" altLang="en-US" dirty="0">
                <a:effectLst>
                  <a:outerShdw blurRad="38100" dist="38100" dir="2700000" algn="tl">
                    <a:srgbClr val="C0C0C0"/>
                  </a:outerShdw>
                </a:effectLst>
                <a:ea typeface="MS PGothic" panose="020B0600070205080204" pitchFamily="34" charset="-128"/>
              </a:rPr>
              <a:t>Basic Steps in Query Processing: Optimization</a:t>
            </a:r>
          </a:p>
        </p:txBody>
      </p:sp>
      <p:sp>
        <p:nvSpPr>
          <p:cNvPr id="13315" name="Rectangle 3">
            <a:extLst>
              <a:ext uri="{FF2B5EF4-FFF2-40B4-BE49-F238E27FC236}">
                <a16:creationId xmlns:a16="http://schemas.microsoft.com/office/drawing/2014/main" id="{0555D7EF-9E4A-4BE9-B712-A77059F3A004}"/>
              </a:ext>
            </a:extLst>
          </p:cNvPr>
          <p:cNvSpPr>
            <a:spLocks noGrp="1" noChangeArrowheads="1"/>
          </p:cNvSpPr>
          <p:nvPr>
            <p:ph idx="1"/>
          </p:nvPr>
        </p:nvSpPr>
        <p:spPr>
          <a:xfrm>
            <a:off x="1772531" y="885548"/>
            <a:ext cx="5722442" cy="3102921"/>
          </a:xfrm>
        </p:spPr>
        <p:txBody>
          <a:bodyPr/>
          <a:lstStyle/>
          <a:p>
            <a:r>
              <a:rPr lang="en-US" altLang="en-US" dirty="0">
                <a:ea typeface="MS PGothic" panose="020B0600070205080204" pitchFamily="34" charset="-128"/>
              </a:rPr>
              <a:t>A relational algebra expression may have many equivalent expressions</a:t>
            </a:r>
          </a:p>
          <a:p>
            <a:pPr lvl="1"/>
            <a:r>
              <a:rPr lang="en-US" altLang="en-US" dirty="0">
                <a:ea typeface="MS PGothic" panose="020B0600070205080204" pitchFamily="34" charset="-128"/>
              </a:rPr>
              <a:t>E.g., </a:t>
            </a:r>
            <a:r>
              <a:rPr lang="en-US" altLang="en-US" sz="1425" dirty="0">
                <a:ea typeface="MS PGothic" panose="020B0600070205080204" pitchFamily="34" charset="-128"/>
                <a:sym typeface="Symbol" panose="05050102010706020507" pitchFamily="18" charset="2"/>
              </a:rPr>
              <a:t></a:t>
            </a:r>
            <a:r>
              <a:rPr lang="en-US" altLang="en-US" sz="1425" i="1" baseline="-25000" dirty="0">
                <a:ea typeface="MS PGothic" panose="020B0600070205080204" pitchFamily="34" charset="-128"/>
                <a:sym typeface="Symbol" panose="05050102010706020507" pitchFamily="18" charset="2"/>
              </a:rPr>
              <a:t>salary</a:t>
            </a:r>
            <a:r>
              <a:rPr lang="en-US" altLang="en-US" sz="1425" baseline="-25000" dirty="0">
                <a:ea typeface="MS PGothic" panose="020B0600070205080204" pitchFamily="34" charset="-128"/>
                <a:sym typeface="Symbol" panose="05050102010706020507" pitchFamily="18" charset="2"/>
              </a:rPr>
              <a:t>75000</a:t>
            </a:r>
            <a:r>
              <a:rPr lang="en-US" altLang="en-US" sz="1425" dirty="0">
                <a:ea typeface="MS PGothic" panose="020B0600070205080204" pitchFamily="34" charset="-128"/>
                <a:sym typeface="Symbol" panose="05050102010706020507" pitchFamily="18" charset="2"/>
              </a:rPr>
              <a:t>(</a:t>
            </a:r>
            <a:r>
              <a:rPr lang="en-US" altLang="en-US" sz="1425" i="1" baseline="-25000" dirty="0">
                <a:ea typeface="MS PGothic" panose="020B0600070205080204" pitchFamily="34" charset="-128"/>
                <a:sym typeface="Symbol" panose="05050102010706020507" pitchFamily="18" charset="2"/>
              </a:rPr>
              <a:t>salary</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instructor)) </a:t>
            </a:r>
            <a:r>
              <a:rPr lang="en-US" altLang="en-US" dirty="0">
                <a:ea typeface="MS PGothic" panose="020B0600070205080204" pitchFamily="34" charset="-128"/>
                <a:sym typeface="Symbol" panose="05050102010706020507" pitchFamily="18" charset="2"/>
              </a:rPr>
              <a:t>is equivalent to </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a:t>
            </a:r>
            <a:r>
              <a:rPr lang="en-US" altLang="en-US" sz="1425" dirty="0">
                <a:ea typeface="MS PGothic" panose="020B0600070205080204" pitchFamily="34" charset="-128"/>
                <a:sym typeface="Symbol" panose="05050102010706020507" pitchFamily="18" charset="2"/>
              </a:rPr>
              <a:t></a:t>
            </a:r>
            <a:r>
              <a:rPr lang="en-US" altLang="en-US" sz="1425" i="1" baseline="-25000" dirty="0">
                <a:ea typeface="MS PGothic" panose="020B0600070205080204" pitchFamily="34" charset="-128"/>
                <a:sym typeface="Symbol" panose="05050102010706020507" pitchFamily="18" charset="2"/>
              </a:rPr>
              <a:t>salary</a:t>
            </a:r>
            <a:r>
              <a:rPr lang="en-US" altLang="en-US" sz="1425" dirty="0">
                <a:ea typeface="MS PGothic" panose="020B0600070205080204" pitchFamily="34" charset="-128"/>
                <a:sym typeface="Symbol" panose="05050102010706020507" pitchFamily="18" charset="2"/>
              </a:rPr>
              <a:t>(</a:t>
            </a:r>
            <a:r>
              <a:rPr lang="en-US" altLang="en-US" sz="1425" i="1" baseline="-25000" dirty="0">
                <a:ea typeface="MS PGothic" panose="020B0600070205080204" pitchFamily="34" charset="-128"/>
                <a:sym typeface="Symbol" panose="05050102010706020507" pitchFamily="18" charset="2"/>
              </a:rPr>
              <a:t>salary</a:t>
            </a:r>
            <a:r>
              <a:rPr lang="en-US" altLang="en-US" sz="1425" baseline="-25000" dirty="0">
                <a:ea typeface="MS PGothic" panose="020B0600070205080204" pitchFamily="34" charset="-128"/>
                <a:sym typeface="Symbol" panose="05050102010706020507" pitchFamily="18" charset="2"/>
              </a:rPr>
              <a:t>75000</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instructor))</a:t>
            </a:r>
          </a:p>
          <a:p>
            <a:r>
              <a:rPr lang="en-US" altLang="en-US" dirty="0">
                <a:ea typeface="MS PGothic" panose="020B0600070205080204" pitchFamily="34" charset="-128"/>
                <a:sym typeface="Symbol" panose="05050102010706020507" pitchFamily="18" charset="2"/>
              </a:rPr>
              <a:t>Each relational algebra operation can be evaluated using one of several different algorithms</a:t>
            </a:r>
          </a:p>
          <a:p>
            <a:pPr lvl="1"/>
            <a:r>
              <a:rPr lang="en-US" altLang="en-US" dirty="0">
                <a:ea typeface="MS PGothic" panose="020B0600070205080204" pitchFamily="34" charset="-128"/>
                <a:sym typeface="Symbol" panose="05050102010706020507" pitchFamily="18" charset="2"/>
              </a:rPr>
              <a:t>Correspondingly, a relational-algebra expression can be evaluated in many ways. </a:t>
            </a:r>
          </a:p>
          <a:p>
            <a:r>
              <a:rPr lang="en-US" altLang="en-US" dirty="0">
                <a:ea typeface="MS PGothic" panose="020B0600070205080204" pitchFamily="34" charset="-128"/>
                <a:sym typeface="Symbol" panose="05050102010706020507" pitchFamily="18" charset="2"/>
              </a:rPr>
              <a:t>Annotated expression specifying detailed evaluation strategy is called an </a:t>
            </a:r>
            <a:r>
              <a:rPr lang="en-US" altLang="en-US" b="1" dirty="0">
                <a:solidFill>
                  <a:srgbClr val="002060"/>
                </a:solidFill>
                <a:ea typeface="MS PGothic" panose="020B0600070205080204" pitchFamily="34" charset="-128"/>
                <a:sym typeface="Symbol" panose="05050102010706020507" pitchFamily="18" charset="2"/>
              </a:rPr>
              <a:t>evaluation-plan</a:t>
            </a:r>
            <a:r>
              <a:rPr lang="en-US" altLang="en-US" dirty="0">
                <a:ea typeface="MS PGothic" panose="020B0600070205080204" pitchFamily="34" charset="-128"/>
                <a:sym typeface="Symbol" panose="05050102010706020507" pitchFamily="18" charset="2"/>
              </a:rPr>
              <a:t>.  E.g.,:</a:t>
            </a:r>
          </a:p>
          <a:p>
            <a:pPr lvl="1"/>
            <a:r>
              <a:rPr lang="en-US" altLang="en-US" dirty="0">
                <a:ea typeface="MS PGothic" panose="020B0600070205080204" pitchFamily="34" charset="-128"/>
                <a:sym typeface="Symbol" panose="05050102010706020507" pitchFamily="18" charset="2"/>
              </a:rPr>
              <a:t>Use an index on </a:t>
            </a:r>
            <a:r>
              <a:rPr lang="en-US" altLang="en-US" i="1" dirty="0">
                <a:ea typeface="MS PGothic" panose="020B0600070205080204" pitchFamily="34" charset="-128"/>
                <a:sym typeface="Symbol" panose="05050102010706020507" pitchFamily="18" charset="2"/>
              </a:rPr>
              <a:t>salary</a:t>
            </a:r>
            <a:r>
              <a:rPr lang="en-US" altLang="en-US" dirty="0">
                <a:ea typeface="MS PGothic" panose="020B0600070205080204" pitchFamily="34" charset="-128"/>
                <a:sym typeface="Symbol" panose="05050102010706020507" pitchFamily="18" charset="2"/>
              </a:rPr>
              <a:t> to find instructors with salary &lt; 75000,</a:t>
            </a:r>
          </a:p>
          <a:p>
            <a:pPr lvl="1"/>
            <a:r>
              <a:rPr lang="en-US" altLang="en-US" dirty="0">
                <a:ea typeface="MS PGothic" panose="020B0600070205080204" pitchFamily="34" charset="-128"/>
                <a:sym typeface="Symbol" panose="05050102010706020507" pitchFamily="18" charset="2"/>
              </a:rPr>
              <a:t>Or perform complete relation scan and discard instructors with salary  75000</a:t>
            </a:r>
          </a:p>
        </p:txBody>
      </p:sp>
    </p:spTree>
    <p:extLst>
      <p:ext uri="{BB962C8B-B14F-4D97-AF65-F5344CB8AC3E}">
        <p14:creationId xmlns:p14="http://schemas.microsoft.com/office/powerpoint/2010/main" val="2254879632"/>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1026">
            <a:extLst>
              <a:ext uri="{FF2B5EF4-FFF2-40B4-BE49-F238E27FC236}">
                <a16:creationId xmlns:a16="http://schemas.microsoft.com/office/drawing/2014/main" id="{E41234F1-7767-4810-97CE-92405F4C6B4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Basic Steps: Optimization (Cont.)</a:t>
            </a:r>
          </a:p>
        </p:txBody>
      </p:sp>
      <p:sp>
        <p:nvSpPr>
          <p:cNvPr id="15363" name="Rectangle 1027">
            <a:extLst>
              <a:ext uri="{FF2B5EF4-FFF2-40B4-BE49-F238E27FC236}">
                <a16:creationId xmlns:a16="http://schemas.microsoft.com/office/drawing/2014/main" id="{15285419-BB0E-4298-9661-E1BFD3567C57}"/>
              </a:ext>
            </a:extLst>
          </p:cNvPr>
          <p:cNvSpPr>
            <a:spLocks noGrp="1" noChangeArrowheads="1"/>
          </p:cNvSpPr>
          <p:nvPr>
            <p:ph idx="1"/>
          </p:nvPr>
        </p:nvSpPr>
        <p:spPr>
          <a:xfrm>
            <a:off x="1765873" y="826873"/>
            <a:ext cx="5650079" cy="3206714"/>
          </a:xfrm>
        </p:spPr>
        <p:txBody>
          <a:bodyPr/>
          <a:lstStyle/>
          <a:p>
            <a:r>
              <a:rPr lang="en-US" altLang="en-US" b="1" dirty="0">
                <a:solidFill>
                  <a:srgbClr val="002060"/>
                </a:solidFill>
                <a:ea typeface="MS PGothic" panose="020B0600070205080204" pitchFamily="34" charset="-128"/>
                <a:sym typeface="Symbol" panose="05050102010706020507" pitchFamily="18" charset="2"/>
              </a:rPr>
              <a:t>Query Optimization</a:t>
            </a:r>
            <a:r>
              <a:rPr lang="en-US" altLang="en-US" dirty="0">
                <a:ea typeface="MS PGothic" panose="020B0600070205080204" pitchFamily="34" charset="-128"/>
                <a:sym typeface="Symbol" panose="05050102010706020507" pitchFamily="18" charset="2"/>
              </a:rPr>
              <a:t>: Amongst all equivalent evaluation plans choose the one with lowest cost. </a:t>
            </a:r>
          </a:p>
          <a:p>
            <a:pPr lvl="1"/>
            <a:r>
              <a:rPr lang="en-US" altLang="en-US" dirty="0">
                <a:ea typeface="MS PGothic" panose="020B0600070205080204" pitchFamily="34" charset="-128"/>
                <a:sym typeface="Symbol" panose="05050102010706020507" pitchFamily="18" charset="2"/>
              </a:rPr>
              <a:t> Cost is estimated using statistical information from the</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database catalog</a:t>
            </a:r>
          </a:p>
          <a:p>
            <a:pPr lvl="2"/>
            <a:r>
              <a:rPr lang="en-US" altLang="en-US" dirty="0">
                <a:ea typeface="MS PGothic" panose="020B0600070205080204" pitchFamily="34" charset="-128"/>
                <a:sym typeface="Symbol" panose="05050102010706020507" pitchFamily="18" charset="2"/>
              </a:rPr>
              <a:t>e.g.. number of tuples in each relation, size of tuples, etc.</a:t>
            </a:r>
          </a:p>
          <a:p>
            <a:r>
              <a:rPr lang="en-US" altLang="en-US" dirty="0">
                <a:ea typeface="MS PGothic" panose="020B0600070205080204" pitchFamily="34" charset="-128"/>
                <a:sym typeface="Symbol" panose="05050102010706020507" pitchFamily="18" charset="2"/>
              </a:rPr>
              <a:t>In this chapter we study</a:t>
            </a:r>
          </a:p>
          <a:p>
            <a:pPr lvl="1"/>
            <a:r>
              <a:rPr lang="en-US" altLang="en-US" dirty="0">
                <a:ea typeface="MS PGothic" panose="020B0600070205080204" pitchFamily="34" charset="-128"/>
                <a:sym typeface="Symbol" panose="05050102010706020507" pitchFamily="18" charset="2"/>
              </a:rPr>
              <a:t>How to measure query costs</a:t>
            </a:r>
          </a:p>
          <a:p>
            <a:pPr lvl="1"/>
            <a:r>
              <a:rPr lang="en-US" altLang="en-US" dirty="0">
                <a:ea typeface="MS PGothic" panose="020B0600070205080204" pitchFamily="34" charset="-128"/>
                <a:sym typeface="Symbol" panose="05050102010706020507" pitchFamily="18" charset="2"/>
              </a:rPr>
              <a:t>Algorithms for evaluating relational algebra operations</a:t>
            </a:r>
          </a:p>
          <a:p>
            <a:pPr lvl="1"/>
            <a:r>
              <a:rPr lang="en-US" altLang="en-US" dirty="0">
                <a:ea typeface="MS PGothic" panose="020B0600070205080204" pitchFamily="34" charset="-128"/>
                <a:sym typeface="Symbol" panose="05050102010706020507" pitchFamily="18" charset="2"/>
              </a:rPr>
              <a:t>How to combine algorithms for individual operations in order to evaluate a complete expression</a:t>
            </a:r>
          </a:p>
          <a:p>
            <a:r>
              <a:rPr lang="en-US" altLang="en-US" dirty="0">
                <a:ea typeface="MS PGothic" panose="020B0600070205080204" pitchFamily="34" charset="-128"/>
                <a:sym typeface="Symbol" panose="05050102010706020507" pitchFamily="18" charset="2"/>
              </a:rPr>
              <a:t>In Chapter 16</a:t>
            </a:r>
          </a:p>
          <a:p>
            <a:pPr lvl="1"/>
            <a:r>
              <a:rPr lang="en-US" altLang="en-US" dirty="0">
                <a:ea typeface="MS PGothic" panose="020B0600070205080204" pitchFamily="34" charset="-128"/>
                <a:sym typeface="Symbol" panose="05050102010706020507" pitchFamily="18" charset="2"/>
              </a:rPr>
              <a:t>We study how to optimize queries, that is, how to find an evaluation plan with lowest estimated cost</a:t>
            </a:r>
          </a:p>
          <a:p>
            <a:endParaRPr lang="en-US" altLang="en-US" dirty="0">
              <a:ea typeface="MS PGothic" panose="020B0600070205080204" pitchFamily="34" charset="-128"/>
            </a:endParaRPr>
          </a:p>
        </p:txBody>
      </p:sp>
    </p:spTree>
    <p:extLst>
      <p:ext uri="{BB962C8B-B14F-4D97-AF65-F5344CB8AC3E}">
        <p14:creationId xmlns:p14="http://schemas.microsoft.com/office/powerpoint/2010/main" val="10940712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578F1715-B75C-468F-BB66-8D3C20C5669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Measures of Query Cost</a:t>
            </a:r>
          </a:p>
        </p:txBody>
      </p:sp>
      <p:sp>
        <p:nvSpPr>
          <p:cNvPr id="17411" name="Rectangle 3">
            <a:extLst>
              <a:ext uri="{FF2B5EF4-FFF2-40B4-BE49-F238E27FC236}">
                <a16:creationId xmlns:a16="http://schemas.microsoft.com/office/drawing/2014/main" id="{519F3437-04AB-4B6A-B938-BC4ED1610D52}"/>
              </a:ext>
            </a:extLst>
          </p:cNvPr>
          <p:cNvSpPr>
            <a:spLocks noGrp="1" noChangeArrowheads="1"/>
          </p:cNvSpPr>
          <p:nvPr>
            <p:ph idx="1"/>
          </p:nvPr>
        </p:nvSpPr>
        <p:spPr>
          <a:xfrm>
            <a:off x="1773760" y="853945"/>
            <a:ext cx="5747847" cy="3540590"/>
          </a:xfrm>
        </p:spPr>
        <p:txBody>
          <a:bodyPr/>
          <a:lstStyle/>
          <a:p>
            <a:r>
              <a:rPr lang="en-US" altLang="en-US" dirty="0">
                <a:ea typeface="MS PGothic" panose="020B0600070205080204" pitchFamily="34" charset="-128"/>
              </a:rPr>
              <a:t>Many factors contribute to time cost</a:t>
            </a:r>
          </a:p>
          <a:p>
            <a:pPr lvl="1"/>
            <a:r>
              <a:rPr lang="en-US" altLang="en-US" i="1" dirty="0">
                <a:ea typeface="MS PGothic" panose="020B0600070205080204" pitchFamily="34" charset="-128"/>
              </a:rPr>
              <a:t>disk access, CPU</a:t>
            </a:r>
            <a:r>
              <a:rPr lang="en-US" altLang="en-US" dirty="0">
                <a:ea typeface="MS PGothic" panose="020B0600070205080204" pitchFamily="34" charset="-128"/>
              </a:rPr>
              <a:t>, and network </a:t>
            </a:r>
            <a:r>
              <a:rPr lang="en-US" altLang="en-US" i="1" dirty="0">
                <a:ea typeface="MS PGothic" panose="020B0600070205080204" pitchFamily="34" charset="-128"/>
              </a:rPr>
              <a:t>communication</a:t>
            </a:r>
          </a:p>
          <a:p>
            <a:r>
              <a:rPr lang="en-US" altLang="en-US" dirty="0">
                <a:ea typeface="MS PGothic" panose="020B0600070205080204" pitchFamily="34" charset="-128"/>
              </a:rPr>
              <a:t>Cost can be measured based on </a:t>
            </a:r>
          </a:p>
          <a:p>
            <a:pPr lvl="1"/>
            <a:r>
              <a:rPr lang="en-US" altLang="en-US" b="1" dirty="0">
                <a:solidFill>
                  <a:srgbClr val="002060"/>
                </a:solidFill>
                <a:ea typeface="MS PGothic" panose="020B0600070205080204" pitchFamily="34" charset="-128"/>
              </a:rPr>
              <a:t>response time</a:t>
            </a:r>
            <a:r>
              <a:rPr lang="en-US" altLang="en-US" dirty="0">
                <a:ea typeface="MS PGothic" panose="020B0600070205080204" pitchFamily="34" charset="-128"/>
              </a:rPr>
              <a:t>, i.e. total elapsed time for answering query, or</a:t>
            </a:r>
          </a:p>
          <a:p>
            <a:pPr lvl="1"/>
            <a:r>
              <a:rPr lang="en-US" altLang="en-US" dirty="0">
                <a:ea typeface="MS PGothic" panose="020B0600070205080204" pitchFamily="34" charset="-128"/>
              </a:rPr>
              <a:t>total </a:t>
            </a:r>
            <a:r>
              <a:rPr lang="en-US" altLang="en-US" b="1" dirty="0">
                <a:solidFill>
                  <a:srgbClr val="002060"/>
                </a:solidFill>
                <a:ea typeface="MS PGothic" panose="020B0600070205080204" pitchFamily="34" charset="-128"/>
              </a:rPr>
              <a:t>resource consumption</a:t>
            </a:r>
          </a:p>
          <a:p>
            <a:r>
              <a:rPr lang="en-US" altLang="en-US" dirty="0">
                <a:ea typeface="MS PGothic" panose="020B0600070205080204" pitchFamily="34" charset="-128"/>
              </a:rPr>
              <a:t>We use total resource consumption as cost metric</a:t>
            </a:r>
          </a:p>
          <a:p>
            <a:pPr lvl="1"/>
            <a:r>
              <a:rPr lang="en-US" altLang="en-US" dirty="0">
                <a:ea typeface="MS PGothic" panose="020B0600070205080204" pitchFamily="34" charset="-128"/>
              </a:rPr>
              <a:t>Response time harder to estimate, and minimizing resource consumption is a good idea in a shared database</a:t>
            </a:r>
          </a:p>
          <a:p>
            <a:r>
              <a:rPr lang="en-US" altLang="en-US" dirty="0">
                <a:ea typeface="MS PGothic" panose="020B0600070205080204" pitchFamily="34" charset="-128"/>
              </a:rPr>
              <a:t>We ignore CPU costs for simplicity</a:t>
            </a:r>
          </a:p>
          <a:p>
            <a:pPr lvl="1"/>
            <a:r>
              <a:rPr lang="en-US" altLang="en-US" dirty="0">
                <a:ea typeface="MS PGothic" panose="020B0600070205080204" pitchFamily="34" charset="-128"/>
              </a:rPr>
              <a:t>Real systems do take CPU cost into account</a:t>
            </a:r>
          </a:p>
          <a:p>
            <a:pPr lvl="1"/>
            <a:r>
              <a:rPr lang="en-US" altLang="en-US" dirty="0">
                <a:ea typeface="MS PGothic" panose="020B0600070205080204" pitchFamily="34" charset="-128"/>
              </a:rPr>
              <a:t>Network costs must be considered for parallel systems</a:t>
            </a:r>
          </a:p>
          <a:p>
            <a:r>
              <a:rPr lang="en-US" altLang="en-US" dirty="0">
                <a:ea typeface="MS PGothic" panose="020B0600070205080204" pitchFamily="34" charset="-128"/>
              </a:rPr>
              <a:t>We describe how estimate the cost of each operation</a:t>
            </a:r>
          </a:p>
          <a:p>
            <a:pPr lvl="1"/>
            <a:r>
              <a:rPr lang="en-US" altLang="en-US" dirty="0">
                <a:ea typeface="MS PGothic" panose="020B0600070205080204" pitchFamily="34" charset="-128"/>
              </a:rPr>
              <a:t>We do not include cost to writing output to disk</a:t>
            </a:r>
          </a:p>
          <a:p>
            <a:endParaRPr lang="en-US" altLang="en-US" dirty="0">
              <a:ea typeface="MS PGothic" panose="020B0600070205080204" pitchFamily="34" charset="-128"/>
            </a:endParaRPr>
          </a:p>
          <a:p>
            <a:endParaRPr lang="en-US" altLang="en-US" dirty="0">
              <a:ea typeface="MS PGothic" panose="020B0600070205080204" pitchFamily="34" charset="-128"/>
            </a:endParaRPr>
          </a:p>
          <a:p>
            <a:endParaRPr lang="en-US" altLang="en-US" dirty="0">
              <a:ea typeface="MS PGothic" panose="020B0600070205080204" pitchFamily="34" charset="-128"/>
            </a:endParaRPr>
          </a:p>
        </p:txBody>
      </p:sp>
    </p:spTree>
    <p:extLst>
      <p:ext uri="{BB962C8B-B14F-4D97-AF65-F5344CB8AC3E}">
        <p14:creationId xmlns:p14="http://schemas.microsoft.com/office/powerpoint/2010/main" val="1942229133"/>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578F1715-B75C-468F-BB66-8D3C20C5669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Measures of Query Cost</a:t>
            </a:r>
          </a:p>
        </p:txBody>
      </p:sp>
      <p:sp>
        <p:nvSpPr>
          <p:cNvPr id="17411" name="Rectangle 3">
            <a:extLst>
              <a:ext uri="{FF2B5EF4-FFF2-40B4-BE49-F238E27FC236}">
                <a16:creationId xmlns:a16="http://schemas.microsoft.com/office/drawing/2014/main" id="{519F3437-04AB-4B6A-B938-BC4ED1610D52}"/>
              </a:ext>
            </a:extLst>
          </p:cNvPr>
          <p:cNvSpPr>
            <a:spLocks noGrp="1" noChangeArrowheads="1"/>
          </p:cNvSpPr>
          <p:nvPr>
            <p:ph idx="1"/>
          </p:nvPr>
        </p:nvSpPr>
        <p:spPr>
          <a:xfrm>
            <a:off x="1765872" y="826873"/>
            <a:ext cx="5682493" cy="3901538"/>
          </a:xfrm>
        </p:spPr>
        <p:txBody>
          <a:bodyPr/>
          <a:lstStyle/>
          <a:p>
            <a:r>
              <a:rPr lang="en-US" altLang="en-US" dirty="0">
                <a:ea typeface="MS PGothic" panose="020B0600070205080204" pitchFamily="34" charset="-128"/>
              </a:rPr>
              <a:t>Disk cost can be estimated as:</a:t>
            </a:r>
          </a:p>
          <a:p>
            <a:pPr lvl="1"/>
            <a:r>
              <a:rPr lang="en-US" altLang="en-US" dirty="0">
                <a:ea typeface="MS PGothic" panose="020B0600070205080204" pitchFamily="34" charset="-128"/>
              </a:rPr>
              <a:t>Number of seeks             * average-seek-cost</a:t>
            </a:r>
          </a:p>
          <a:p>
            <a:pPr lvl="1"/>
            <a:r>
              <a:rPr lang="en-US" altLang="en-US" dirty="0">
                <a:ea typeface="MS PGothic" panose="020B0600070205080204" pitchFamily="34" charset="-128"/>
              </a:rPr>
              <a:t>Number of blocks read     * average-block-read-cost</a:t>
            </a:r>
          </a:p>
          <a:p>
            <a:pPr lvl="1"/>
            <a:r>
              <a:rPr lang="en-US" altLang="en-US" dirty="0">
                <a:ea typeface="MS PGothic" panose="020B0600070205080204" pitchFamily="34" charset="-128"/>
              </a:rPr>
              <a:t>Number of blocks written * average-block-write-cost</a:t>
            </a:r>
          </a:p>
          <a:p>
            <a:r>
              <a:rPr lang="en-US" altLang="en-US" dirty="0">
                <a:ea typeface="MS PGothic" panose="020B0600070205080204" pitchFamily="34" charset="-128"/>
              </a:rPr>
              <a:t>For simplicity we just use the </a:t>
            </a:r>
            <a:r>
              <a:rPr lang="en-US" altLang="en-US" b="1" dirty="0">
                <a:solidFill>
                  <a:srgbClr val="002060"/>
                </a:solidFill>
                <a:ea typeface="MS PGothic" panose="020B0600070205080204" pitchFamily="34" charset="-128"/>
              </a:rPr>
              <a:t>number of block transfers</a:t>
            </a:r>
            <a:r>
              <a:rPr lang="en-US" altLang="en-US" i="1" dirty="0">
                <a:solidFill>
                  <a:srgbClr val="002060"/>
                </a:solidFill>
                <a:ea typeface="MS PGothic" panose="020B0600070205080204" pitchFamily="34" charset="-128"/>
              </a:rPr>
              <a:t> </a:t>
            </a:r>
            <a:r>
              <a:rPr lang="en-US" altLang="en-US" i="1" dirty="0">
                <a:ea typeface="MS PGothic" panose="020B0600070205080204" pitchFamily="34" charset="-128"/>
              </a:rPr>
              <a:t>from disk and the </a:t>
            </a:r>
            <a:r>
              <a:rPr lang="en-US" altLang="en-US" b="1" dirty="0">
                <a:solidFill>
                  <a:srgbClr val="002060"/>
                </a:solidFill>
                <a:ea typeface="MS PGothic" panose="020B0600070205080204" pitchFamily="34" charset="-128"/>
              </a:rPr>
              <a:t>number of seeks</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as the cost measures</a:t>
            </a:r>
          </a:p>
          <a:p>
            <a:pPr lvl="1"/>
            <a:r>
              <a:rPr lang="en-US" altLang="en-US" i="1" dirty="0" err="1">
                <a:solidFill>
                  <a:srgbClr val="002060"/>
                </a:solidFill>
                <a:ea typeface="MS PGothic" panose="020B0600070205080204" pitchFamily="34" charset="-128"/>
              </a:rPr>
              <a:t>t</a:t>
            </a:r>
            <a:r>
              <a:rPr lang="en-US" altLang="en-US" i="1" baseline="-25000" dirty="0" err="1">
                <a:solidFill>
                  <a:srgbClr val="002060"/>
                </a:solidFill>
                <a:ea typeface="MS PGothic" panose="020B0600070205080204" pitchFamily="34" charset="-128"/>
              </a:rPr>
              <a:t>T</a:t>
            </a:r>
            <a:r>
              <a:rPr lang="en-US" altLang="en-US" dirty="0">
                <a:ea typeface="MS PGothic" panose="020B0600070205080204" pitchFamily="34" charset="-128"/>
              </a:rPr>
              <a:t> – time to transfer one block</a:t>
            </a:r>
          </a:p>
          <a:p>
            <a:pPr lvl="2"/>
            <a:r>
              <a:rPr lang="en-US" altLang="en-US" dirty="0">
                <a:ea typeface="MS PGothic" panose="020B0600070205080204" pitchFamily="34" charset="-128"/>
              </a:rPr>
              <a:t>Assuming for simplicity that write cost is same as read cost</a:t>
            </a:r>
          </a:p>
          <a:p>
            <a:pPr lvl="1"/>
            <a:r>
              <a:rPr lang="en-US" altLang="en-US" i="1" dirty="0" err="1">
                <a:solidFill>
                  <a:srgbClr val="002060"/>
                </a:solidFill>
                <a:ea typeface="MS PGothic" panose="020B0600070205080204" pitchFamily="34" charset="-128"/>
              </a:rPr>
              <a:t>t</a:t>
            </a:r>
            <a:r>
              <a:rPr lang="en-US" altLang="en-US" i="1" baseline="-25000" dirty="0" err="1">
                <a:solidFill>
                  <a:srgbClr val="002060"/>
                </a:solidFill>
                <a:ea typeface="MS PGothic" panose="020B0600070205080204" pitchFamily="34" charset="-128"/>
              </a:rPr>
              <a:t>S</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 time for one seek</a:t>
            </a:r>
          </a:p>
          <a:p>
            <a:pPr lvl="1"/>
            <a:r>
              <a:rPr lang="en-US" altLang="en-US" dirty="0">
                <a:ea typeface="MS PGothic" panose="020B0600070205080204" pitchFamily="34" charset="-128"/>
              </a:rPr>
              <a:t>Cost for b block transfers plus S seeks</a:t>
            </a:r>
            <a:br>
              <a:rPr lang="en-US" altLang="en-US" dirty="0">
                <a:ea typeface="MS PGothic" panose="020B0600070205080204" pitchFamily="34" charset="-128"/>
              </a:rPr>
            </a:br>
            <a:r>
              <a:rPr lang="en-US" altLang="en-US" dirty="0">
                <a:ea typeface="MS PGothic" panose="020B0600070205080204" pitchFamily="34" charset="-128"/>
              </a:rPr>
              <a:t>        </a:t>
            </a:r>
            <a:r>
              <a:rPr lang="en-US" altLang="en-US" i="1" dirty="0">
                <a:ea typeface="MS PGothic" panose="020B0600070205080204" pitchFamily="34" charset="-128"/>
              </a:rPr>
              <a:t>b *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i="1" dirty="0">
                <a:ea typeface="MS PGothic" panose="020B0600070205080204" pitchFamily="34" charset="-128"/>
              </a:rPr>
              <a:t> + S *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a:t>
            </a:r>
          </a:p>
          <a:p>
            <a:r>
              <a:rPr lang="en-US" altLang="en-US" i="1" dirty="0" err="1">
                <a:solidFill>
                  <a:srgbClr val="002060"/>
                </a:solidFill>
                <a:ea typeface="MS PGothic" panose="020B0600070205080204" pitchFamily="34" charset="-128"/>
              </a:rPr>
              <a:t>t</a:t>
            </a:r>
            <a:r>
              <a:rPr lang="en-US" altLang="en-US" i="1" baseline="-25000" dirty="0" err="1">
                <a:solidFill>
                  <a:srgbClr val="002060"/>
                </a:solidFill>
                <a:ea typeface="MS PGothic" panose="020B0600070205080204" pitchFamily="34" charset="-128"/>
              </a:rPr>
              <a:t>S</a:t>
            </a:r>
            <a:r>
              <a:rPr lang="en-US" altLang="en-US" baseline="-25000" dirty="0">
                <a:ea typeface="MS PGothic" panose="020B0600070205080204" pitchFamily="34" charset="-128"/>
              </a:rPr>
              <a:t> </a:t>
            </a:r>
            <a:r>
              <a:rPr lang="en-US" altLang="en-US" dirty="0">
                <a:solidFill>
                  <a:schemeClr val="accent4"/>
                </a:solidFill>
                <a:ea typeface="MS PGothic" panose="020B0600070205080204" pitchFamily="34" charset="-128"/>
              </a:rPr>
              <a:t>and</a:t>
            </a:r>
            <a:r>
              <a:rPr lang="en-US" altLang="en-US" i="1" dirty="0">
                <a:solidFill>
                  <a:srgbClr val="002060"/>
                </a:solidFill>
                <a:ea typeface="MS PGothic" panose="020B0600070205080204" pitchFamily="34" charset="-128"/>
              </a:rPr>
              <a:t> </a:t>
            </a:r>
            <a:r>
              <a:rPr lang="en-US" altLang="en-US" i="1" dirty="0" err="1">
                <a:solidFill>
                  <a:srgbClr val="002060"/>
                </a:solidFill>
                <a:ea typeface="MS PGothic" panose="020B0600070205080204" pitchFamily="34" charset="-128"/>
              </a:rPr>
              <a:t>t</a:t>
            </a:r>
            <a:r>
              <a:rPr lang="en-US" altLang="en-US" i="1" baseline="-25000" dirty="0" err="1">
                <a:solidFill>
                  <a:srgbClr val="002060"/>
                </a:solidFill>
                <a:ea typeface="MS PGothic" panose="020B0600070205080204" pitchFamily="34" charset="-128"/>
              </a:rPr>
              <a:t>T</a:t>
            </a:r>
            <a:r>
              <a:rPr lang="en-US" altLang="en-US" dirty="0">
                <a:ea typeface="MS PGothic" panose="020B0600070205080204" pitchFamily="34" charset="-128"/>
              </a:rPr>
              <a:t> depend on where data is stored; with 4 KB blocks:</a:t>
            </a:r>
          </a:p>
          <a:p>
            <a:pPr lvl="1"/>
            <a:r>
              <a:rPr lang="en-US" altLang="en-US" dirty="0">
                <a:ea typeface="MS PGothic" panose="020B0600070205080204" pitchFamily="34" charset="-128"/>
              </a:rPr>
              <a:t>High end magnetic disk: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 4 </a:t>
            </a:r>
            <a:r>
              <a:rPr lang="en-US" altLang="en-US" dirty="0" err="1">
                <a:ea typeface="MS PGothic" panose="020B0600070205080204" pitchFamily="34" charset="-128"/>
              </a:rPr>
              <a:t>msec</a:t>
            </a:r>
            <a:r>
              <a:rPr lang="en-US" altLang="en-US" dirty="0">
                <a:ea typeface="MS PGothic" panose="020B0600070205080204" pitchFamily="34" charset="-128"/>
              </a:rPr>
              <a:t> and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dirty="0">
                <a:ea typeface="MS PGothic" panose="020B0600070205080204" pitchFamily="34" charset="-128"/>
              </a:rPr>
              <a:t> =0.1 </a:t>
            </a:r>
            <a:r>
              <a:rPr lang="en-US" altLang="en-US" dirty="0" err="1">
                <a:ea typeface="MS PGothic" panose="020B0600070205080204" pitchFamily="34" charset="-128"/>
              </a:rPr>
              <a:t>msec</a:t>
            </a:r>
            <a:endParaRPr lang="en-US" altLang="en-US" dirty="0">
              <a:ea typeface="MS PGothic" panose="020B0600070205080204" pitchFamily="34" charset="-128"/>
            </a:endParaRPr>
          </a:p>
          <a:p>
            <a:pPr lvl="1"/>
            <a:r>
              <a:rPr lang="en-US" altLang="en-US" dirty="0">
                <a:ea typeface="MS PGothic" panose="020B0600070205080204" pitchFamily="34" charset="-128"/>
              </a:rPr>
              <a:t>SSD: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 20-90 microsec and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dirty="0">
                <a:ea typeface="MS PGothic" panose="020B0600070205080204" pitchFamily="34" charset="-128"/>
              </a:rPr>
              <a:t> = 2-10 microsec for 4KB </a:t>
            </a:r>
          </a:p>
          <a:p>
            <a:endParaRPr lang="en-US" altLang="en-US" dirty="0">
              <a:ea typeface="MS PGothic" panose="020B0600070205080204" pitchFamily="34" charset="-128"/>
            </a:endParaRPr>
          </a:p>
        </p:txBody>
      </p:sp>
    </p:spTree>
    <p:extLst>
      <p:ext uri="{BB962C8B-B14F-4D97-AF65-F5344CB8AC3E}">
        <p14:creationId xmlns:p14="http://schemas.microsoft.com/office/powerpoint/2010/main" val="156841880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Normalization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a:extLst>
              <a:ext uri="{FF2B5EF4-FFF2-40B4-BE49-F238E27FC236}">
                <a16:creationId xmlns:a16="http://schemas.microsoft.com/office/drawing/2014/main" id="{D63F7BCC-B7FA-4EC2-9387-8F6716E2F78C}"/>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8</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(F21): Lecture 11: No SQL, Transaction, Query, Big Data</a:t>
            </a:r>
            <a:endPar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4409292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1026">
            <a:extLst>
              <a:ext uri="{FF2B5EF4-FFF2-40B4-BE49-F238E27FC236}">
                <a16:creationId xmlns:a16="http://schemas.microsoft.com/office/drawing/2014/main" id="{A3E1E502-3E9D-494A-A6D9-C6467FFE5D6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Measures of Query Cost (Cont.)</a:t>
            </a:r>
          </a:p>
        </p:txBody>
      </p:sp>
      <p:sp>
        <p:nvSpPr>
          <p:cNvPr id="21507" name="Rectangle 1027">
            <a:extLst>
              <a:ext uri="{FF2B5EF4-FFF2-40B4-BE49-F238E27FC236}">
                <a16:creationId xmlns:a16="http://schemas.microsoft.com/office/drawing/2014/main" id="{B3CCAC2C-F516-42ED-A047-876AE173F073}"/>
              </a:ext>
            </a:extLst>
          </p:cNvPr>
          <p:cNvSpPr>
            <a:spLocks noGrp="1" noChangeArrowheads="1"/>
          </p:cNvSpPr>
          <p:nvPr>
            <p:ph idx="1"/>
          </p:nvPr>
        </p:nvSpPr>
        <p:spPr>
          <a:xfrm>
            <a:off x="1782193" y="899065"/>
            <a:ext cx="5752730" cy="2304346"/>
          </a:xfrm>
        </p:spPr>
        <p:txBody>
          <a:bodyPr/>
          <a:lstStyle/>
          <a:p>
            <a:r>
              <a:rPr lang="en-US" altLang="en-US" dirty="0">
                <a:ea typeface="MS PGothic" panose="020B0600070205080204" pitchFamily="34" charset="-128"/>
              </a:rPr>
              <a:t>Required data may be buffer resident already, avoiding disk I/O</a:t>
            </a:r>
          </a:p>
          <a:p>
            <a:pPr lvl="1"/>
            <a:r>
              <a:rPr lang="en-US" altLang="en-US" dirty="0">
                <a:ea typeface="MS PGothic" panose="020B0600070205080204" pitchFamily="34" charset="-128"/>
              </a:rPr>
              <a:t>But hard to take into account for cost estimation</a:t>
            </a:r>
          </a:p>
          <a:p>
            <a:r>
              <a:rPr lang="en-US" altLang="en-US" dirty="0">
                <a:ea typeface="MS PGothic" panose="020B0600070205080204" pitchFamily="34" charset="-128"/>
              </a:rPr>
              <a:t>Several algorithms can reduce disk IO by using extra buffer space </a:t>
            </a:r>
          </a:p>
          <a:p>
            <a:pPr lvl="1"/>
            <a:r>
              <a:rPr lang="en-US" altLang="en-US" dirty="0">
                <a:ea typeface="MS PGothic" panose="020B0600070205080204" pitchFamily="34" charset="-128"/>
              </a:rPr>
              <a:t>Amount of real memory available to buffer depends on other concurrent queries and OS processes, known only during execution</a:t>
            </a:r>
          </a:p>
          <a:p>
            <a:r>
              <a:rPr lang="en-US" altLang="en-US" dirty="0">
                <a:ea typeface="MS PGothic" panose="020B0600070205080204" pitchFamily="34" charset="-128"/>
              </a:rPr>
              <a:t>Worst case estimates assume that no data is initially in buffer  and only the minimum amount of memory needed for the operation is available</a:t>
            </a:r>
          </a:p>
          <a:p>
            <a:pPr lvl="1"/>
            <a:r>
              <a:rPr lang="en-US" altLang="en-US" dirty="0">
                <a:ea typeface="MS PGothic" panose="020B0600070205080204" pitchFamily="34" charset="-128"/>
              </a:rPr>
              <a:t>But more optimistic estimates are used in practice</a:t>
            </a:r>
          </a:p>
          <a:p>
            <a:endParaRPr lang="en-US" altLang="en-US" dirty="0">
              <a:ea typeface="MS PGothic" panose="020B0600070205080204" pitchFamily="34" charset="-128"/>
            </a:endParaRPr>
          </a:p>
        </p:txBody>
      </p:sp>
    </p:spTree>
    <p:extLst>
      <p:ext uri="{BB962C8B-B14F-4D97-AF65-F5344CB8AC3E}">
        <p14:creationId xmlns:p14="http://schemas.microsoft.com/office/powerpoint/2010/main" val="568552487"/>
      </p:ext>
    </p:extLst>
  </p:cSld>
  <p:clrMapOvr>
    <a:masterClrMapping/>
  </p:clrMapOvr>
  <p:transition advTm="7472"/>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a:extLst>
              <a:ext uri="{FF2B5EF4-FFF2-40B4-BE49-F238E27FC236}">
                <a16:creationId xmlns:a16="http://schemas.microsoft.com/office/drawing/2014/main" id="{879B8AA5-A0A8-4838-ADA1-686E9F72FFC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Join Operation</a:t>
            </a:r>
          </a:p>
        </p:txBody>
      </p:sp>
      <p:sp>
        <p:nvSpPr>
          <p:cNvPr id="50179" name="Rectangle 3">
            <a:extLst>
              <a:ext uri="{FF2B5EF4-FFF2-40B4-BE49-F238E27FC236}">
                <a16:creationId xmlns:a16="http://schemas.microsoft.com/office/drawing/2014/main" id="{229C29A8-5587-4BF6-ABF6-F0C97C489FAE}"/>
              </a:ext>
            </a:extLst>
          </p:cNvPr>
          <p:cNvSpPr>
            <a:spLocks noGrp="1" noChangeArrowheads="1"/>
          </p:cNvSpPr>
          <p:nvPr>
            <p:ph idx="1"/>
          </p:nvPr>
        </p:nvSpPr>
        <p:spPr>
          <a:xfrm>
            <a:off x="1788851" y="864896"/>
            <a:ext cx="5656974" cy="2827719"/>
          </a:xfrm>
        </p:spPr>
        <p:txBody>
          <a:bodyPr/>
          <a:lstStyle/>
          <a:p>
            <a:r>
              <a:rPr lang="en-US" altLang="en-US" dirty="0">
                <a:ea typeface="MS PGothic" panose="020B0600070205080204" pitchFamily="34" charset="-128"/>
              </a:rPr>
              <a:t>Several different algorithms to implement joins</a:t>
            </a:r>
          </a:p>
          <a:p>
            <a:pPr lvl="1"/>
            <a:r>
              <a:rPr lang="en-US" altLang="en-US" dirty="0">
                <a:ea typeface="MS PGothic" panose="020B0600070205080204" pitchFamily="34" charset="-128"/>
              </a:rPr>
              <a:t>Nested-loop join</a:t>
            </a:r>
          </a:p>
          <a:p>
            <a:pPr lvl="1"/>
            <a:r>
              <a:rPr lang="en-US" altLang="en-US" dirty="0">
                <a:ea typeface="MS PGothic" panose="020B0600070205080204" pitchFamily="34" charset="-128"/>
              </a:rPr>
              <a:t>Block nested-loop join</a:t>
            </a:r>
          </a:p>
          <a:p>
            <a:pPr lvl="1"/>
            <a:r>
              <a:rPr lang="en-US" altLang="en-US" dirty="0">
                <a:ea typeface="MS PGothic" panose="020B0600070205080204" pitchFamily="34" charset="-128"/>
              </a:rPr>
              <a:t>Indexed nested-loop join</a:t>
            </a:r>
          </a:p>
          <a:p>
            <a:pPr lvl="1"/>
            <a:r>
              <a:rPr lang="en-US" altLang="en-US" dirty="0">
                <a:ea typeface="MS PGothic" panose="020B0600070205080204" pitchFamily="34" charset="-128"/>
              </a:rPr>
              <a:t>Merge-join</a:t>
            </a:r>
          </a:p>
          <a:p>
            <a:pPr lvl="1"/>
            <a:r>
              <a:rPr lang="en-US" altLang="en-US" dirty="0">
                <a:ea typeface="MS PGothic" panose="020B0600070205080204" pitchFamily="34" charset="-128"/>
              </a:rPr>
              <a:t>Hash-join</a:t>
            </a:r>
          </a:p>
          <a:p>
            <a:r>
              <a:rPr lang="en-US" altLang="en-US" dirty="0">
                <a:ea typeface="MS PGothic" panose="020B0600070205080204" pitchFamily="34" charset="-128"/>
              </a:rPr>
              <a:t>Choice based on cost estimate</a:t>
            </a:r>
          </a:p>
          <a:p>
            <a:r>
              <a:rPr lang="en-US" altLang="en-US" dirty="0">
                <a:ea typeface="MS PGothic" panose="020B0600070205080204" pitchFamily="34" charset="-128"/>
              </a:rPr>
              <a:t>Examples use the following information</a:t>
            </a:r>
          </a:p>
          <a:p>
            <a:pPr lvl="1"/>
            <a:r>
              <a:rPr lang="en-US" altLang="en-US" dirty="0">
                <a:ea typeface="MS PGothic" panose="020B0600070205080204" pitchFamily="34" charset="-128"/>
              </a:rPr>
              <a:t>Number of records of </a:t>
            </a:r>
            <a:r>
              <a:rPr lang="en-US" altLang="en-US" i="1" dirty="0">
                <a:ea typeface="MS PGothic" panose="020B0600070205080204" pitchFamily="34" charset="-128"/>
              </a:rPr>
              <a:t>student</a:t>
            </a:r>
            <a:r>
              <a:rPr lang="en-US" altLang="en-US" dirty="0">
                <a:ea typeface="MS PGothic" panose="020B0600070205080204" pitchFamily="34" charset="-128"/>
              </a:rPr>
              <a:t>:  5,000     </a:t>
            </a:r>
            <a:r>
              <a:rPr lang="en-US" altLang="en-US" i="1" dirty="0">
                <a:ea typeface="MS PGothic" panose="020B0600070205080204" pitchFamily="34" charset="-128"/>
              </a:rPr>
              <a:t>takes</a:t>
            </a:r>
            <a:r>
              <a:rPr lang="en-US" altLang="en-US" dirty="0">
                <a:ea typeface="MS PGothic" panose="020B0600070205080204" pitchFamily="34" charset="-128"/>
              </a:rPr>
              <a:t>: 10,000</a:t>
            </a:r>
          </a:p>
          <a:p>
            <a:pPr lvl="1"/>
            <a:r>
              <a:rPr lang="en-US" altLang="en-US" dirty="0">
                <a:ea typeface="MS PGothic" panose="020B0600070205080204" pitchFamily="34" charset="-128"/>
              </a:rPr>
              <a:t>Number of blocks of   </a:t>
            </a:r>
            <a:r>
              <a:rPr lang="en-US" altLang="en-US" i="1" dirty="0">
                <a:ea typeface="MS PGothic" panose="020B0600070205080204" pitchFamily="34" charset="-128"/>
              </a:rPr>
              <a:t>student</a:t>
            </a:r>
            <a:r>
              <a:rPr lang="en-US" altLang="en-US" dirty="0">
                <a:ea typeface="MS PGothic" panose="020B0600070205080204" pitchFamily="34" charset="-128"/>
              </a:rPr>
              <a:t>:     100     </a:t>
            </a:r>
            <a:r>
              <a:rPr lang="en-US" altLang="en-US" i="1" dirty="0">
                <a:ea typeface="MS PGothic" panose="020B0600070205080204" pitchFamily="34" charset="-128"/>
              </a:rPr>
              <a:t>takes</a:t>
            </a:r>
            <a:r>
              <a:rPr lang="en-US" altLang="en-US" dirty="0">
                <a:ea typeface="MS PGothic" panose="020B0600070205080204" pitchFamily="34" charset="-128"/>
              </a:rPr>
              <a:t>:      400</a:t>
            </a:r>
          </a:p>
          <a:p>
            <a:pPr lvl="1"/>
            <a:endParaRPr lang="en-US" altLang="en-US" dirty="0">
              <a:ea typeface="MS PGothic" panose="020B0600070205080204" pitchFamily="34" charset="-128"/>
            </a:endParaRPr>
          </a:p>
          <a:p>
            <a:r>
              <a:rPr lang="en-US" altLang="en-US" dirty="0">
                <a:ea typeface="MS PGothic" panose="020B0600070205080204" pitchFamily="34" charset="-128"/>
              </a:rPr>
              <a:t>R JOIN L = L JOIN R</a:t>
            </a:r>
          </a:p>
          <a:p>
            <a:pPr lvl="1"/>
            <a:r>
              <a:rPr lang="en-US" altLang="en-US" dirty="0">
                <a:ea typeface="MS PGothic" panose="020B0600070205080204" pitchFamily="34" charset="-128"/>
              </a:rPr>
              <a:t>R is scan table</a:t>
            </a:r>
          </a:p>
          <a:p>
            <a:pPr lvl="1"/>
            <a:r>
              <a:rPr lang="en-US" altLang="en-US" dirty="0">
                <a:ea typeface="MS PGothic" panose="020B0600070205080204" pitchFamily="34" charset="-128"/>
              </a:rPr>
              <a:t>L is probe</a:t>
            </a:r>
          </a:p>
        </p:txBody>
      </p:sp>
    </p:spTree>
    <p:extLst>
      <p:ext uri="{BB962C8B-B14F-4D97-AF65-F5344CB8AC3E}">
        <p14:creationId xmlns:p14="http://schemas.microsoft.com/office/powerpoint/2010/main" val="23916825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1026">
            <a:extLst>
              <a:ext uri="{FF2B5EF4-FFF2-40B4-BE49-F238E27FC236}">
                <a16:creationId xmlns:a16="http://schemas.microsoft.com/office/drawing/2014/main" id="{91286922-3E05-43EB-BC96-525D4D8EE69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Nested-Loop Join</a:t>
            </a:r>
          </a:p>
        </p:txBody>
      </p:sp>
      <p:sp>
        <p:nvSpPr>
          <p:cNvPr id="52227" name="Rectangle 1027">
            <a:extLst>
              <a:ext uri="{FF2B5EF4-FFF2-40B4-BE49-F238E27FC236}">
                <a16:creationId xmlns:a16="http://schemas.microsoft.com/office/drawing/2014/main" id="{D21FCF93-DB51-4923-B080-101A70BED1CC}"/>
              </a:ext>
            </a:extLst>
          </p:cNvPr>
          <p:cNvSpPr>
            <a:spLocks noGrp="1" noChangeArrowheads="1"/>
          </p:cNvSpPr>
          <p:nvPr>
            <p:ph idx="1"/>
          </p:nvPr>
        </p:nvSpPr>
        <p:spPr>
          <a:xfrm>
            <a:off x="1788851" y="866208"/>
            <a:ext cx="5797060" cy="2412629"/>
          </a:xfrm>
        </p:spPr>
        <p:txBody>
          <a:bodyPr/>
          <a:lstStyle/>
          <a:p>
            <a:pPr>
              <a:tabLst>
                <a:tab pos="346472" algn="l"/>
                <a:tab pos="638175" algn="l"/>
              </a:tabLst>
            </a:pPr>
            <a:r>
              <a:rPr lang="en-US" altLang="en-US" dirty="0">
                <a:ea typeface="MS PGothic" panose="020B0600070205080204" pitchFamily="34" charset="-128"/>
              </a:rPr>
              <a:t>To compute the theta join        </a:t>
            </a:r>
            <a:r>
              <a:rPr lang="en-US" altLang="en-US" i="1" dirty="0">
                <a:ea typeface="MS PGothic" panose="020B0600070205080204" pitchFamily="34" charset="-128"/>
              </a:rPr>
              <a:t>r</a:t>
            </a:r>
            <a:r>
              <a:rPr lang="en-US" altLang="en-US" dirty="0">
                <a:ea typeface="MS PGothic" panose="020B0600070205080204" pitchFamily="34" charset="-128"/>
              </a:rPr>
              <a:t>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baseline="-25000" dirty="0">
                <a:ea typeface="MS PGothic" panose="020B0600070205080204" pitchFamily="34" charset="-128"/>
                <a:sym typeface="Symbol" panose="05050102010706020507" pitchFamily="18" charset="2"/>
              </a:rPr>
              <a:t></a:t>
            </a: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s</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a:t>
            </a:r>
            <a:r>
              <a:rPr lang="en-US" altLang="en-US" b="1" dirty="0">
                <a:ea typeface="MS PGothic" panose="020B0600070205080204" pitchFamily="34" charset="-128"/>
                <a:sym typeface="Symbol" panose="05050102010706020507" pitchFamily="18" charset="2"/>
              </a:rPr>
              <a:t>for each</a:t>
            </a:r>
            <a:r>
              <a:rPr lang="en-US" altLang="en-US" dirty="0">
                <a:ea typeface="MS PGothic" panose="020B0600070205080204" pitchFamily="34" charset="-128"/>
                <a:sym typeface="Symbol" panose="05050102010706020507" pitchFamily="18" charset="2"/>
              </a:rPr>
              <a:t> tuple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r</a:t>
            </a:r>
            <a:r>
              <a:rPr lang="en-US" altLang="en-US" b="1" dirty="0">
                <a:ea typeface="MS PGothic" panose="020B0600070205080204" pitchFamily="34" charset="-128"/>
                <a:sym typeface="Symbol" panose="05050102010706020507" pitchFamily="18" charset="2"/>
              </a:rPr>
              <a:t> in </a:t>
            </a:r>
            <a:r>
              <a:rPr lang="en-US" altLang="en-US" i="1" dirty="0">
                <a:ea typeface="MS PGothic" panose="020B0600070205080204" pitchFamily="34" charset="-128"/>
                <a:sym typeface="Symbol" panose="05050102010706020507" pitchFamily="18" charset="2"/>
              </a:rPr>
              <a:t>r</a:t>
            </a:r>
            <a:r>
              <a:rPr lang="en-US" altLang="en-US" b="1" dirty="0">
                <a:ea typeface="MS PGothic" panose="020B0600070205080204" pitchFamily="34" charset="-128"/>
                <a:sym typeface="Symbol" panose="05050102010706020507" pitchFamily="18" charset="2"/>
              </a:rPr>
              <a:t> do begin</a:t>
            </a:r>
            <a:br>
              <a:rPr lang="en-US" altLang="en-US" b="1" dirty="0">
                <a:ea typeface="MS PGothic" panose="020B0600070205080204" pitchFamily="34" charset="-128"/>
                <a:sym typeface="Symbol" panose="05050102010706020507" pitchFamily="18" charset="2"/>
              </a:rPr>
            </a:br>
            <a:r>
              <a:rPr lang="en-US" altLang="en-US" b="1" dirty="0">
                <a:ea typeface="MS PGothic" panose="020B0600070205080204" pitchFamily="34" charset="-128"/>
                <a:sym typeface="Symbol" panose="05050102010706020507" pitchFamily="18" charset="2"/>
              </a:rPr>
              <a:t>	        for each tuple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 </a:t>
            </a:r>
            <a:r>
              <a:rPr lang="en-US" altLang="en-US" b="1" dirty="0">
                <a:ea typeface="MS PGothic" panose="020B0600070205080204" pitchFamily="34" charset="-128"/>
                <a:sym typeface="Symbol" panose="05050102010706020507" pitchFamily="18" charset="2"/>
              </a:rPr>
              <a:t> in </a:t>
            </a:r>
            <a:r>
              <a:rPr lang="en-US" altLang="en-US" i="1" dirty="0">
                <a:ea typeface="MS PGothic" panose="020B0600070205080204" pitchFamily="34" charset="-128"/>
                <a:sym typeface="Symbol" panose="05050102010706020507" pitchFamily="18" charset="2"/>
              </a:rPr>
              <a:t>s</a:t>
            </a:r>
            <a:r>
              <a:rPr lang="en-US" altLang="en-US" b="1" dirty="0">
                <a:ea typeface="MS PGothic" panose="020B0600070205080204" pitchFamily="34" charset="-128"/>
                <a:sym typeface="Symbol" panose="05050102010706020507" pitchFamily="18" charset="2"/>
              </a:rPr>
              <a:t> do begin</a:t>
            </a:r>
            <a:br>
              <a:rPr lang="en-US" altLang="en-US" b="1" dirty="0">
                <a:ea typeface="MS PGothic" panose="020B0600070205080204" pitchFamily="34" charset="-128"/>
                <a:sym typeface="Symbol" panose="05050102010706020507" pitchFamily="18" charset="2"/>
              </a:rPr>
            </a:br>
            <a:r>
              <a:rPr lang="en-US" altLang="en-US" b="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test pair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r</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to see if they satisfy the join condition </a:t>
            </a:r>
            <a:r>
              <a:rPr lang="en-US" altLang="en-US" i="1" dirty="0">
                <a:ea typeface="MS PGothic" panose="020B0600070205080204" pitchFamily="34" charset="-128"/>
                <a:sym typeface="Greek Symbols" pitchFamily="18" charset="2"/>
              </a:rPr>
              <a:t> </a:t>
            </a:r>
            <a:br>
              <a:rPr lang="en-US" altLang="en-US" dirty="0">
                <a:ea typeface="MS PGothic" panose="020B0600070205080204" pitchFamily="34" charset="-128"/>
                <a:sym typeface="Greek Symbols" pitchFamily="18" charset="2"/>
              </a:rPr>
            </a:br>
            <a:r>
              <a:rPr lang="en-US" altLang="en-US" dirty="0">
                <a:ea typeface="MS PGothic" panose="020B0600070205080204" pitchFamily="34" charset="-128"/>
                <a:sym typeface="Greek Symbols" pitchFamily="18" charset="2"/>
              </a:rPr>
              <a:t>		     if they do, add </a:t>
            </a:r>
            <a:r>
              <a:rPr lang="en-US" altLang="en-US" i="1" dirty="0" err="1">
                <a:ea typeface="MS PGothic" panose="020B0600070205080204" pitchFamily="34" charset="-128"/>
                <a:sym typeface="Greek Symbols" pitchFamily="18" charset="2"/>
              </a:rPr>
              <a:t>t</a:t>
            </a:r>
            <a:r>
              <a:rPr lang="en-US" altLang="en-US" i="1" baseline="-25000" dirty="0" err="1">
                <a:ea typeface="MS PGothic" panose="020B0600070205080204" pitchFamily="34" charset="-128"/>
                <a:sym typeface="Greek Symbols" pitchFamily="18" charset="2"/>
              </a:rPr>
              <a:t>r</a:t>
            </a:r>
            <a:r>
              <a:rPr lang="en-US" altLang="en-US" i="1" dirty="0">
                <a:ea typeface="MS PGothic" panose="020B0600070205080204" pitchFamily="34" charset="-128"/>
                <a:sym typeface="Greek Symbols" pitchFamily="18" charset="2"/>
              </a:rPr>
              <a:t> • </a:t>
            </a:r>
            <a:r>
              <a:rPr lang="en-US" altLang="en-US" i="1" dirty="0" err="1">
                <a:ea typeface="MS PGothic" panose="020B0600070205080204" pitchFamily="34" charset="-128"/>
                <a:sym typeface="Greek Symbols" pitchFamily="18" charset="2"/>
              </a:rPr>
              <a:t>t</a:t>
            </a:r>
            <a:r>
              <a:rPr lang="en-US" altLang="en-US" i="1" baseline="-25000" dirty="0" err="1">
                <a:ea typeface="MS PGothic" panose="020B0600070205080204" pitchFamily="34" charset="-128"/>
                <a:sym typeface="Greek Symbols" pitchFamily="18" charset="2"/>
              </a:rPr>
              <a:t>s</a:t>
            </a:r>
            <a:r>
              <a:rPr lang="en-US" altLang="en-US" dirty="0">
                <a:ea typeface="MS PGothic" panose="020B0600070205080204" pitchFamily="34" charset="-128"/>
                <a:sym typeface="Greek Symbols" pitchFamily="18" charset="2"/>
              </a:rPr>
              <a:t> to the result.</a:t>
            </a:r>
            <a:br>
              <a:rPr lang="en-US" altLang="en-US" dirty="0">
                <a:ea typeface="MS PGothic" panose="020B0600070205080204" pitchFamily="34" charset="-128"/>
                <a:sym typeface="Greek Symbols" pitchFamily="18" charset="2"/>
              </a:rPr>
            </a:br>
            <a:r>
              <a:rPr lang="en-US" altLang="en-US" dirty="0">
                <a:ea typeface="MS PGothic" panose="020B0600070205080204" pitchFamily="34" charset="-128"/>
                <a:sym typeface="Greek Symbols" pitchFamily="18" charset="2"/>
              </a:rPr>
              <a:t>	        </a:t>
            </a:r>
            <a:r>
              <a:rPr lang="en-US" altLang="en-US" b="1" dirty="0">
                <a:ea typeface="MS PGothic" panose="020B0600070205080204" pitchFamily="34" charset="-128"/>
                <a:sym typeface="Greek Symbols" pitchFamily="18" charset="2"/>
              </a:rPr>
              <a:t>end</a:t>
            </a:r>
            <a:br>
              <a:rPr lang="en-US" altLang="en-US" b="1" dirty="0">
                <a:ea typeface="MS PGothic" panose="020B0600070205080204" pitchFamily="34" charset="-128"/>
                <a:sym typeface="Greek Symbols" pitchFamily="18" charset="2"/>
              </a:rPr>
            </a:br>
            <a:r>
              <a:rPr lang="en-US" altLang="en-US" b="1" dirty="0">
                <a:ea typeface="MS PGothic" panose="020B0600070205080204" pitchFamily="34" charset="-128"/>
                <a:sym typeface="Greek Symbols" pitchFamily="18" charset="2"/>
              </a:rPr>
              <a:t>     </a:t>
            </a:r>
            <a:r>
              <a:rPr lang="en-US" altLang="en-US" b="1" dirty="0" err="1">
                <a:ea typeface="MS PGothic" panose="020B0600070205080204" pitchFamily="34" charset="-128"/>
                <a:sym typeface="Greek Symbols" pitchFamily="18" charset="2"/>
              </a:rPr>
              <a:t>end</a:t>
            </a:r>
            <a:endParaRPr lang="en-US" altLang="en-US" dirty="0">
              <a:ea typeface="MS PGothic" panose="020B0600070205080204" pitchFamily="34" charset="-128"/>
              <a:sym typeface="Greek Symbols" pitchFamily="18" charset="2"/>
            </a:endParaRPr>
          </a:p>
          <a:p>
            <a:pPr>
              <a:tabLst>
                <a:tab pos="346472" algn="l"/>
                <a:tab pos="638175" algn="l"/>
              </a:tabLst>
            </a:pPr>
            <a:r>
              <a:rPr lang="en-US" altLang="en-US" i="1" dirty="0">
                <a:ea typeface="MS PGothic" panose="020B0600070205080204" pitchFamily="34" charset="-128"/>
                <a:sym typeface="Greek Symbols" pitchFamily="18" charset="2"/>
              </a:rPr>
              <a:t>r</a:t>
            </a:r>
            <a:r>
              <a:rPr lang="en-US" altLang="en-US" dirty="0">
                <a:ea typeface="MS PGothic" panose="020B0600070205080204" pitchFamily="34" charset="-128"/>
                <a:sym typeface="Greek Symbols" pitchFamily="18" charset="2"/>
              </a:rPr>
              <a:t>  is called the </a:t>
            </a:r>
            <a:r>
              <a:rPr lang="en-US" altLang="en-US" b="1" dirty="0">
                <a:solidFill>
                  <a:srgbClr val="002060"/>
                </a:solidFill>
                <a:ea typeface="MS PGothic" panose="020B0600070205080204" pitchFamily="34" charset="-128"/>
                <a:sym typeface="Greek Symbols" pitchFamily="18" charset="2"/>
              </a:rPr>
              <a:t>outer</a:t>
            </a:r>
            <a:r>
              <a:rPr lang="en-US" altLang="en-US" dirty="0">
                <a:solidFill>
                  <a:srgbClr val="002060"/>
                </a:solidFill>
                <a:ea typeface="MS PGothic" panose="020B0600070205080204" pitchFamily="34" charset="-128"/>
                <a:sym typeface="Greek Symbols" pitchFamily="18" charset="2"/>
              </a:rPr>
              <a:t> </a:t>
            </a:r>
            <a:r>
              <a:rPr lang="en-US" altLang="en-US" b="1" dirty="0">
                <a:solidFill>
                  <a:srgbClr val="002060"/>
                </a:solidFill>
                <a:ea typeface="MS PGothic" panose="020B0600070205080204" pitchFamily="34" charset="-128"/>
                <a:sym typeface="Greek Symbols" pitchFamily="18" charset="2"/>
              </a:rPr>
              <a:t>relation</a:t>
            </a:r>
            <a:r>
              <a:rPr lang="en-US" altLang="en-US" dirty="0">
                <a:solidFill>
                  <a:srgbClr val="002060"/>
                </a:solidFill>
                <a:ea typeface="MS PGothic" panose="020B0600070205080204" pitchFamily="34" charset="-128"/>
                <a:sym typeface="Greek Symbols" pitchFamily="18" charset="2"/>
              </a:rPr>
              <a:t> </a:t>
            </a:r>
            <a:r>
              <a:rPr lang="en-US" altLang="en-US" dirty="0">
                <a:ea typeface="MS PGothic" panose="020B0600070205080204" pitchFamily="34" charset="-128"/>
                <a:sym typeface="Greek Symbols" pitchFamily="18" charset="2"/>
              </a:rPr>
              <a:t>and </a:t>
            </a:r>
            <a:r>
              <a:rPr lang="en-US" altLang="en-US" i="1" dirty="0">
                <a:ea typeface="MS PGothic" panose="020B0600070205080204" pitchFamily="34" charset="-128"/>
                <a:sym typeface="Greek Symbols" pitchFamily="18" charset="2"/>
              </a:rPr>
              <a:t>s</a:t>
            </a:r>
            <a:r>
              <a:rPr lang="en-US" altLang="en-US" dirty="0">
                <a:ea typeface="MS PGothic" panose="020B0600070205080204" pitchFamily="34" charset="-128"/>
                <a:sym typeface="Greek Symbols" pitchFamily="18" charset="2"/>
              </a:rPr>
              <a:t> the </a:t>
            </a:r>
            <a:r>
              <a:rPr lang="en-US" altLang="en-US" b="1" dirty="0">
                <a:solidFill>
                  <a:srgbClr val="002060"/>
                </a:solidFill>
                <a:ea typeface="MS PGothic" panose="020B0600070205080204" pitchFamily="34" charset="-128"/>
                <a:sym typeface="Greek Symbols" pitchFamily="18" charset="2"/>
              </a:rPr>
              <a:t>inner relation</a:t>
            </a:r>
            <a:r>
              <a:rPr lang="en-US" altLang="en-US" dirty="0">
                <a:solidFill>
                  <a:srgbClr val="002060"/>
                </a:solidFill>
                <a:ea typeface="MS PGothic" panose="020B0600070205080204" pitchFamily="34" charset="-128"/>
                <a:sym typeface="Greek Symbols" pitchFamily="18" charset="2"/>
              </a:rPr>
              <a:t> </a:t>
            </a:r>
            <a:r>
              <a:rPr lang="en-US" altLang="en-US" dirty="0">
                <a:ea typeface="MS PGothic" panose="020B0600070205080204" pitchFamily="34" charset="-128"/>
                <a:sym typeface="Greek Symbols" pitchFamily="18" charset="2"/>
              </a:rPr>
              <a:t>of the join.</a:t>
            </a:r>
          </a:p>
          <a:p>
            <a:pPr>
              <a:tabLst>
                <a:tab pos="346472" algn="l"/>
                <a:tab pos="638175" algn="l"/>
              </a:tabLst>
            </a:pPr>
            <a:r>
              <a:rPr lang="en-US" altLang="en-US" dirty="0">
                <a:ea typeface="MS PGothic" panose="020B0600070205080204" pitchFamily="34" charset="-128"/>
                <a:sym typeface="Greek Symbols" pitchFamily="18" charset="2"/>
              </a:rPr>
              <a:t>Requires no indices and can be used with any kind of join condition.</a:t>
            </a:r>
          </a:p>
          <a:p>
            <a:pPr>
              <a:tabLst>
                <a:tab pos="346472" algn="l"/>
                <a:tab pos="638175" algn="l"/>
              </a:tabLst>
            </a:pPr>
            <a:r>
              <a:rPr lang="en-US" altLang="en-US" dirty="0">
                <a:ea typeface="MS PGothic" panose="020B0600070205080204" pitchFamily="34" charset="-128"/>
                <a:sym typeface="Greek Symbols" pitchFamily="18" charset="2"/>
              </a:rPr>
              <a:t>Expensive since it examines every pair of tuples in the two relations. </a:t>
            </a:r>
          </a:p>
        </p:txBody>
      </p:sp>
    </p:spTree>
    <p:extLst>
      <p:ext uri="{BB962C8B-B14F-4D97-AF65-F5344CB8AC3E}">
        <p14:creationId xmlns:p14="http://schemas.microsoft.com/office/powerpoint/2010/main" val="12048324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a:extLst>
              <a:ext uri="{FF2B5EF4-FFF2-40B4-BE49-F238E27FC236}">
                <a16:creationId xmlns:a16="http://schemas.microsoft.com/office/drawing/2014/main" id="{AC6F6974-A8C7-4393-82EB-2846C81D085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Indexed Nested-Loop Join</a:t>
            </a:r>
          </a:p>
        </p:txBody>
      </p:sp>
      <p:sp>
        <p:nvSpPr>
          <p:cNvPr id="60419" name="Rectangle 3">
            <a:extLst>
              <a:ext uri="{FF2B5EF4-FFF2-40B4-BE49-F238E27FC236}">
                <a16:creationId xmlns:a16="http://schemas.microsoft.com/office/drawing/2014/main" id="{4D40F014-D3E9-4914-80EE-CCDD23D0099A}"/>
              </a:ext>
            </a:extLst>
          </p:cNvPr>
          <p:cNvSpPr>
            <a:spLocks noGrp="1" noChangeArrowheads="1"/>
          </p:cNvSpPr>
          <p:nvPr>
            <p:ph idx="1"/>
          </p:nvPr>
        </p:nvSpPr>
        <p:spPr>
          <a:xfrm>
            <a:off x="1775535" y="860166"/>
            <a:ext cx="5413334" cy="3378164"/>
          </a:xfrm>
        </p:spPr>
        <p:txBody>
          <a:bodyPr/>
          <a:lstStyle/>
          <a:p>
            <a:pPr>
              <a:lnSpc>
                <a:spcPct val="90000"/>
              </a:lnSpc>
            </a:pPr>
            <a:r>
              <a:rPr lang="en-US" altLang="en-US" dirty="0">
                <a:ea typeface="MS PGothic" panose="020B0600070205080204" pitchFamily="34" charset="-128"/>
              </a:rPr>
              <a:t>Index lookups can replace file scans if</a:t>
            </a:r>
          </a:p>
          <a:p>
            <a:pPr lvl="1">
              <a:lnSpc>
                <a:spcPct val="90000"/>
              </a:lnSpc>
            </a:pPr>
            <a:r>
              <a:rPr lang="en-US" altLang="en-US" dirty="0">
                <a:ea typeface="MS PGothic" panose="020B0600070205080204" pitchFamily="34" charset="-128"/>
              </a:rPr>
              <a:t>join is an </a:t>
            </a:r>
            <a:r>
              <a:rPr lang="en-US" altLang="en-US" dirty="0" err="1">
                <a:ea typeface="MS PGothic" panose="020B0600070205080204" pitchFamily="34" charset="-128"/>
              </a:rPr>
              <a:t>equi</a:t>
            </a:r>
            <a:r>
              <a:rPr lang="en-US" altLang="en-US" dirty="0">
                <a:ea typeface="MS PGothic" panose="020B0600070205080204" pitchFamily="34" charset="-128"/>
              </a:rPr>
              <a:t>-join or natural join and</a:t>
            </a:r>
          </a:p>
          <a:p>
            <a:pPr lvl="1">
              <a:lnSpc>
                <a:spcPct val="90000"/>
              </a:lnSpc>
            </a:pPr>
            <a:r>
              <a:rPr lang="en-US" altLang="en-US" dirty="0">
                <a:ea typeface="MS PGothic" panose="020B0600070205080204" pitchFamily="34" charset="-128"/>
              </a:rPr>
              <a:t>an index is available on the inner relation</a:t>
            </a:r>
            <a:r>
              <a:rPr lang="ja-JP" altLang="en-US" dirty="0">
                <a:ea typeface="MS PGothic" panose="020B0600070205080204" pitchFamily="34" charset="-128"/>
              </a:rPr>
              <a:t>’</a:t>
            </a:r>
            <a:r>
              <a:rPr lang="en-US" altLang="ja-JP" dirty="0">
                <a:ea typeface="MS PGothic" panose="020B0600070205080204" pitchFamily="34" charset="-128"/>
              </a:rPr>
              <a:t>s join attribute</a:t>
            </a:r>
          </a:p>
          <a:p>
            <a:pPr lvl="2">
              <a:lnSpc>
                <a:spcPct val="90000"/>
              </a:lnSpc>
            </a:pPr>
            <a:r>
              <a:rPr lang="en-US" altLang="en-US" dirty="0">
                <a:ea typeface="MS PGothic" panose="020B0600070205080204" pitchFamily="34" charset="-128"/>
              </a:rPr>
              <a:t>Can construct an index just to compute a join.</a:t>
            </a:r>
          </a:p>
          <a:p>
            <a:pPr>
              <a:lnSpc>
                <a:spcPct val="90000"/>
              </a:lnSpc>
            </a:pPr>
            <a:r>
              <a:rPr lang="en-US" altLang="en-US" dirty="0">
                <a:ea typeface="MS PGothic" panose="020B0600070205080204" pitchFamily="34" charset="-128"/>
              </a:rPr>
              <a:t>For each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dirty="0">
                <a:ea typeface="MS PGothic" panose="020B0600070205080204" pitchFamily="34" charset="-128"/>
              </a:rPr>
              <a:t>in the outer relation </a:t>
            </a:r>
            <a:r>
              <a:rPr lang="en-US" altLang="en-US" i="1" dirty="0">
                <a:ea typeface="MS PGothic" panose="020B0600070205080204" pitchFamily="34" charset="-128"/>
              </a:rPr>
              <a:t>r,</a:t>
            </a:r>
            <a:r>
              <a:rPr lang="en-US" altLang="en-US" dirty="0">
                <a:ea typeface="MS PGothic" panose="020B0600070205080204" pitchFamily="34" charset="-128"/>
              </a:rPr>
              <a:t> use the index to look up tuples in </a:t>
            </a:r>
            <a:r>
              <a:rPr lang="en-US" altLang="en-US" i="1" dirty="0">
                <a:ea typeface="MS PGothic" panose="020B0600070205080204" pitchFamily="34" charset="-128"/>
              </a:rPr>
              <a:t>s</a:t>
            </a:r>
            <a:r>
              <a:rPr lang="en-US" altLang="en-US" dirty="0">
                <a:ea typeface="MS PGothic" panose="020B0600070205080204" pitchFamily="34" charset="-128"/>
              </a:rPr>
              <a:t> that satisfy the join condition with tuple </a:t>
            </a:r>
            <a:r>
              <a:rPr lang="en-US" altLang="en-US" i="1" dirty="0">
                <a:ea typeface="MS PGothic" panose="020B0600070205080204" pitchFamily="34" charset="-128"/>
              </a:rPr>
              <a:t>t</a:t>
            </a:r>
            <a:r>
              <a:rPr lang="en-US" altLang="en-US" i="1" baseline="-25000" dirty="0">
                <a:ea typeface="MS PGothic" panose="020B0600070205080204" pitchFamily="34" charset="-128"/>
              </a:rPr>
              <a:t>r</a:t>
            </a:r>
            <a:r>
              <a:rPr lang="en-US" altLang="en-US" i="1" dirty="0">
                <a:ea typeface="MS PGothic" panose="020B0600070205080204" pitchFamily="34" charset="-128"/>
              </a:rPr>
              <a:t>.</a:t>
            </a:r>
          </a:p>
          <a:p>
            <a:pPr>
              <a:lnSpc>
                <a:spcPct val="90000"/>
              </a:lnSpc>
            </a:pPr>
            <a:r>
              <a:rPr lang="en-US" altLang="en-US" dirty="0">
                <a:ea typeface="MS PGothic" panose="020B0600070205080204" pitchFamily="34" charset="-128"/>
              </a:rPr>
              <a:t>Worst case:  buffer has space for only one page of </a:t>
            </a:r>
            <a:r>
              <a:rPr lang="en-US" altLang="en-US" i="1" dirty="0">
                <a:ea typeface="MS PGothic" panose="020B0600070205080204" pitchFamily="34" charset="-128"/>
              </a:rPr>
              <a:t>r</a:t>
            </a:r>
            <a:r>
              <a:rPr lang="en-US" altLang="en-US" dirty="0">
                <a:ea typeface="MS PGothic" panose="020B0600070205080204" pitchFamily="34" charset="-128"/>
              </a:rPr>
              <a:t>, and, for each tuple in </a:t>
            </a:r>
            <a:r>
              <a:rPr lang="en-US" altLang="en-US" i="1" dirty="0">
                <a:ea typeface="MS PGothic" panose="020B0600070205080204" pitchFamily="34" charset="-128"/>
              </a:rPr>
              <a:t>r</a:t>
            </a:r>
            <a:r>
              <a:rPr lang="en-US" altLang="en-US" dirty="0">
                <a:ea typeface="MS PGothic" panose="020B0600070205080204" pitchFamily="34" charset="-128"/>
              </a:rPr>
              <a:t>, we perform an index lookup on </a:t>
            </a:r>
            <a:r>
              <a:rPr lang="en-US" altLang="en-US" i="1" dirty="0">
                <a:ea typeface="MS PGothic" panose="020B0600070205080204" pitchFamily="34" charset="-128"/>
              </a:rPr>
              <a:t>s.</a:t>
            </a:r>
            <a:endParaRPr lang="en-US" altLang="en-US" dirty="0">
              <a:ea typeface="MS PGothic" panose="020B0600070205080204" pitchFamily="34" charset="-128"/>
            </a:endParaRPr>
          </a:p>
          <a:p>
            <a:pPr>
              <a:lnSpc>
                <a:spcPct val="90000"/>
              </a:lnSpc>
            </a:pPr>
            <a:r>
              <a:rPr lang="en-US" altLang="en-US" dirty="0">
                <a:ea typeface="MS PGothic" panose="020B0600070205080204" pitchFamily="34" charset="-128"/>
              </a:rPr>
              <a:t>Cost of the join: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dirty="0">
                <a:ea typeface="MS PGothic" panose="020B0600070205080204" pitchFamily="34" charset="-128"/>
              </a:rPr>
              <a:t>(</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i="1" baseline="-25000" dirty="0">
                <a:ea typeface="MS PGothic" panose="020B0600070205080204" pitchFamily="34" charset="-128"/>
              </a:rPr>
              <a:t> </a:t>
            </a:r>
            <a:r>
              <a:rPr lang="en-US" altLang="en-US" i="1" dirty="0">
                <a:ea typeface="MS PGothic" panose="020B0600070205080204" pitchFamily="34" charset="-128"/>
              </a:rPr>
              <a:t>+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 </a:t>
            </a:r>
            <a:r>
              <a:rPr lang="en-US" altLang="en-US" i="1" dirty="0" err="1">
                <a:ea typeface="MS PGothic" panose="020B0600070205080204" pitchFamily="34" charset="-128"/>
              </a:rPr>
              <a:t>n</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c</a:t>
            </a:r>
            <a:endParaRPr lang="en-US" altLang="en-US" dirty="0">
              <a:ea typeface="MS PGothic" panose="020B0600070205080204" pitchFamily="34" charset="-128"/>
              <a:sym typeface="Symbol" panose="05050102010706020507" pitchFamily="18" charset="2"/>
            </a:endParaRPr>
          </a:p>
          <a:p>
            <a:pPr lvl="1">
              <a:lnSpc>
                <a:spcPct val="90000"/>
              </a:lnSpc>
            </a:pPr>
            <a:r>
              <a:rPr lang="en-US" altLang="en-US" dirty="0">
                <a:ea typeface="MS PGothic" panose="020B0600070205080204" pitchFamily="34" charset="-128"/>
                <a:sym typeface="Symbol" panose="05050102010706020507" pitchFamily="18" charset="2"/>
              </a:rPr>
              <a:t>Where </a:t>
            </a:r>
            <a:r>
              <a:rPr lang="en-US" altLang="en-US" i="1" dirty="0">
                <a:ea typeface="MS PGothic" panose="020B0600070205080204" pitchFamily="34" charset="-128"/>
                <a:sym typeface="Symbol" panose="05050102010706020507" pitchFamily="18" charset="2"/>
              </a:rPr>
              <a:t>c</a:t>
            </a:r>
            <a:r>
              <a:rPr lang="en-US" altLang="en-US" dirty="0">
                <a:ea typeface="MS PGothic" panose="020B0600070205080204" pitchFamily="34" charset="-128"/>
                <a:sym typeface="Symbol" panose="05050102010706020507" pitchFamily="18" charset="2"/>
              </a:rPr>
              <a:t> is the cost of traversing index and fetching all matching </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tuples for one tuple or </a:t>
            </a:r>
            <a:r>
              <a:rPr lang="en-US" altLang="en-US" i="1" dirty="0">
                <a:ea typeface="MS PGothic" panose="020B0600070205080204" pitchFamily="34" charset="-128"/>
                <a:sym typeface="Symbol" panose="05050102010706020507" pitchFamily="18" charset="2"/>
              </a:rPr>
              <a:t>r</a:t>
            </a:r>
            <a:endParaRPr lang="en-US" altLang="en-US" dirty="0">
              <a:ea typeface="MS PGothic" panose="020B0600070205080204" pitchFamily="34" charset="-128"/>
              <a:sym typeface="Symbol" panose="05050102010706020507" pitchFamily="18" charset="2"/>
            </a:endParaRPr>
          </a:p>
          <a:p>
            <a:pPr lvl="1">
              <a:lnSpc>
                <a:spcPct val="90000"/>
              </a:lnSpc>
            </a:pPr>
            <a:r>
              <a:rPr lang="en-US" altLang="en-US" i="1" dirty="0">
                <a:ea typeface="MS PGothic" panose="020B0600070205080204" pitchFamily="34" charset="-128"/>
                <a:sym typeface="Symbol" panose="05050102010706020507" pitchFamily="18" charset="2"/>
              </a:rPr>
              <a:t>c</a:t>
            </a:r>
            <a:r>
              <a:rPr lang="en-US" altLang="en-US" dirty="0">
                <a:ea typeface="MS PGothic" panose="020B0600070205080204" pitchFamily="34" charset="-128"/>
                <a:sym typeface="Symbol" panose="05050102010706020507" pitchFamily="18" charset="2"/>
              </a:rPr>
              <a:t> can be estimated as cost of a single selection on </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using the join condition.</a:t>
            </a:r>
          </a:p>
          <a:p>
            <a:pPr>
              <a:lnSpc>
                <a:spcPct val="90000"/>
              </a:lnSpc>
            </a:pPr>
            <a:r>
              <a:rPr lang="en-US" altLang="en-US" dirty="0">
                <a:ea typeface="MS PGothic" panose="020B0600070205080204" pitchFamily="34" charset="-128"/>
                <a:sym typeface="Symbol" panose="05050102010706020507" pitchFamily="18" charset="2"/>
              </a:rPr>
              <a:t>If indices are available on join attributes of both </a:t>
            </a:r>
            <a:r>
              <a:rPr lang="en-US" altLang="en-US" i="1" dirty="0">
                <a:ea typeface="MS PGothic" panose="020B0600070205080204" pitchFamily="34" charset="-128"/>
                <a:sym typeface="Symbol" panose="05050102010706020507" pitchFamily="18" charset="2"/>
              </a:rPr>
              <a:t>r </a:t>
            </a:r>
            <a:r>
              <a:rPr lang="en-US" altLang="en-US" dirty="0">
                <a:ea typeface="MS PGothic" panose="020B0600070205080204" pitchFamily="34" charset="-128"/>
                <a:sym typeface="Symbol" panose="05050102010706020507" pitchFamily="18" charset="2"/>
              </a:rPr>
              <a:t>and </a:t>
            </a:r>
            <a:r>
              <a:rPr lang="en-US" altLang="en-US" i="1" dirty="0">
                <a:ea typeface="MS PGothic" panose="020B0600070205080204" pitchFamily="34" charset="-128"/>
                <a:sym typeface="Symbol" panose="05050102010706020507" pitchFamily="18" charset="2"/>
              </a:rPr>
              <a:t>s,</a:t>
            </a:r>
            <a:br>
              <a:rPr lang="en-US" altLang="en-US" i="1"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use the relation with fewer tuples as the outer relation.</a:t>
            </a:r>
          </a:p>
        </p:txBody>
      </p:sp>
    </p:spTree>
    <p:extLst>
      <p:ext uri="{BB962C8B-B14F-4D97-AF65-F5344CB8AC3E}">
        <p14:creationId xmlns:p14="http://schemas.microsoft.com/office/powerpoint/2010/main" val="21027652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0543EE86-49A1-4B2E-A768-5258983E98F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Merge-Join</a:t>
            </a:r>
          </a:p>
        </p:txBody>
      </p:sp>
      <p:sp>
        <p:nvSpPr>
          <p:cNvPr id="64515" name="Rectangle 3">
            <a:extLst>
              <a:ext uri="{FF2B5EF4-FFF2-40B4-BE49-F238E27FC236}">
                <a16:creationId xmlns:a16="http://schemas.microsoft.com/office/drawing/2014/main" id="{A970AC8B-5F83-483D-AF83-922F8CEC986F}"/>
              </a:ext>
            </a:extLst>
          </p:cNvPr>
          <p:cNvSpPr>
            <a:spLocks noGrp="1" noChangeArrowheads="1"/>
          </p:cNvSpPr>
          <p:nvPr>
            <p:ph idx="1"/>
          </p:nvPr>
        </p:nvSpPr>
        <p:spPr>
          <a:xfrm>
            <a:off x="1822142" y="945298"/>
            <a:ext cx="5955021" cy="1902979"/>
          </a:xfrm>
        </p:spPr>
        <p:txBody>
          <a:bodyPr/>
          <a:lstStyle/>
          <a:p>
            <a:pPr marL="0" indent="0">
              <a:lnSpc>
                <a:spcPct val="60000"/>
              </a:lnSpc>
              <a:buNone/>
            </a:pPr>
            <a:r>
              <a:rPr lang="en-US" altLang="en-US" dirty="0">
                <a:solidFill>
                  <a:srgbClr val="002060"/>
                </a:solidFill>
                <a:ea typeface="MS PGothic" panose="020B0600070205080204" pitchFamily="34" charset="-128"/>
              </a:rPr>
              <a:t>1.   </a:t>
            </a:r>
            <a:r>
              <a:rPr lang="en-US" altLang="en-US" dirty="0">
                <a:ea typeface="MS PGothic" panose="020B0600070205080204" pitchFamily="34" charset="-128"/>
              </a:rPr>
              <a:t>Sort both relations on their join attribute (if not already sorted on the join </a:t>
            </a:r>
          </a:p>
          <a:p>
            <a:pPr marL="0" indent="0">
              <a:lnSpc>
                <a:spcPct val="60000"/>
              </a:lnSpc>
              <a:buNone/>
            </a:pPr>
            <a:r>
              <a:rPr lang="en-US" altLang="en-US" dirty="0">
                <a:ea typeface="MS PGothic" panose="020B0600070205080204" pitchFamily="34" charset="-128"/>
              </a:rPr>
              <a:t>      attributes).</a:t>
            </a:r>
          </a:p>
          <a:p>
            <a:pPr marL="0" indent="0">
              <a:lnSpc>
                <a:spcPct val="90000"/>
              </a:lnSpc>
              <a:buNone/>
            </a:pPr>
            <a:r>
              <a:rPr lang="en-US" altLang="en-US" dirty="0">
                <a:solidFill>
                  <a:srgbClr val="002060"/>
                </a:solidFill>
                <a:ea typeface="MS PGothic" panose="020B0600070205080204" pitchFamily="34" charset="-128"/>
              </a:rPr>
              <a:t>2.   </a:t>
            </a:r>
            <a:r>
              <a:rPr lang="en-US" altLang="en-US" dirty="0">
                <a:ea typeface="MS PGothic" panose="020B0600070205080204" pitchFamily="34" charset="-128"/>
              </a:rPr>
              <a:t>Merge the sorted relations to join them</a:t>
            </a:r>
          </a:p>
          <a:p>
            <a:pPr marL="342900" lvl="1" indent="0">
              <a:lnSpc>
                <a:spcPct val="90000"/>
              </a:lnSpc>
              <a:buNone/>
            </a:pPr>
            <a:r>
              <a:rPr lang="en-US" altLang="en-US" dirty="0">
                <a:solidFill>
                  <a:srgbClr val="FF9900"/>
                </a:solidFill>
                <a:ea typeface="MS PGothic" panose="020B0600070205080204" pitchFamily="34" charset="-128"/>
              </a:rPr>
              <a:t>1.   </a:t>
            </a:r>
            <a:r>
              <a:rPr lang="en-US" altLang="en-US" dirty="0">
                <a:ea typeface="MS PGothic" panose="020B0600070205080204" pitchFamily="34" charset="-128"/>
              </a:rPr>
              <a:t>Join step is similar to the merge stage of the sort-merge algorithm.  </a:t>
            </a:r>
          </a:p>
          <a:p>
            <a:pPr marL="342900" lvl="1" indent="0">
              <a:lnSpc>
                <a:spcPct val="60000"/>
              </a:lnSpc>
              <a:buNone/>
            </a:pPr>
            <a:r>
              <a:rPr lang="en-US" altLang="en-US" dirty="0">
                <a:solidFill>
                  <a:srgbClr val="FF9900"/>
                </a:solidFill>
                <a:ea typeface="MS PGothic" panose="020B0600070205080204" pitchFamily="34" charset="-128"/>
              </a:rPr>
              <a:t>2.   </a:t>
            </a:r>
            <a:r>
              <a:rPr lang="en-US" altLang="en-US" dirty="0">
                <a:ea typeface="MS PGothic" panose="020B0600070205080204" pitchFamily="34" charset="-128"/>
              </a:rPr>
              <a:t>Main difference is handling of duplicate values in join attribute — </a:t>
            </a:r>
          </a:p>
          <a:p>
            <a:pPr marL="342900" lvl="1" indent="0">
              <a:lnSpc>
                <a:spcPct val="60000"/>
              </a:lnSpc>
              <a:buNone/>
            </a:pPr>
            <a:r>
              <a:rPr lang="en-US" altLang="en-US" dirty="0">
                <a:ea typeface="MS PGothic" panose="020B0600070205080204" pitchFamily="34" charset="-128"/>
              </a:rPr>
              <a:t>      every pair with same value on join attribute must be matched</a:t>
            </a:r>
          </a:p>
          <a:p>
            <a:pPr marL="342900" lvl="1" indent="0">
              <a:lnSpc>
                <a:spcPct val="90000"/>
              </a:lnSpc>
              <a:buNone/>
            </a:pPr>
            <a:r>
              <a:rPr lang="en-US" altLang="en-US" dirty="0">
                <a:solidFill>
                  <a:srgbClr val="FF9900"/>
                </a:solidFill>
                <a:ea typeface="MS PGothic" panose="020B0600070205080204" pitchFamily="34" charset="-128"/>
              </a:rPr>
              <a:t>3.   </a:t>
            </a:r>
            <a:r>
              <a:rPr lang="en-US" altLang="en-US" dirty="0">
                <a:ea typeface="MS PGothic" panose="020B0600070205080204" pitchFamily="34" charset="-128"/>
              </a:rPr>
              <a:t>Detailed algorithm in book</a:t>
            </a:r>
          </a:p>
        </p:txBody>
      </p:sp>
      <p:pic>
        <p:nvPicPr>
          <p:cNvPr id="64516" name="Picture 10">
            <a:extLst>
              <a:ext uri="{FF2B5EF4-FFF2-40B4-BE49-F238E27FC236}">
                <a16:creationId xmlns:a16="http://schemas.microsoft.com/office/drawing/2014/main" id="{EB9A4822-0DB7-4C8A-88DB-460E67E7B7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9630" y="2487323"/>
            <a:ext cx="1637617" cy="1648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01154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a:extLst>
              <a:ext uri="{FF2B5EF4-FFF2-40B4-BE49-F238E27FC236}">
                <a16:creationId xmlns:a16="http://schemas.microsoft.com/office/drawing/2014/main" id="{13E438D7-C598-4EDA-9E3F-8B9987EC8F3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Merge-Join (Cont.)</a:t>
            </a:r>
          </a:p>
        </p:txBody>
      </p:sp>
      <p:sp>
        <p:nvSpPr>
          <p:cNvPr id="66563" name="Rectangle 3">
            <a:extLst>
              <a:ext uri="{FF2B5EF4-FFF2-40B4-BE49-F238E27FC236}">
                <a16:creationId xmlns:a16="http://schemas.microsoft.com/office/drawing/2014/main" id="{B2137334-2ACC-454C-B8E0-4D4836714187}"/>
              </a:ext>
            </a:extLst>
          </p:cNvPr>
          <p:cNvSpPr>
            <a:spLocks noGrp="1" noChangeArrowheads="1"/>
          </p:cNvSpPr>
          <p:nvPr>
            <p:ph idx="1"/>
          </p:nvPr>
        </p:nvSpPr>
        <p:spPr>
          <a:xfrm>
            <a:off x="1788851" y="873920"/>
            <a:ext cx="5598539" cy="3222834"/>
          </a:xfrm>
        </p:spPr>
        <p:txBody>
          <a:bodyPr/>
          <a:lstStyle/>
          <a:p>
            <a:r>
              <a:rPr lang="en-US" altLang="en-US" dirty="0">
                <a:ea typeface="MS PGothic" panose="020B0600070205080204" pitchFamily="34" charset="-128"/>
              </a:rPr>
              <a:t>Can be used only for </a:t>
            </a:r>
            <a:r>
              <a:rPr lang="en-US" altLang="en-US" dirty="0" err="1">
                <a:ea typeface="MS PGothic" panose="020B0600070205080204" pitchFamily="34" charset="-128"/>
              </a:rPr>
              <a:t>equi</a:t>
            </a:r>
            <a:r>
              <a:rPr lang="en-US" altLang="en-US" dirty="0">
                <a:ea typeface="MS PGothic" panose="020B0600070205080204" pitchFamily="34" charset="-128"/>
              </a:rPr>
              <a:t>-joins and natural joins</a:t>
            </a:r>
          </a:p>
          <a:p>
            <a:r>
              <a:rPr lang="en-US" altLang="en-US" dirty="0">
                <a:ea typeface="MS PGothic" panose="020B0600070205080204" pitchFamily="34" charset="-128"/>
              </a:rPr>
              <a:t>Each block needs to be read only once (assuming all tuples for any given value of the join attributes fit in memory</a:t>
            </a:r>
          </a:p>
          <a:p>
            <a:r>
              <a:rPr lang="en-US" altLang="en-US" dirty="0">
                <a:ea typeface="MS PGothic" panose="020B0600070205080204" pitchFamily="34" charset="-128"/>
              </a:rPr>
              <a:t>Thus the cost of merge join is: </a:t>
            </a:r>
            <a:br>
              <a:rPr lang="en-US" altLang="en-US" dirty="0">
                <a:ea typeface="MS PGothic" panose="020B0600070205080204" pitchFamily="34" charset="-128"/>
              </a:rPr>
            </a:br>
            <a:r>
              <a:rPr lang="en-US" altLang="en-US" dirty="0">
                <a:ea typeface="MS PGothic" panose="020B0600070205080204" pitchFamily="34" charset="-128"/>
              </a:rPr>
              <a:t>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dirty="0">
                <a:ea typeface="MS PGothic" panose="020B0600070205080204" pitchFamily="34" charset="-128"/>
              </a:rPr>
              <a:t> +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s</a:t>
            </a:r>
            <a:r>
              <a:rPr lang="en-US" altLang="en-US" dirty="0">
                <a:ea typeface="MS PGothic" panose="020B0600070205080204" pitchFamily="34" charset="-128"/>
              </a:rPr>
              <a:t>  block transfers  +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seeks</a:t>
            </a:r>
            <a:endParaRPr lang="en-US" altLang="en-US" dirty="0">
              <a:ea typeface="MS PGothic" panose="020B0600070205080204" pitchFamily="34" charset="-128"/>
            </a:endParaRPr>
          </a:p>
          <a:p>
            <a:pPr marL="342900" lvl="1" indent="0">
              <a:buNone/>
            </a:pPr>
            <a:r>
              <a:rPr lang="en-US" altLang="en-US" dirty="0">
                <a:ea typeface="MS PGothic" panose="020B0600070205080204" pitchFamily="34" charset="-128"/>
              </a:rPr>
              <a:t>       + the cost of sorting if relations are unsorted.</a:t>
            </a:r>
          </a:p>
          <a:p>
            <a:r>
              <a:rPr lang="en-US" altLang="en-US" b="1" dirty="0">
                <a:solidFill>
                  <a:srgbClr val="002060"/>
                </a:solidFill>
                <a:ea typeface="MS PGothic" panose="020B0600070205080204" pitchFamily="34" charset="-128"/>
              </a:rPr>
              <a:t>hybrid merge-join</a:t>
            </a:r>
            <a:r>
              <a:rPr lang="en-US" altLang="en-US" b="1" dirty="0">
                <a:ea typeface="MS PGothic" panose="020B0600070205080204" pitchFamily="34" charset="-128"/>
              </a:rPr>
              <a:t>: </a:t>
            </a:r>
            <a:r>
              <a:rPr lang="en-US" altLang="en-US" dirty="0">
                <a:ea typeface="MS PGothic" panose="020B0600070205080204" pitchFamily="34" charset="-128"/>
              </a:rPr>
              <a:t>If one relation is sorted, and the other has a secondary B</a:t>
            </a:r>
            <a:r>
              <a:rPr lang="en-US" altLang="en-US" baseline="30000" dirty="0">
                <a:ea typeface="MS PGothic" panose="020B0600070205080204" pitchFamily="34" charset="-128"/>
              </a:rPr>
              <a:t>+</a:t>
            </a:r>
            <a:r>
              <a:rPr lang="en-US" altLang="en-US" dirty="0">
                <a:ea typeface="MS PGothic" panose="020B0600070205080204" pitchFamily="34" charset="-128"/>
              </a:rPr>
              <a:t>-tree index on the join attribute</a:t>
            </a:r>
          </a:p>
          <a:p>
            <a:pPr lvl="1"/>
            <a:r>
              <a:rPr lang="en-US" altLang="en-US" dirty="0">
                <a:ea typeface="MS PGothic" panose="020B0600070205080204" pitchFamily="34" charset="-128"/>
              </a:rPr>
              <a:t>Merge the sorted relation with the leaf entries of the B</a:t>
            </a:r>
            <a:r>
              <a:rPr lang="en-US" altLang="en-US" baseline="30000" dirty="0">
                <a:ea typeface="MS PGothic" panose="020B0600070205080204" pitchFamily="34" charset="-128"/>
              </a:rPr>
              <a:t>+</a:t>
            </a:r>
            <a:r>
              <a:rPr lang="en-US" altLang="en-US" dirty="0">
                <a:ea typeface="MS PGothic" panose="020B0600070205080204" pitchFamily="34" charset="-128"/>
              </a:rPr>
              <a:t>-tree . </a:t>
            </a:r>
          </a:p>
          <a:p>
            <a:pPr lvl="1"/>
            <a:r>
              <a:rPr lang="en-US" altLang="en-US" dirty="0">
                <a:ea typeface="MS PGothic" panose="020B0600070205080204" pitchFamily="34" charset="-128"/>
              </a:rPr>
              <a:t>Sort the result on the addresses of the unsorted relation</a:t>
            </a:r>
            <a:r>
              <a:rPr lang="ja-JP" altLang="en-US" dirty="0">
                <a:ea typeface="MS PGothic" panose="020B0600070205080204" pitchFamily="34" charset="-128"/>
              </a:rPr>
              <a:t>’</a:t>
            </a:r>
            <a:r>
              <a:rPr lang="en-US" altLang="ja-JP" dirty="0">
                <a:ea typeface="MS PGothic" panose="020B0600070205080204" pitchFamily="34" charset="-128"/>
              </a:rPr>
              <a:t>s tuples</a:t>
            </a:r>
          </a:p>
          <a:p>
            <a:pPr lvl="1"/>
            <a:r>
              <a:rPr lang="en-US" altLang="en-US" dirty="0">
                <a:ea typeface="MS PGothic" panose="020B0600070205080204" pitchFamily="34" charset="-128"/>
              </a:rPr>
              <a:t>Scan the unsorted relation in physical address order and merge with previous result, to replace addresses by the actual tuples</a:t>
            </a:r>
          </a:p>
          <a:p>
            <a:pPr lvl="2"/>
            <a:r>
              <a:rPr lang="en-US" altLang="en-US" dirty="0">
                <a:ea typeface="MS PGothic" panose="020B0600070205080204" pitchFamily="34" charset="-128"/>
              </a:rPr>
              <a:t>Sequential scan more efficient than random lookup</a:t>
            </a:r>
          </a:p>
        </p:txBody>
      </p:sp>
    </p:spTree>
    <p:extLst>
      <p:ext uri="{BB962C8B-B14F-4D97-AF65-F5344CB8AC3E}">
        <p14:creationId xmlns:p14="http://schemas.microsoft.com/office/powerpoint/2010/main" val="42836164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a:extLst>
              <a:ext uri="{FF2B5EF4-FFF2-40B4-BE49-F238E27FC236}">
                <a16:creationId xmlns:a16="http://schemas.microsoft.com/office/drawing/2014/main" id="{E449C0D3-B1B5-442F-8C15-9D1470DE1EA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a:t>
            </a:r>
          </a:p>
        </p:txBody>
      </p:sp>
      <p:sp>
        <p:nvSpPr>
          <p:cNvPr id="68611" name="Rectangle 3">
            <a:extLst>
              <a:ext uri="{FF2B5EF4-FFF2-40B4-BE49-F238E27FC236}">
                <a16:creationId xmlns:a16="http://schemas.microsoft.com/office/drawing/2014/main" id="{74D9820F-1360-4789-A03A-243DEC744202}"/>
              </a:ext>
            </a:extLst>
          </p:cNvPr>
          <p:cNvSpPr>
            <a:spLocks noGrp="1" noChangeArrowheads="1"/>
          </p:cNvSpPr>
          <p:nvPr>
            <p:ph idx="1"/>
          </p:nvPr>
        </p:nvSpPr>
        <p:spPr>
          <a:xfrm>
            <a:off x="1782194" y="883509"/>
            <a:ext cx="5666172" cy="2590612"/>
          </a:xfrm>
        </p:spPr>
        <p:txBody>
          <a:bodyPr/>
          <a:lstStyle/>
          <a:p>
            <a:r>
              <a:rPr lang="en-US" altLang="en-US" dirty="0">
                <a:ea typeface="MS PGothic" panose="020B0600070205080204" pitchFamily="34" charset="-128"/>
              </a:rPr>
              <a:t>Applicable for </a:t>
            </a:r>
            <a:r>
              <a:rPr lang="en-US" altLang="en-US" dirty="0" err="1">
                <a:ea typeface="MS PGothic" panose="020B0600070205080204" pitchFamily="34" charset="-128"/>
              </a:rPr>
              <a:t>equi</a:t>
            </a:r>
            <a:r>
              <a:rPr lang="en-US" altLang="en-US" dirty="0">
                <a:ea typeface="MS PGothic" panose="020B0600070205080204" pitchFamily="34" charset="-128"/>
              </a:rPr>
              <a:t>-joins and natural joins.</a:t>
            </a:r>
          </a:p>
          <a:p>
            <a:r>
              <a:rPr lang="en-US" altLang="en-US" dirty="0">
                <a:ea typeface="MS PGothic" panose="020B0600070205080204" pitchFamily="34" charset="-128"/>
              </a:rPr>
              <a:t>A hash function</a:t>
            </a:r>
            <a:r>
              <a:rPr lang="en-US" altLang="en-US" i="1" dirty="0">
                <a:ea typeface="MS PGothic" panose="020B0600070205080204" pitchFamily="34" charset="-128"/>
              </a:rPr>
              <a:t> h</a:t>
            </a:r>
            <a:r>
              <a:rPr lang="en-US" altLang="en-US" dirty="0">
                <a:ea typeface="MS PGothic" panose="020B0600070205080204" pitchFamily="34" charset="-128"/>
              </a:rPr>
              <a:t> is used to partition tuples of both relations </a:t>
            </a:r>
          </a:p>
          <a:p>
            <a:r>
              <a:rPr lang="en-US" altLang="en-US" i="1" dirty="0">
                <a:ea typeface="MS PGothic" panose="020B0600070205080204" pitchFamily="34" charset="-128"/>
              </a:rPr>
              <a:t>h</a:t>
            </a:r>
            <a:r>
              <a:rPr lang="en-US" altLang="en-US" dirty="0">
                <a:ea typeface="MS PGothic" panose="020B0600070205080204" pitchFamily="34" charset="-128"/>
              </a:rPr>
              <a:t> maps </a:t>
            </a:r>
            <a:r>
              <a:rPr lang="en-US" altLang="en-US" i="1" dirty="0" err="1">
                <a:ea typeface="MS PGothic" panose="020B0600070205080204" pitchFamily="34" charset="-128"/>
              </a:rPr>
              <a:t>JoinAttrs</a:t>
            </a:r>
            <a:r>
              <a:rPr lang="en-US" altLang="en-US" dirty="0">
                <a:ea typeface="MS PGothic" panose="020B0600070205080204" pitchFamily="34" charset="-128"/>
              </a:rPr>
              <a:t> values to {0, 1, ..., </a:t>
            </a:r>
            <a:r>
              <a:rPr lang="en-US" altLang="en-US" i="1" dirty="0">
                <a:ea typeface="MS PGothic" panose="020B0600070205080204" pitchFamily="34" charset="-128"/>
              </a:rPr>
              <a:t>n</a:t>
            </a:r>
            <a:r>
              <a:rPr lang="en-US" altLang="en-US" dirty="0">
                <a:ea typeface="MS PGothic" panose="020B0600070205080204" pitchFamily="34" charset="-128"/>
              </a:rPr>
              <a:t>}, where </a:t>
            </a:r>
            <a:r>
              <a:rPr lang="en-US" altLang="en-US" i="1" dirty="0" err="1">
                <a:ea typeface="MS PGothic" panose="020B0600070205080204" pitchFamily="34" charset="-128"/>
              </a:rPr>
              <a:t>JoinAttrs</a:t>
            </a:r>
            <a:r>
              <a:rPr lang="en-US" altLang="en-US" i="1" dirty="0">
                <a:ea typeface="MS PGothic" panose="020B0600070205080204" pitchFamily="34" charset="-128"/>
              </a:rPr>
              <a:t> </a:t>
            </a:r>
            <a:r>
              <a:rPr lang="en-US" altLang="en-US" dirty="0">
                <a:ea typeface="MS PGothic" panose="020B0600070205080204" pitchFamily="34" charset="-128"/>
              </a:rPr>
              <a:t>denotes the common attributes of </a:t>
            </a:r>
            <a:r>
              <a:rPr lang="en-US" altLang="en-US" i="1" dirty="0">
                <a:ea typeface="MS PGothic" panose="020B0600070205080204" pitchFamily="34" charset="-128"/>
              </a:rPr>
              <a:t>r</a:t>
            </a:r>
            <a:r>
              <a:rPr lang="en-US" altLang="en-US" dirty="0">
                <a:ea typeface="MS PGothic" panose="020B0600070205080204" pitchFamily="34" charset="-128"/>
              </a:rPr>
              <a:t> and </a:t>
            </a:r>
            <a:r>
              <a:rPr lang="en-US" altLang="en-US" i="1" dirty="0">
                <a:ea typeface="MS PGothic" panose="020B0600070205080204" pitchFamily="34" charset="-128"/>
              </a:rPr>
              <a:t>s </a:t>
            </a:r>
            <a:r>
              <a:rPr lang="en-US" altLang="en-US" dirty="0">
                <a:ea typeface="MS PGothic" panose="020B0600070205080204" pitchFamily="34" charset="-128"/>
              </a:rPr>
              <a:t>used in the natural join. </a:t>
            </a:r>
          </a:p>
          <a:p>
            <a:pPr lvl="1"/>
            <a:r>
              <a:rPr lang="en-US" altLang="en-US" i="1" dirty="0">
                <a:ea typeface="MS PGothic" panose="020B0600070205080204" pitchFamily="34" charset="-128"/>
              </a:rPr>
              <a:t>r</a:t>
            </a:r>
            <a:r>
              <a:rPr lang="en-US" altLang="en-US" i="1" baseline="-25000" dirty="0">
                <a:ea typeface="MS PGothic" panose="020B0600070205080204" pitchFamily="34" charset="-128"/>
              </a:rPr>
              <a:t>0</a:t>
            </a:r>
            <a:r>
              <a:rPr lang="en-US" altLang="en-US" i="1" dirty="0">
                <a:ea typeface="MS PGothic" panose="020B0600070205080204" pitchFamily="34" charset="-128"/>
              </a:rPr>
              <a:t>, r</a:t>
            </a:r>
            <a:r>
              <a:rPr lang="en-US" altLang="en-US" i="1" baseline="-25000" dirty="0">
                <a:ea typeface="MS PGothic" panose="020B0600070205080204" pitchFamily="34" charset="-128"/>
              </a:rPr>
              <a:t>1</a:t>
            </a:r>
            <a:r>
              <a:rPr lang="en-US" altLang="en-US" i="1" dirty="0">
                <a:ea typeface="MS PGothic" panose="020B0600070205080204" pitchFamily="34" charset="-128"/>
              </a:rPr>
              <a:t>, . . .,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n</a:t>
            </a:r>
            <a:r>
              <a:rPr lang="en-US" altLang="en-US" dirty="0">
                <a:ea typeface="MS PGothic" panose="020B0600070205080204" pitchFamily="34" charset="-128"/>
              </a:rPr>
              <a:t> denote partitions of </a:t>
            </a:r>
            <a:r>
              <a:rPr lang="en-US" altLang="en-US" i="1" dirty="0">
                <a:ea typeface="MS PGothic" panose="020B0600070205080204" pitchFamily="34" charset="-128"/>
              </a:rPr>
              <a:t>r </a:t>
            </a:r>
            <a:r>
              <a:rPr lang="en-US" altLang="en-US" dirty="0">
                <a:ea typeface="MS PGothic" panose="020B0600070205080204" pitchFamily="34" charset="-128"/>
              </a:rPr>
              <a:t>tuples</a:t>
            </a:r>
          </a:p>
          <a:p>
            <a:pPr lvl="2"/>
            <a:r>
              <a:rPr lang="en-US" altLang="en-US" dirty="0">
                <a:ea typeface="MS PGothic" panose="020B0600070205080204" pitchFamily="34" charset="-128"/>
              </a:rPr>
              <a:t>Each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i="1" dirty="0">
                <a:ea typeface="MS PGothic" panose="020B0600070205080204" pitchFamily="34" charset="-128"/>
                <a:sym typeface="Symbol" panose="05050102010706020507" pitchFamily="18" charset="2"/>
              </a:rPr>
              <a:t> r </a:t>
            </a:r>
            <a:r>
              <a:rPr lang="en-US" altLang="en-US" dirty="0">
                <a:ea typeface="MS PGothic" panose="020B0600070205080204" pitchFamily="34" charset="-128"/>
                <a:sym typeface="Symbol" panose="05050102010706020507" pitchFamily="18" charset="2"/>
              </a:rPr>
              <a:t>is put in partition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dirty="0">
                <a:ea typeface="MS PGothic" panose="020B0600070205080204" pitchFamily="34" charset="-128"/>
                <a:sym typeface="Symbol" panose="05050102010706020507" pitchFamily="18" charset="2"/>
              </a:rPr>
              <a:t> where </a:t>
            </a:r>
            <a:r>
              <a:rPr lang="en-US" altLang="en-US" i="1" dirty="0" err="1">
                <a:ea typeface="MS PGothic" panose="020B0600070205080204" pitchFamily="34" charset="-128"/>
                <a:sym typeface="Symbol" panose="05050102010706020507" pitchFamily="18" charset="2"/>
              </a:rPr>
              <a:t>i</a:t>
            </a:r>
            <a:r>
              <a:rPr lang="en-US" altLang="en-US" i="1" dirty="0">
                <a:ea typeface="MS PGothic" panose="020B0600070205080204" pitchFamily="34" charset="-128"/>
                <a:sym typeface="Symbol" panose="05050102010706020507" pitchFamily="18" charset="2"/>
              </a:rPr>
              <a:t> = h(</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JoinAttrs</a:t>
            </a:r>
            <a:r>
              <a:rPr lang="en-US" altLang="en-US" i="1" dirty="0">
                <a:ea typeface="MS PGothic" panose="020B0600070205080204" pitchFamily="34" charset="-128"/>
                <a:sym typeface="Symbol" panose="05050102010706020507" pitchFamily="18" charset="2"/>
              </a:rPr>
              <a:t>]).</a:t>
            </a:r>
          </a:p>
          <a:p>
            <a:pPr lvl="1"/>
            <a:r>
              <a:rPr lang="en-US" altLang="en-US" i="1" dirty="0">
                <a:ea typeface="MS PGothic" panose="020B0600070205080204" pitchFamily="34" charset="-128"/>
              </a:rPr>
              <a:t>r</a:t>
            </a:r>
            <a:r>
              <a:rPr lang="en-US" altLang="en-US" i="1" baseline="-25000" dirty="0">
                <a:ea typeface="MS PGothic" panose="020B0600070205080204" pitchFamily="34" charset="-128"/>
              </a:rPr>
              <a:t>0</a:t>
            </a:r>
            <a:r>
              <a:rPr lang="en-US" altLang="en-US" i="1" dirty="0">
                <a:ea typeface="MS PGothic" panose="020B0600070205080204" pitchFamily="34" charset="-128"/>
              </a:rPr>
              <a:t>,, r</a:t>
            </a:r>
            <a:r>
              <a:rPr lang="en-US" altLang="en-US" i="1" baseline="-25000" dirty="0">
                <a:ea typeface="MS PGothic" panose="020B0600070205080204" pitchFamily="34" charset="-128"/>
              </a:rPr>
              <a:t>1</a:t>
            </a:r>
            <a:r>
              <a:rPr lang="en-US" altLang="en-US" i="1" dirty="0">
                <a:ea typeface="MS PGothic" panose="020B0600070205080204" pitchFamily="34" charset="-128"/>
              </a:rPr>
              <a:t>. . .,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n</a:t>
            </a:r>
            <a:r>
              <a:rPr lang="en-US" altLang="en-US" dirty="0">
                <a:ea typeface="MS PGothic" panose="020B0600070205080204" pitchFamily="34" charset="-128"/>
              </a:rPr>
              <a:t> denotes partitions of </a:t>
            </a:r>
            <a:r>
              <a:rPr lang="en-US" altLang="en-US" i="1" dirty="0">
                <a:ea typeface="MS PGothic" panose="020B0600070205080204" pitchFamily="34" charset="-128"/>
              </a:rPr>
              <a:t>s</a:t>
            </a:r>
            <a:r>
              <a:rPr lang="en-US" altLang="en-US" dirty="0">
                <a:ea typeface="MS PGothic" panose="020B0600070205080204" pitchFamily="34" charset="-128"/>
              </a:rPr>
              <a:t> tuples</a:t>
            </a:r>
          </a:p>
          <a:p>
            <a:pPr lvl="2"/>
            <a:r>
              <a:rPr lang="en-US" altLang="en-US" dirty="0">
                <a:ea typeface="MS PGothic" panose="020B0600070205080204" pitchFamily="34" charset="-128"/>
              </a:rPr>
              <a:t>Each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i="1" dirty="0">
                <a:ea typeface="MS PGothic" panose="020B0600070205080204" pitchFamily="34" charset="-128"/>
              </a:rPr>
              <a:t> </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is put in partition </a:t>
            </a:r>
            <a:r>
              <a:rPr lang="en-US" altLang="en-US" i="1" dirty="0" err="1">
                <a:ea typeface="MS PGothic" panose="020B0600070205080204" pitchFamily="34" charset="-128"/>
                <a:sym typeface="Symbol" panose="05050102010706020507" pitchFamily="18" charset="2"/>
              </a:rPr>
              <a:t>s</a:t>
            </a:r>
            <a:r>
              <a:rPr lang="en-US" altLang="en-US" i="1" baseline="-25000" dirty="0" err="1">
                <a:ea typeface="MS PGothic" panose="020B0600070205080204" pitchFamily="34" charset="-128"/>
                <a:sym typeface="Symbol" panose="05050102010706020507" pitchFamily="18" charset="2"/>
              </a:rPr>
              <a:t>i</a:t>
            </a:r>
            <a:r>
              <a:rPr lang="en-US" altLang="en-US" dirty="0">
                <a:ea typeface="MS PGothic" panose="020B0600070205080204" pitchFamily="34" charset="-128"/>
                <a:sym typeface="Symbol" panose="05050102010706020507" pitchFamily="18" charset="2"/>
              </a:rPr>
              <a:t>, where </a:t>
            </a:r>
            <a:r>
              <a:rPr lang="en-US" altLang="en-US" i="1" dirty="0" err="1">
                <a:ea typeface="MS PGothic" panose="020B0600070205080204" pitchFamily="34" charset="-128"/>
                <a:sym typeface="Symbol" panose="05050102010706020507" pitchFamily="18" charset="2"/>
              </a:rPr>
              <a:t>i</a:t>
            </a:r>
            <a:r>
              <a:rPr lang="en-US" altLang="en-US" i="1" dirty="0">
                <a:ea typeface="MS PGothic" panose="020B0600070205080204" pitchFamily="34" charset="-128"/>
                <a:sym typeface="Symbol" panose="05050102010706020507" pitchFamily="18" charset="2"/>
              </a:rPr>
              <a:t> = h(</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JoinAttrs</a:t>
            </a:r>
            <a:r>
              <a:rPr lang="en-US" altLang="en-US" i="1" dirty="0">
                <a:ea typeface="MS PGothic" panose="020B0600070205080204" pitchFamily="34" charset="-128"/>
                <a:sym typeface="Symbol" panose="05050102010706020507" pitchFamily="18" charset="2"/>
              </a:rPr>
              <a:t>]).</a:t>
            </a:r>
          </a:p>
          <a:p>
            <a:r>
              <a:rPr lang="en-US" altLang="en-US" i="1" dirty="0">
                <a:ea typeface="MS PGothic" panose="020B0600070205080204" pitchFamily="34" charset="-128"/>
              </a:rPr>
              <a:t>Note: </a:t>
            </a:r>
            <a:r>
              <a:rPr lang="en-US" altLang="en-US" dirty="0">
                <a:ea typeface="MS PGothic" panose="020B0600070205080204" pitchFamily="34" charset="-128"/>
              </a:rPr>
              <a:t>In book,  Figure 12.10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i="1" baseline="-25000" dirty="0">
                <a:ea typeface="MS PGothic" panose="020B0600070205080204" pitchFamily="34" charset="-128"/>
              </a:rPr>
              <a:t>   </a:t>
            </a:r>
            <a:r>
              <a:rPr lang="en-US" altLang="en-US" dirty="0">
                <a:ea typeface="MS PGothic" panose="020B0600070205080204" pitchFamily="34" charset="-128"/>
              </a:rPr>
              <a:t>is denoted as </a:t>
            </a:r>
            <a:r>
              <a:rPr lang="en-US" altLang="en-US" i="1" dirty="0" err="1">
                <a:ea typeface="MS PGothic" panose="020B0600070205080204" pitchFamily="34" charset="-128"/>
              </a:rPr>
              <a:t>H</a:t>
            </a:r>
            <a:r>
              <a:rPr lang="en-US" altLang="en-US" i="1" baseline="-25000" dirty="0" err="1">
                <a:ea typeface="MS PGothic" panose="020B0600070205080204" pitchFamily="34" charset="-128"/>
              </a:rPr>
              <a:t>ri</a:t>
            </a:r>
            <a:r>
              <a:rPr lang="en-US" altLang="en-US" i="1" baseline="-25000" dirty="0">
                <a:ea typeface="MS PGothic" panose="020B0600070205080204" pitchFamily="34" charset="-128"/>
              </a:rPr>
              <a:t>,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i="1" baseline="-25000" dirty="0">
                <a:ea typeface="MS PGothic" panose="020B0600070205080204" pitchFamily="34" charset="-128"/>
              </a:rPr>
              <a:t> </a:t>
            </a:r>
            <a:r>
              <a:rPr lang="en-US" altLang="en-US" dirty="0">
                <a:ea typeface="MS PGothic" panose="020B0600070205080204" pitchFamily="34" charset="-128"/>
              </a:rPr>
              <a:t>is denoted as </a:t>
            </a:r>
            <a:r>
              <a:rPr lang="en-US" altLang="en-US" i="1" dirty="0" err="1">
                <a:ea typeface="MS PGothic" panose="020B0600070205080204" pitchFamily="34" charset="-128"/>
              </a:rPr>
              <a:t>H</a:t>
            </a:r>
            <a:r>
              <a:rPr lang="en-US" altLang="en-US" i="1" baseline="-25000" dirty="0" err="1">
                <a:ea typeface="MS PGothic" panose="020B0600070205080204" pitchFamily="34" charset="-128"/>
              </a:rPr>
              <a:t>s</a:t>
            </a:r>
            <a:r>
              <a:rPr lang="en-US" altLang="en-US" baseline="-25000" dirty="0" err="1">
                <a:ea typeface="MS PGothic" panose="020B0600070205080204" pitchFamily="34" charset="-128"/>
              </a:rPr>
              <a:t>i</a:t>
            </a:r>
            <a:r>
              <a:rPr lang="en-US" altLang="en-US" baseline="-25000" dirty="0">
                <a:ea typeface="MS PGothic" panose="020B0600070205080204" pitchFamily="34" charset="-128"/>
              </a:rPr>
              <a:t>  </a:t>
            </a:r>
            <a:r>
              <a:rPr lang="en-US" altLang="en-US" dirty="0">
                <a:ea typeface="MS PGothic" panose="020B0600070205080204" pitchFamily="34" charset="-128"/>
              </a:rPr>
              <a:t>and</a:t>
            </a:r>
            <a:br>
              <a:rPr lang="en-US" altLang="en-US" dirty="0">
                <a:ea typeface="MS PGothic" panose="020B0600070205080204" pitchFamily="34" charset="-128"/>
              </a:rPr>
            </a:br>
            <a:r>
              <a:rPr lang="en-US" altLang="en-US" i="1" dirty="0">
                <a:ea typeface="MS PGothic" panose="020B0600070205080204" pitchFamily="34" charset="-128"/>
              </a:rPr>
              <a:t> n</a:t>
            </a:r>
            <a:r>
              <a:rPr lang="en-US" altLang="en-US" i="1" baseline="-25000" dirty="0">
                <a:ea typeface="MS PGothic" panose="020B0600070205080204" pitchFamily="34" charset="-128"/>
              </a:rPr>
              <a:t> </a:t>
            </a:r>
            <a:r>
              <a:rPr lang="en-US" altLang="en-US" dirty="0">
                <a:ea typeface="MS PGothic" panose="020B0600070205080204" pitchFamily="34" charset="-128"/>
              </a:rPr>
              <a:t>is denoted as </a:t>
            </a:r>
            <a:r>
              <a:rPr lang="en-US" altLang="en-US" i="1" dirty="0" err="1">
                <a:ea typeface="MS PGothic" panose="020B0600070205080204" pitchFamily="34" charset="-128"/>
              </a:rPr>
              <a:t>n</a:t>
            </a:r>
            <a:r>
              <a:rPr lang="en-US" altLang="en-US" i="1" baseline="-25000" dirty="0" err="1">
                <a:ea typeface="MS PGothic" panose="020B0600070205080204" pitchFamily="34" charset="-128"/>
              </a:rPr>
              <a:t>h</a:t>
            </a:r>
            <a:r>
              <a:rPr lang="en-US" altLang="en-US" i="1" baseline="-25000" dirty="0">
                <a:ea typeface="MS PGothic" panose="020B0600070205080204" pitchFamily="34" charset="-128"/>
              </a:rPr>
              <a:t>. </a:t>
            </a:r>
          </a:p>
          <a:p>
            <a:endParaRPr lang="en-US" altLang="en-US" i="1" baseline="-25000" dirty="0">
              <a:ea typeface="MS PGothic" panose="020B0600070205080204" pitchFamily="34" charset="-128"/>
            </a:endParaRPr>
          </a:p>
          <a:p>
            <a:r>
              <a:rPr lang="en-US" altLang="en-US" sz="2000" i="1" baseline="-25000" dirty="0">
                <a:ea typeface="MS PGothic" panose="020B0600070205080204" pitchFamily="34" charset="-128"/>
              </a:rPr>
              <a:t>R JOIN L --&gt; O(R*L)</a:t>
            </a:r>
          </a:p>
          <a:p>
            <a:r>
              <a:rPr lang="en-US" altLang="en-US" sz="2000" i="1" baseline="-25000" dirty="0">
                <a:ea typeface="MS PGothic" panose="020B0600070205080204" pitchFamily="34" charset="-128"/>
              </a:rPr>
              <a:t>1. Build a hash index on L </a:t>
            </a:r>
            <a:r>
              <a:rPr lang="en-US" altLang="en-US" sz="2000" i="1" baseline="-25000" dirty="0">
                <a:ea typeface="MS PGothic" panose="020B0600070205080204" pitchFamily="34" charset="-128"/>
                <a:sym typeface="Wingdings" pitchFamily="2" charset="2"/>
              </a:rPr>
              <a:t> O(L)</a:t>
            </a:r>
          </a:p>
          <a:p>
            <a:r>
              <a:rPr lang="en-US" altLang="en-US" sz="2000" i="1" baseline="-25000" dirty="0">
                <a:ea typeface="MS PGothic" panose="020B0600070205080204" pitchFamily="34" charset="-128"/>
                <a:sym typeface="Wingdings" pitchFamily="2" charset="2"/>
              </a:rPr>
              <a:t>O (R) * O(1) + O(L)</a:t>
            </a:r>
            <a:endParaRPr lang="en-US" altLang="en-US" sz="2000" dirty="0">
              <a:ea typeface="MS PGothic" panose="020B0600070205080204" pitchFamily="34" charset="-128"/>
            </a:endParaRPr>
          </a:p>
        </p:txBody>
      </p:sp>
    </p:spTree>
    <p:extLst>
      <p:ext uri="{BB962C8B-B14F-4D97-AF65-F5344CB8AC3E}">
        <p14:creationId xmlns:p14="http://schemas.microsoft.com/office/powerpoint/2010/main" val="17307084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a:extLst>
              <a:ext uri="{FF2B5EF4-FFF2-40B4-BE49-F238E27FC236}">
                <a16:creationId xmlns:a16="http://schemas.microsoft.com/office/drawing/2014/main" id="{74E34440-0C98-4ADA-BA4C-BAEBEDF0157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 (Cont.)</a:t>
            </a:r>
          </a:p>
        </p:txBody>
      </p:sp>
      <p:pic>
        <p:nvPicPr>
          <p:cNvPr id="70659" name="Picture 8">
            <a:extLst>
              <a:ext uri="{FF2B5EF4-FFF2-40B4-BE49-F238E27FC236}">
                <a16:creationId xmlns:a16="http://schemas.microsoft.com/office/drawing/2014/main" id="{EBE0E4E7-07C2-4B72-9B27-F9B80E26AE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3238" y="1031296"/>
            <a:ext cx="3064355" cy="308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67476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0994" name="Rectangle 2">
            <a:extLst>
              <a:ext uri="{FF2B5EF4-FFF2-40B4-BE49-F238E27FC236}">
                <a16:creationId xmlns:a16="http://schemas.microsoft.com/office/drawing/2014/main" id="{48CAA5AF-67A3-4585-9C6F-0592EA7C4CF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 (Cont.)</a:t>
            </a:r>
          </a:p>
        </p:txBody>
      </p:sp>
      <p:sp>
        <p:nvSpPr>
          <p:cNvPr id="72707" name="Rectangle 3">
            <a:extLst>
              <a:ext uri="{FF2B5EF4-FFF2-40B4-BE49-F238E27FC236}">
                <a16:creationId xmlns:a16="http://schemas.microsoft.com/office/drawing/2014/main" id="{2BB958A5-6618-4B98-BAA4-FEA5A47509CF}"/>
              </a:ext>
            </a:extLst>
          </p:cNvPr>
          <p:cNvSpPr>
            <a:spLocks noGrp="1" noChangeArrowheads="1"/>
          </p:cNvSpPr>
          <p:nvPr>
            <p:ph idx="1"/>
          </p:nvPr>
        </p:nvSpPr>
        <p:spPr>
          <a:xfrm>
            <a:off x="1768875" y="826874"/>
            <a:ext cx="5646199" cy="1474167"/>
          </a:xfrm>
        </p:spPr>
        <p:txBody>
          <a:bodyPr/>
          <a:lstStyle/>
          <a:p>
            <a:r>
              <a:rPr lang="en-US" altLang="en-US" i="1" dirty="0">
                <a:ea typeface="MS PGothic" panose="020B0600070205080204" pitchFamily="34" charset="-128"/>
              </a:rPr>
              <a:t>r  </a:t>
            </a:r>
            <a:r>
              <a:rPr lang="en-US" altLang="en-US" dirty="0">
                <a:ea typeface="MS PGothic" panose="020B0600070205080204" pitchFamily="34" charset="-128"/>
              </a:rPr>
              <a:t>tuples in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need only to be compared with </a:t>
            </a:r>
            <a:r>
              <a:rPr lang="en-US" altLang="en-US" i="1" dirty="0">
                <a:ea typeface="MS PGothic" panose="020B0600070205080204" pitchFamily="34" charset="-128"/>
              </a:rPr>
              <a:t>s </a:t>
            </a:r>
            <a:r>
              <a:rPr lang="en-US" altLang="en-US" dirty="0">
                <a:ea typeface="MS PGothic" panose="020B0600070205080204" pitchFamily="34" charset="-128"/>
              </a:rPr>
              <a:t>tuples in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Need not be compared with </a:t>
            </a:r>
            <a:r>
              <a:rPr lang="en-US" altLang="en-US" i="1" dirty="0">
                <a:ea typeface="MS PGothic" panose="020B0600070205080204" pitchFamily="34" charset="-128"/>
              </a:rPr>
              <a:t>s</a:t>
            </a:r>
            <a:r>
              <a:rPr lang="en-US" altLang="en-US" dirty="0">
                <a:ea typeface="MS PGothic" panose="020B0600070205080204" pitchFamily="34" charset="-128"/>
              </a:rPr>
              <a:t> tuples in any other partition, since:</a:t>
            </a:r>
          </a:p>
          <a:p>
            <a:pPr lvl="1"/>
            <a:r>
              <a:rPr lang="en-US" altLang="en-US" dirty="0">
                <a:ea typeface="MS PGothic" panose="020B0600070205080204" pitchFamily="34" charset="-128"/>
              </a:rPr>
              <a:t>an </a:t>
            </a:r>
            <a:r>
              <a:rPr lang="en-US" altLang="en-US" i="1" dirty="0">
                <a:ea typeface="MS PGothic" panose="020B0600070205080204" pitchFamily="34" charset="-128"/>
              </a:rPr>
              <a:t>r</a:t>
            </a:r>
            <a:r>
              <a:rPr lang="en-US" altLang="en-US" dirty="0">
                <a:ea typeface="MS PGothic" panose="020B0600070205080204" pitchFamily="34" charset="-128"/>
              </a:rPr>
              <a:t> tuple and an </a:t>
            </a:r>
            <a:r>
              <a:rPr lang="en-US" altLang="en-US" i="1" dirty="0">
                <a:ea typeface="MS PGothic" panose="020B0600070205080204" pitchFamily="34" charset="-128"/>
              </a:rPr>
              <a:t>s </a:t>
            </a:r>
            <a:r>
              <a:rPr lang="en-US" altLang="en-US" dirty="0">
                <a:ea typeface="MS PGothic" panose="020B0600070205080204" pitchFamily="34" charset="-128"/>
              </a:rPr>
              <a:t>tuple that satisfy the join condition will have the same value for the join attributes.</a:t>
            </a:r>
          </a:p>
          <a:p>
            <a:pPr lvl="1"/>
            <a:r>
              <a:rPr lang="en-US" altLang="en-US" dirty="0">
                <a:ea typeface="MS PGothic" panose="020B0600070205080204" pitchFamily="34" charset="-128"/>
              </a:rPr>
              <a:t>If that value is hashed to some value </a:t>
            </a:r>
            <a:r>
              <a:rPr lang="en-US" altLang="en-US" i="1" dirty="0" err="1">
                <a:ea typeface="MS PGothic" panose="020B0600070205080204" pitchFamily="34" charset="-128"/>
              </a:rPr>
              <a:t>i</a:t>
            </a:r>
            <a:r>
              <a:rPr lang="en-US" altLang="en-US" dirty="0">
                <a:ea typeface="MS PGothic" panose="020B0600070205080204" pitchFamily="34" charset="-128"/>
              </a:rPr>
              <a:t>, the </a:t>
            </a:r>
            <a:r>
              <a:rPr lang="en-US" altLang="en-US" i="1" dirty="0">
                <a:ea typeface="MS PGothic" panose="020B0600070205080204" pitchFamily="34" charset="-128"/>
              </a:rPr>
              <a:t>r</a:t>
            </a:r>
            <a:r>
              <a:rPr lang="en-US" altLang="en-US" dirty="0">
                <a:ea typeface="MS PGothic" panose="020B0600070205080204" pitchFamily="34" charset="-128"/>
              </a:rPr>
              <a:t> tuple has to be in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and the </a:t>
            </a:r>
            <a:r>
              <a:rPr lang="en-US" altLang="en-US" i="1" dirty="0">
                <a:ea typeface="MS PGothic" panose="020B0600070205080204" pitchFamily="34" charset="-128"/>
              </a:rPr>
              <a:t>s </a:t>
            </a:r>
            <a:r>
              <a:rPr lang="en-US" altLang="en-US" dirty="0">
                <a:ea typeface="MS PGothic" panose="020B0600070205080204" pitchFamily="34" charset="-128"/>
              </a:rPr>
              <a:t>tuple in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i="1" dirty="0">
                <a:ea typeface="MS PGothic" panose="020B0600070205080204" pitchFamily="34" charset="-128"/>
              </a:rPr>
              <a:t>.</a:t>
            </a:r>
          </a:p>
        </p:txBody>
      </p:sp>
    </p:spTree>
    <p:extLst>
      <p:ext uri="{BB962C8B-B14F-4D97-AF65-F5344CB8AC3E}">
        <p14:creationId xmlns:p14="http://schemas.microsoft.com/office/powerpoint/2010/main" val="3095889733"/>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a:extLst>
              <a:ext uri="{FF2B5EF4-FFF2-40B4-BE49-F238E27FC236}">
                <a16:creationId xmlns:a16="http://schemas.microsoft.com/office/drawing/2014/main" id="{4C19BC0B-9814-430F-B171-DC17AF515FB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 Algorithm</a:t>
            </a:r>
          </a:p>
        </p:txBody>
      </p:sp>
      <p:sp>
        <p:nvSpPr>
          <p:cNvPr id="74755" name="Rectangle 3">
            <a:extLst>
              <a:ext uri="{FF2B5EF4-FFF2-40B4-BE49-F238E27FC236}">
                <a16:creationId xmlns:a16="http://schemas.microsoft.com/office/drawing/2014/main" id="{F63281CE-1FCD-42D4-BD4A-8D618E6CF08A}"/>
              </a:ext>
            </a:extLst>
          </p:cNvPr>
          <p:cNvSpPr>
            <a:spLocks noGrp="1" noChangeArrowheads="1"/>
          </p:cNvSpPr>
          <p:nvPr>
            <p:ph idx="1"/>
          </p:nvPr>
        </p:nvSpPr>
        <p:spPr>
          <a:xfrm>
            <a:off x="2101789" y="1141810"/>
            <a:ext cx="5402909" cy="2467664"/>
          </a:xfrm>
        </p:spPr>
        <p:txBody>
          <a:bodyPr/>
          <a:lstStyle/>
          <a:p>
            <a:pPr>
              <a:buFont typeface="Monotype Sorts" pitchFamily="-65" charset="2"/>
              <a:buNone/>
            </a:pPr>
            <a:r>
              <a:rPr lang="en-US" altLang="en-US" dirty="0">
                <a:ea typeface="MS PGothic" panose="020B0600070205080204" pitchFamily="34" charset="-128"/>
              </a:rPr>
              <a:t>1.	Partition the relation </a:t>
            </a:r>
            <a:r>
              <a:rPr lang="en-US" altLang="en-US" i="1" dirty="0">
                <a:ea typeface="MS PGothic" panose="020B0600070205080204" pitchFamily="34" charset="-128"/>
              </a:rPr>
              <a:t>s</a:t>
            </a:r>
            <a:r>
              <a:rPr lang="en-US" altLang="en-US" dirty="0">
                <a:ea typeface="MS PGothic" panose="020B0600070205080204" pitchFamily="34" charset="-128"/>
              </a:rPr>
              <a:t> using hashing function </a:t>
            </a:r>
            <a:r>
              <a:rPr lang="en-US" altLang="en-US" i="1" dirty="0">
                <a:ea typeface="MS PGothic" panose="020B0600070205080204" pitchFamily="34" charset="-128"/>
              </a:rPr>
              <a:t>h</a:t>
            </a:r>
            <a:r>
              <a:rPr lang="en-US" altLang="en-US" dirty="0">
                <a:ea typeface="MS PGothic" panose="020B0600070205080204" pitchFamily="34" charset="-128"/>
              </a:rPr>
              <a:t>.  When partitioning a relation, one block of memory is reserved as the output buffer for each partition.</a:t>
            </a:r>
          </a:p>
          <a:p>
            <a:pPr>
              <a:buFont typeface="Monotype Sorts" pitchFamily="-65" charset="2"/>
              <a:buNone/>
            </a:pPr>
            <a:r>
              <a:rPr lang="en-US" altLang="en-US" dirty="0">
                <a:ea typeface="MS PGothic" panose="020B0600070205080204" pitchFamily="34" charset="-128"/>
              </a:rPr>
              <a:t>2.	Partition </a:t>
            </a:r>
            <a:r>
              <a:rPr lang="en-US" altLang="en-US" i="1" dirty="0">
                <a:ea typeface="MS PGothic" panose="020B0600070205080204" pitchFamily="34" charset="-128"/>
              </a:rPr>
              <a:t>r</a:t>
            </a:r>
            <a:r>
              <a:rPr lang="en-US" altLang="en-US" dirty="0">
                <a:ea typeface="MS PGothic" panose="020B0600070205080204" pitchFamily="34" charset="-128"/>
              </a:rPr>
              <a:t> similarly.</a:t>
            </a:r>
          </a:p>
          <a:p>
            <a:pPr>
              <a:buFont typeface="Monotype Sorts" pitchFamily="-65" charset="2"/>
              <a:buNone/>
            </a:pPr>
            <a:r>
              <a:rPr lang="en-US" altLang="en-US" dirty="0">
                <a:ea typeface="MS PGothic" panose="020B0600070205080204" pitchFamily="34" charset="-128"/>
              </a:rPr>
              <a:t>3.	For each </a:t>
            </a:r>
            <a:r>
              <a:rPr lang="en-US" altLang="en-US" i="1" dirty="0">
                <a:ea typeface="MS PGothic" panose="020B0600070205080204" pitchFamily="34" charset="-128"/>
              </a:rPr>
              <a:t>i:</a:t>
            </a:r>
            <a:endParaRPr lang="en-US" altLang="en-US" dirty="0">
              <a:ea typeface="MS PGothic" panose="020B0600070205080204" pitchFamily="34" charset="-128"/>
            </a:endParaRPr>
          </a:p>
          <a:p>
            <a:pPr marL="552450" lvl="1" indent="-209550">
              <a:buNone/>
            </a:pPr>
            <a:r>
              <a:rPr lang="en-US" altLang="en-US" dirty="0">
                <a:ea typeface="MS PGothic" panose="020B0600070205080204" pitchFamily="34" charset="-128"/>
              </a:rPr>
              <a:t>(a)	Load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into memory and build an in-memory hash index on it using the join attribute.  This hash index uses a different hash function than the earlier one </a:t>
            </a:r>
            <a:r>
              <a:rPr lang="en-US" altLang="en-US" i="1" dirty="0">
                <a:ea typeface="MS PGothic" panose="020B0600070205080204" pitchFamily="34" charset="-128"/>
              </a:rPr>
              <a:t>h.</a:t>
            </a:r>
            <a:endParaRPr lang="en-US" altLang="en-US" dirty="0">
              <a:ea typeface="MS PGothic" panose="020B0600070205080204" pitchFamily="34" charset="-128"/>
            </a:endParaRPr>
          </a:p>
          <a:p>
            <a:pPr marL="552450" lvl="1" indent="-209550">
              <a:buNone/>
            </a:pPr>
            <a:r>
              <a:rPr lang="en-US" altLang="en-US" dirty="0">
                <a:ea typeface="MS PGothic" panose="020B0600070205080204" pitchFamily="34" charset="-128"/>
              </a:rPr>
              <a:t>(b)	Read the tuples in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dirty="0">
                <a:ea typeface="MS PGothic" panose="020B0600070205080204" pitchFamily="34" charset="-128"/>
              </a:rPr>
              <a:t> from the disk one by one.  For each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r</a:t>
            </a:r>
            <a:r>
              <a:rPr lang="en-US" altLang="en-US" dirty="0">
                <a:ea typeface="MS PGothic" panose="020B0600070205080204" pitchFamily="34" charset="-128"/>
              </a:rPr>
              <a:t> locate each matching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i="1" dirty="0">
                <a:ea typeface="MS PGothic" panose="020B0600070205080204" pitchFamily="34" charset="-128"/>
              </a:rPr>
              <a:t> </a:t>
            </a:r>
            <a:r>
              <a:rPr lang="en-US" altLang="en-US" dirty="0">
                <a:ea typeface="MS PGothic" panose="020B0600070205080204" pitchFamily="34" charset="-128"/>
              </a:rPr>
              <a:t>in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using the in-memory hash index.  Output the concatenation of their attributes.</a:t>
            </a:r>
          </a:p>
        </p:txBody>
      </p:sp>
      <p:sp>
        <p:nvSpPr>
          <p:cNvPr id="74756" name="Text Box 4">
            <a:extLst>
              <a:ext uri="{FF2B5EF4-FFF2-40B4-BE49-F238E27FC236}">
                <a16:creationId xmlns:a16="http://schemas.microsoft.com/office/drawing/2014/main" id="{45789630-8926-4A06-8E70-2E740D63B85E}"/>
              </a:ext>
            </a:extLst>
          </p:cNvPr>
          <p:cNvSpPr txBox="1">
            <a:spLocks noChangeArrowheads="1"/>
          </p:cNvSpPr>
          <p:nvPr/>
        </p:nvSpPr>
        <p:spPr bwMode="auto">
          <a:xfrm>
            <a:off x="1782193" y="867762"/>
            <a:ext cx="3825734"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5000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The hash-join of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r</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and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is computed as follows.</a:t>
            </a:r>
          </a:p>
        </p:txBody>
      </p:sp>
      <p:sp>
        <p:nvSpPr>
          <p:cNvPr id="74757" name="Text Box 5">
            <a:extLst>
              <a:ext uri="{FF2B5EF4-FFF2-40B4-BE49-F238E27FC236}">
                <a16:creationId xmlns:a16="http://schemas.microsoft.com/office/drawing/2014/main" id="{692CBE19-D556-4D45-83B8-A73BB61FEAFF}"/>
              </a:ext>
            </a:extLst>
          </p:cNvPr>
          <p:cNvSpPr txBox="1">
            <a:spLocks noChangeArrowheads="1"/>
          </p:cNvSpPr>
          <p:nvPr/>
        </p:nvSpPr>
        <p:spPr bwMode="auto">
          <a:xfrm>
            <a:off x="2021717" y="3710031"/>
            <a:ext cx="5690528"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Relation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is called the </a:t>
            </a:r>
            <a:r>
              <a:rPr kumimoji="0" lang="en-US" altLang="en-US" sz="1275"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build input</a:t>
            </a:r>
            <a:r>
              <a:rPr kumimoji="0" lang="en-US" altLang="en-US" sz="1275"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r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is called the </a:t>
            </a:r>
            <a:r>
              <a:rPr kumimoji="0" lang="en-US" altLang="en-US" sz="1275"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probe input</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855027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ea typeface="ＭＳ Ｐゴシック" pitchFamily="34" charset="-128"/>
              </a:rPr>
              <a:t>Features of Good Relational Designs</a:t>
            </a:r>
          </a:p>
        </p:txBody>
      </p:sp>
      <p:sp>
        <p:nvSpPr>
          <p:cNvPr id="8195" name="Rectangle 3"/>
          <p:cNvSpPr>
            <a:spLocks noGrp="1" noChangeArrowheads="1"/>
          </p:cNvSpPr>
          <p:nvPr>
            <p:ph type="body" idx="1"/>
          </p:nvPr>
        </p:nvSpPr>
        <p:spPr>
          <a:xfrm>
            <a:off x="1707015" y="833295"/>
            <a:ext cx="5746189" cy="3765591"/>
          </a:xfrm>
        </p:spPr>
        <p:txBody>
          <a:bodyPr/>
          <a:lstStyle/>
          <a:p>
            <a:r>
              <a:rPr lang="en-US" altLang="en-US" dirty="0"/>
              <a:t>Suppose we combine </a:t>
            </a:r>
            <a:r>
              <a:rPr lang="en-US" altLang="en-US" i="1" dirty="0"/>
              <a:t>instructor</a:t>
            </a:r>
            <a:r>
              <a:rPr lang="en-US" altLang="en-US" dirty="0"/>
              <a:t> and </a:t>
            </a:r>
            <a:r>
              <a:rPr lang="en-US" altLang="en-US" i="1" dirty="0"/>
              <a:t>department </a:t>
            </a:r>
            <a:r>
              <a:rPr lang="en-US" altLang="en-US" dirty="0"/>
              <a:t>into </a:t>
            </a:r>
            <a:r>
              <a:rPr lang="en-US" altLang="en-US" i="1" dirty="0"/>
              <a:t>in_dep, </a:t>
            </a:r>
            <a:r>
              <a:rPr lang="en-US" altLang="en-US" dirty="0"/>
              <a:t>which represents the natural join on the relations </a:t>
            </a:r>
            <a:r>
              <a:rPr lang="en-US" altLang="en-US" i="1" dirty="0"/>
              <a:t>instructor</a:t>
            </a:r>
            <a:r>
              <a:rPr lang="en-US" altLang="en-US" dirty="0"/>
              <a:t> and </a:t>
            </a:r>
            <a:r>
              <a:rPr lang="en-US" altLang="en-US" i="1" dirty="0"/>
              <a:t>department</a:t>
            </a:r>
          </a:p>
          <a:p>
            <a:endParaRPr lang="en-US" altLang="en-US" i="1" dirty="0"/>
          </a:p>
          <a:p>
            <a:endParaRPr lang="en-US" altLang="en-US" i="1" dirty="0"/>
          </a:p>
          <a:p>
            <a:endParaRPr lang="en-US" altLang="en-US" i="1" dirty="0"/>
          </a:p>
          <a:p>
            <a:endParaRPr lang="en-US" altLang="en-US" i="1" dirty="0"/>
          </a:p>
          <a:p>
            <a:endParaRPr lang="en-US" altLang="en-US" i="1" dirty="0"/>
          </a:p>
          <a:p>
            <a:endParaRPr lang="en-US" altLang="en-US" i="1" dirty="0"/>
          </a:p>
          <a:p>
            <a:endParaRPr lang="en-US" altLang="en-US" i="1" dirty="0"/>
          </a:p>
          <a:p>
            <a:endParaRPr lang="en-US" altLang="en-US" i="1" dirty="0"/>
          </a:p>
          <a:p>
            <a:endParaRPr lang="en-US" altLang="en-US" i="1" dirty="0"/>
          </a:p>
          <a:p>
            <a:r>
              <a:rPr lang="en-US" altLang="en-US" dirty="0">
                <a:solidFill>
                  <a:srgbClr val="FF0000"/>
                </a:solidFill>
              </a:rPr>
              <a:t>There is repetition of information</a:t>
            </a:r>
          </a:p>
          <a:p>
            <a:r>
              <a:rPr lang="en-US" altLang="en-US" dirty="0"/>
              <a:t>Need to use null values (if we add a new department with no instructors) </a:t>
            </a:r>
          </a:p>
          <a:p>
            <a:endParaRPr lang="en-US" altLang="en-US" sz="1500" dirty="0"/>
          </a:p>
          <a:p>
            <a:endParaRPr lang="en-US" altLang="en-US" sz="1500" i="1" dirty="0"/>
          </a:p>
        </p:txBody>
      </p:sp>
      <p:pic>
        <p:nvPicPr>
          <p:cNvPr id="8196" name="Picture 5"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7735" y="1417199"/>
            <a:ext cx="3415487" cy="204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a:spLocks noChangeArrowheads="1"/>
          </p:cNvSpPr>
          <p:nvPr/>
        </p:nvSpPr>
        <p:spPr bwMode="auto">
          <a:xfrm>
            <a:off x="1808328" y="4411638"/>
            <a:ext cx="574618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14313" marR="0" lvl="0" indent="-214313" algn="l" defTabSz="685800" rtl="0" eaLnBrk="0" fontAlgn="base" latinLnBrk="0" hangingPunct="0">
              <a:lnSpc>
                <a:spcPct val="100000"/>
              </a:lnSpc>
              <a:spcBef>
                <a:spcPct val="0"/>
              </a:spcBef>
              <a:spcAft>
                <a:spcPct val="0"/>
              </a:spcAft>
              <a:buClr>
                <a:srgbClr val="002060"/>
              </a:buClr>
              <a:buSzPct val="100000"/>
              <a:buFontTx/>
              <a:buNone/>
              <a:tabLst/>
              <a:defRPr/>
            </a:pPr>
            <a:endParaRPr kumimoji="0" lang="en-US" altLang="en-US" sz="15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412557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81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a:extLst>
              <a:ext uri="{FF2B5EF4-FFF2-40B4-BE49-F238E27FC236}">
                <a16:creationId xmlns:a16="http://schemas.microsoft.com/office/drawing/2014/main" id="{AF20C07A-BC1B-42FB-A66A-3B1318B3D90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 algorithm (Cont.)</a:t>
            </a:r>
          </a:p>
        </p:txBody>
      </p:sp>
      <p:sp>
        <p:nvSpPr>
          <p:cNvPr id="76803" name="Rectangle 3">
            <a:extLst>
              <a:ext uri="{FF2B5EF4-FFF2-40B4-BE49-F238E27FC236}">
                <a16:creationId xmlns:a16="http://schemas.microsoft.com/office/drawing/2014/main" id="{E22CD1C5-A5E7-4586-9733-7EBAE6D11015}"/>
              </a:ext>
            </a:extLst>
          </p:cNvPr>
          <p:cNvSpPr>
            <a:spLocks noGrp="1" noChangeArrowheads="1"/>
          </p:cNvSpPr>
          <p:nvPr>
            <p:ph idx="1"/>
          </p:nvPr>
        </p:nvSpPr>
        <p:spPr>
          <a:xfrm>
            <a:off x="1768876" y="826873"/>
            <a:ext cx="5639540" cy="3107453"/>
          </a:xfrm>
        </p:spPr>
        <p:txBody>
          <a:bodyPr/>
          <a:lstStyle/>
          <a:p>
            <a:r>
              <a:rPr lang="en-US" altLang="en-US" dirty="0">
                <a:ea typeface="MS PGothic" panose="020B0600070205080204" pitchFamily="34" charset="-128"/>
              </a:rPr>
              <a:t>The value </a:t>
            </a:r>
            <a:r>
              <a:rPr lang="en-US" altLang="en-US" i="1" dirty="0">
                <a:ea typeface="MS PGothic" panose="020B0600070205080204" pitchFamily="34" charset="-128"/>
              </a:rPr>
              <a:t>n</a:t>
            </a:r>
            <a:r>
              <a:rPr lang="en-US" altLang="en-US" dirty="0">
                <a:ea typeface="MS PGothic" panose="020B0600070205080204" pitchFamily="34" charset="-128"/>
              </a:rPr>
              <a:t> and the hash function </a:t>
            </a:r>
            <a:r>
              <a:rPr lang="en-US" altLang="en-US" i="1" dirty="0">
                <a:ea typeface="MS PGothic" panose="020B0600070205080204" pitchFamily="34" charset="-128"/>
              </a:rPr>
              <a:t>h</a:t>
            </a:r>
            <a:r>
              <a:rPr lang="en-US" altLang="en-US" dirty="0">
                <a:ea typeface="MS PGothic" panose="020B0600070205080204" pitchFamily="34" charset="-128"/>
              </a:rPr>
              <a:t> is chosen such that each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should fit in memory.</a:t>
            </a:r>
          </a:p>
          <a:p>
            <a:pPr lvl="1"/>
            <a:r>
              <a:rPr lang="en-US" altLang="en-US" dirty="0">
                <a:ea typeface="MS PGothic" panose="020B0600070205080204" pitchFamily="34" charset="-128"/>
              </a:rPr>
              <a:t>Typically n is chosen as </a:t>
            </a:r>
            <a:r>
              <a:rPr lang="en-US" altLang="en-US" dirty="0">
                <a:ea typeface="MS PGothic" panose="020B0600070205080204" pitchFamily="34" charset="-128"/>
                <a:sym typeface="Symbol" panose="05050102010706020507" pitchFamily="18" charset="2"/>
              </a:rPr>
              <a:t></a:t>
            </a:r>
            <a:r>
              <a:rPr lang="en-US" altLang="en-US" dirty="0" err="1">
                <a:ea typeface="MS PGothic" panose="020B0600070205080204" pitchFamily="34" charset="-128"/>
              </a:rPr>
              <a:t>b</a:t>
            </a:r>
            <a:r>
              <a:rPr lang="en-US" altLang="en-US" baseline="-25000" dirty="0" err="1">
                <a:ea typeface="MS PGothic" panose="020B0600070205080204" pitchFamily="34" charset="-128"/>
              </a:rPr>
              <a:t>s</a:t>
            </a:r>
            <a:r>
              <a:rPr lang="en-US" altLang="en-US" dirty="0">
                <a:ea typeface="MS PGothic" panose="020B0600070205080204" pitchFamily="34" charset="-128"/>
              </a:rPr>
              <a:t>/M</a:t>
            </a:r>
            <a:r>
              <a:rPr lang="en-US" altLang="en-US" dirty="0">
                <a:ea typeface="MS PGothic" panose="020B0600070205080204" pitchFamily="34" charset="-128"/>
                <a:sym typeface="Symbol" panose="05050102010706020507" pitchFamily="18" charset="2"/>
              </a:rPr>
              <a:t></a:t>
            </a:r>
            <a:r>
              <a:rPr lang="en-US" altLang="en-US" dirty="0">
                <a:ea typeface="MS PGothic" panose="020B0600070205080204" pitchFamily="34" charset="-128"/>
              </a:rPr>
              <a:t> * f  where f is a </a:t>
            </a:r>
            <a:r>
              <a:rPr lang="ja-JP" altLang="en-US" dirty="0">
                <a:ea typeface="MS PGothic" panose="020B0600070205080204" pitchFamily="34" charset="-128"/>
              </a:rPr>
              <a:t>“</a:t>
            </a:r>
            <a:r>
              <a:rPr lang="en-US" altLang="ja-JP" b="1" dirty="0">
                <a:solidFill>
                  <a:srgbClr val="002060"/>
                </a:solidFill>
                <a:ea typeface="MS PGothic" panose="020B0600070205080204" pitchFamily="34" charset="-128"/>
              </a:rPr>
              <a:t>fudge factor</a:t>
            </a:r>
            <a:r>
              <a:rPr lang="ja-JP" altLang="en-US" dirty="0">
                <a:ea typeface="MS PGothic" panose="020B0600070205080204" pitchFamily="34" charset="-128"/>
              </a:rPr>
              <a:t>”</a:t>
            </a:r>
            <a:r>
              <a:rPr lang="en-US" altLang="ja-JP" dirty="0">
                <a:ea typeface="MS PGothic" panose="020B0600070205080204" pitchFamily="34" charset="-128"/>
              </a:rPr>
              <a:t>, typically around 1.2</a:t>
            </a:r>
          </a:p>
          <a:p>
            <a:pPr lvl="1"/>
            <a:r>
              <a:rPr lang="en-US" altLang="en-US" dirty="0">
                <a:ea typeface="MS PGothic" panose="020B0600070205080204" pitchFamily="34" charset="-128"/>
              </a:rPr>
              <a:t>The probe relation partitions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need not fit in memory</a:t>
            </a:r>
          </a:p>
          <a:p>
            <a:r>
              <a:rPr lang="en-US" altLang="en-US" b="1" dirty="0">
                <a:solidFill>
                  <a:srgbClr val="002060"/>
                </a:solidFill>
                <a:ea typeface="MS PGothic" panose="020B0600070205080204" pitchFamily="34" charset="-128"/>
              </a:rPr>
              <a:t>Recursive partitioning</a:t>
            </a:r>
            <a:r>
              <a:rPr lang="en-US" altLang="en-US" b="1" i="1" dirty="0">
                <a:solidFill>
                  <a:srgbClr val="002060"/>
                </a:solidFill>
                <a:ea typeface="MS PGothic" panose="020B0600070205080204" pitchFamily="34" charset="-128"/>
              </a:rPr>
              <a:t> </a:t>
            </a:r>
            <a:r>
              <a:rPr lang="en-US" altLang="en-US" dirty="0">
                <a:ea typeface="MS PGothic" panose="020B0600070205080204" pitchFamily="34" charset="-128"/>
              </a:rPr>
              <a:t>required if number of partitions </a:t>
            </a:r>
            <a:r>
              <a:rPr lang="en-US" altLang="en-US" i="1" dirty="0">
                <a:ea typeface="MS PGothic" panose="020B0600070205080204" pitchFamily="34" charset="-128"/>
              </a:rPr>
              <a:t>n </a:t>
            </a:r>
            <a:r>
              <a:rPr lang="en-US" altLang="en-US" dirty="0">
                <a:ea typeface="MS PGothic" panose="020B0600070205080204" pitchFamily="34" charset="-128"/>
              </a:rPr>
              <a:t>is greater than number of pages </a:t>
            </a:r>
            <a:r>
              <a:rPr lang="en-US" altLang="en-US" i="1" dirty="0">
                <a:ea typeface="MS PGothic" panose="020B0600070205080204" pitchFamily="34" charset="-128"/>
              </a:rPr>
              <a:t>M</a:t>
            </a:r>
            <a:r>
              <a:rPr lang="en-US" altLang="en-US" dirty="0">
                <a:ea typeface="MS PGothic" panose="020B0600070205080204" pitchFamily="34" charset="-128"/>
              </a:rPr>
              <a:t> of memory.</a:t>
            </a:r>
          </a:p>
          <a:p>
            <a:pPr lvl="1"/>
            <a:r>
              <a:rPr lang="en-US" altLang="en-US" dirty="0">
                <a:ea typeface="MS PGothic" panose="020B0600070205080204" pitchFamily="34" charset="-128"/>
              </a:rPr>
              <a:t>instead of partitioning </a:t>
            </a:r>
            <a:r>
              <a:rPr lang="en-US" altLang="en-US" i="1" dirty="0">
                <a:ea typeface="MS PGothic" panose="020B0600070205080204" pitchFamily="34" charset="-128"/>
              </a:rPr>
              <a:t>n</a:t>
            </a:r>
            <a:r>
              <a:rPr lang="en-US" altLang="en-US" dirty="0">
                <a:ea typeface="MS PGothic" panose="020B0600070205080204" pitchFamily="34" charset="-128"/>
              </a:rPr>
              <a:t> ways, use</a:t>
            </a:r>
            <a:r>
              <a:rPr lang="en-US" altLang="en-US" i="1" dirty="0">
                <a:ea typeface="MS PGothic" panose="020B0600070205080204" pitchFamily="34" charset="-128"/>
              </a:rPr>
              <a:t>  M – </a:t>
            </a:r>
            <a:r>
              <a:rPr lang="en-US" altLang="en-US" dirty="0">
                <a:ea typeface="MS PGothic" panose="020B0600070205080204" pitchFamily="34" charset="-128"/>
              </a:rPr>
              <a:t>1 partitions for s</a:t>
            </a:r>
          </a:p>
          <a:p>
            <a:pPr lvl="1"/>
            <a:r>
              <a:rPr lang="en-US" altLang="en-US" dirty="0">
                <a:ea typeface="MS PGothic" panose="020B0600070205080204" pitchFamily="34" charset="-128"/>
              </a:rPr>
              <a:t>Further partition the </a:t>
            </a:r>
            <a:r>
              <a:rPr lang="en-US" altLang="en-US" i="1" dirty="0">
                <a:ea typeface="MS PGothic" panose="020B0600070205080204" pitchFamily="34" charset="-128"/>
              </a:rPr>
              <a:t>M – </a:t>
            </a:r>
            <a:r>
              <a:rPr lang="en-US" altLang="en-US" dirty="0">
                <a:ea typeface="MS PGothic" panose="020B0600070205080204" pitchFamily="34" charset="-128"/>
              </a:rPr>
              <a:t>1 partitions using a different hash function</a:t>
            </a:r>
          </a:p>
          <a:p>
            <a:pPr lvl="1"/>
            <a:r>
              <a:rPr lang="en-US" altLang="en-US" dirty="0">
                <a:ea typeface="MS PGothic" panose="020B0600070205080204" pitchFamily="34" charset="-128"/>
              </a:rPr>
              <a:t>Use same partitioning method on </a:t>
            </a:r>
            <a:r>
              <a:rPr lang="en-US" altLang="en-US" i="1" dirty="0">
                <a:ea typeface="MS PGothic" panose="020B0600070205080204" pitchFamily="34" charset="-128"/>
              </a:rPr>
              <a:t>r</a:t>
            </a:r>
          </a:p>
          <a:p>
            <a:pPr lvl="1"/>
            <a:r>
              <a:rPr lang="en-US" altLang="en-US" dirty="0">
                <a:ea typeface="MS PGothic" panose="020B0600070205080204" pitchFamily="34" charset="-128"/>
              </a:rPr>
              <a:t>Rarely required: e.g., with block size of 4 KB, recursive partitioning not needed for relations of &lt; 1GB with memory size of 2MB, or relations of &lt; 36 GB with memory of 12 MB</a:t>
            </a:r>
          </a:p>
        </p:txBody>
      </p:sp>
    </p:spTree>
    <p:extLst>
      <p:ext uri="{BB962C8B-B14F-4D97-AF65-F5344CB8AC3E}">
        <p14:creationId xmlns:p14="http://schemas.microsoft.com/office/powerpoint/2010/main" val="24477220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a:extLst>
              <a:ext uri="{FF2B5EF4-FFF2-40B4-BE49-F238E27FC236}">
                <a16:creationId xmlns:a16="http://schemas.microsoft.com/office/drawing/2014/main" id="{F9DEBEE7-80B5-46A7-AA65-8A28BCE012D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Other Operations</a:t>
            </a:r>
          </a:p>
        </p:txBody>
      </p:sp>
      <p:sp>
        <p:nvSpPr>
          <p:cNvPr id="89091" name="Rectangle 3">
            <a:extLst>
              <a:ext uri="{FF2B5EF4-FFF2-40B4-BE49-F238E27FC236}">
                <a16:creationId xmlns:a16="http://schemas.microsoft.com/office/drawing/2014/main" id="{72B0884B-0A2B-4136-9A5F-5EA2E3782C21}"/>
              </a:ext>
            </a:extLst>
          </p:cNvPr>
          <p:cNvSpPr>
            <a:spLocks noGrp="1" noChangeArrowheads="1"/>
          </p:cNvSpPr>
          <p:nvPr>
            <p:ph idx="1"/>
          </p:nvPr>
        </p:nvSpPr>
        <p:spPr>
          <a:xfrm>
            <a:off x="1782192" y="871993"/>
            <a:ext cx="5451795" cy="2385557"/>
          </a:xfrm>
        </p:spPr>
        <p:txBody>
          <a:bodyPr/>
          <a:lstStyle/>
          <a:p>
            <a:r>
              <a:rPr lang="en-US" altLang="en-US" b="1" dirty="0">
                <a:solidFill>
                  <a:srgbClr val="002060"/>
                </a:solidFill>
                <a:ea typeface="MS PGothic" panose="020B0600070205080204" pitchFamily="34" charset="-128"/>
              </a:rPr>
              <a:t>Duplicate elimination </a:t>
            </a:r>
            <a:r>
              <a:rPr lang="en-US" altLang="en-US" dirty="0">
                <a:ea typeface="MS PGothic" panose="020B0600070205080204" pitchFamily="34" charset="-128"/>
              </a:rPr>
              <a:t>can be implemented via hashing or sorting.</a:t>
            </a:r>
          </a:p>
          <a:p>
            <a:pPr lvl="1"/>
            <a:r>
              <a:rPr lang="en-US" altLang="en-US" dirty="0">
                <a:ea typeface="MS PGothic" panose="020B0600070205080204" pitchFamily="34" charset="-128"/>
              </a:rPr>
              <a:t>On sorting duplicates will come adjacent to each other, and all but one set of duplicates can be deleted.  </a:t>
            </a:r>
          </a:p>
          <a:p>
            <a:pPr lvl="1"/>
            <a:r>
              <a:rPr lang="en-US" altLang="en-US" i="1" dirty="0">
                <a:ea typeface="MS PGothic" panose="020B0600070205080204" pitchFamily="34" charset="-128"/>
              </a:rPr>
              <a:t>Optimization: </a:t>
            </a:r>
            <a:r>
              <a:rPr lang="en-US" altLang="en-US" dirty="0">
                <a:ea typeface="MS PGothic" panose="020B0600070205080204" pitchFamily="34" charset="-128"/>
              </a:rPr>
              <a:t>duplicates can be deleted during run generation as well as at intermediate merge steps in external sort-merge.</a:t>
            </a:r>
          </a:p>
          <a:p>
            <a:pPr lvl="1"/>
            <a:r>
              <a:rPr lang="en-US" altLang="en-US" dirty="0">
                <a:ea typeface="MS PGothic" panose="020B0600070205080204" pitchFamily="34" charset="-128"/>
              </a:rPr>
              <a:t>Hashing is similar – duplicates will come into the same bucket.</a:t>
            </a:r>
          </a:p>
          <a:p>
            <a:r>
              <a:rPr lang="en-US" altLang="en-US" b="1" dirty="0">
                <a:solidFill>
                  <a:srgbClr val="002060"/>
                </a:solidFill>
                <a:ea typeface="MS PGothic" panose="020B0600070205080204" pitchFamily="34" charset="-128"/>
              </a:rPr>
              <a:t>Projection</a:t>
            </a:r>
            <a:r>
              <a:rPr lang="en-US" altLang="en-US" dirty="0">
                <a:ea typeface="MS PGothic" panose="020B0600070205080204" pitchFamily="34" charset="-128"/>
              </a:rPr>
              <a:t>:</a:t>
            </a:r>
          </a:p>
          <a:p>
            <a:pPr lvl="1"/>
            <a:r>
              <a:rPr lang="en-US" altLang="en-US" dirty="0">
                <a:ea typeface="MS PGothic" panose="020B0600070205080204" pitchFamily="34" charset="-128"/>
              </a:rPr>
              <a:t>perform projection on each tuple </a:t>
            </a:r>
          </a:p>
          <a:p>
            <a:pPr lvl="1"/>
            <a:r>
              <a:rPr lang="en-US" altLang="en-US" dirty="0">
                <a:ea typeface="MS PGothic" panose="020B0600070205080204" pitchFamily="34" charset="-128"/>
              </a:rPr>
              <a:t>followed by duplicate elimination. </a:t>
            </a:r>
            <a:endParaRPr lang="en-US" altLang="en-US" b="1" dirty="0">
              <a:ea typeface="MS PGothic" panose="020B0600070205080204" pitchFamily="34" charset="-128"/>
            </a:endParaRPr>
          </a:p>
        </p:txBody>
      </p:sp>
    </p:spTree>
    <p:extLst>
      <p:ext uri="{BB962C8B-B14F-4D97-AF65-F5344CB8AC3E}">
        <p14:creationId xmlns:p14="http://schemas.microsoft.com/office/powerpoint/2010/main" val="2631135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a:extLst>
              <a:ext uri="{FF2B5EF4-FFF2-40B4-BE49-F238E27FC236}">
                <a16:creationId xmlns:a16="http://schemas.microsoft.com/office/drawing/2014/main" id="{2B4C0383-7AD0-4209-99D3-21904BE0233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Other Operations : Aggregation</a:t>
            </a:r>
          </a:p>
        </p:txBody>
      </p:sp>
      <p:sp>
        <p:nvSpPr>
          <p:cNvPr id="351235" name="Rectangle 3">
            <a:extLst>
              <a:ext uri="{FF2B5EF4-FFF2-40B4-BE49-F238E27FC236}">
                <a16:creationId xmlns:a16="http://schemas.microsoft.com/office/drawing/2014/main" id="{3F09A406-91F2-42A0-9BDA-1A19D3843C66}"/>
              </a:ext>
            </a:extLst>
          </p:cNvPr>
          <p:cNvSpPr>
            <a:spLocks noGrp="1" noChangeArrowheads="1"/>
          </p:cNvSpPr>
          <p:nvPr>
            <p:ph idx="1"/>
          </p:nvPr>
        </p:nvSpPr>
        <p:spPr>
          <a:xfrm>
            <a:off x="1795509" y="926137"/>
            <a:ext cx="5440844" cy="3305972"/>
          </a:xfrm>
        </p:spPr>
        <p:txBody>
          <a:bodyPr/>
          <a:lstStyle/>
          <a:p>
            <a:r>
              <a:rPr lang="en-US" altLang="en-US" b="1" dirty="0">
                <a:solidFill>
                  <a:srgbClr val="002060"/>
                </a:solidFill>
                <a:ea typeface="MS PGothic" panose="020B0600070205080204" pitchFamily="34" charset="-128"/>
              </a:rPr>
              <a:t>Aggregation</a:t>
            </a:r>
            <a:r>
              <a:rPr lang="en-US" altLang="en-US" dirty="0">
                <a:ea typeface="MS PGothic" panose="020B0600070205080204" pitchFamily="34" charset="-128"/>
              </a:rPr>
              <a:t> can be implemented in a manner similar to duplicate elimination.</a:t>
            </a:r>
          </a:p>
          <a:p>
            <a:pPr lvl="1"/>
            <a:r>
              <a:rPr lang="en-US" altLang="en-US" b="1" dirty="0">
                <a:ea typeface="MS PGothic" panose="020B0600070205080204" pitchFamily="34" charset="-128"/>
              </a:rPr>
              <a:t>Sorting</a:t>
            </a:r>
            <a:r>
              <a:rPr lang="en-US" altLang="en-US" dirty="0">
                <a:ea typeface="MS PGothic" panose="020B0600070205080204" pitchFamily="34" charset="-128"/>
              </a:rPr>
              <a:t> or </a:t>
            </a:r>
            <a:r>
              <a:rPr lang="en-US" altLang="en-US" b="1" dirty="0">
                <a:ea typeface="MS PGothic" panose="020B0600070205080204" pitchFamily="34" charset="-128"/>
              </a:rPr>
              <a:t>hashing</a:t>
            </a:r>
            <a:r>
              <a:rPr lang="en-US" altLang="en-US" dirty="0">
                <a:ea typeface="MS PGothic" panose="020B0600070205080204" pitchFamily="34" charset="-128"/>
              </a:rPr>
              <a:t> can be used to bring tuples in the same group together, and then the aggregate functions can be applied on each group.</a:t>
            </a:r>
            <a:r>
              <a:rPr lang="en-US" altLang="en-US" b="1" dirty="0">
                <a:ea typeface="MS PGothic" panose="020B0600070205080204" pitchFamily="34" charset="-128"/>
              </a:rPr>
              <a:t> </a:t>
            </a:r>
          </a:p>
          <a:p>
            <a:pPr lvl="1"/>
            <a:r>
              <a:rPr lang="en-US" altLang="en-US" dirty="0">
                <a:ea typeface="MS PGothic" panose="020B0600070205080204" pitchFamily="34" charset="-128"/>
              </a:rPr>
              <a:t>Optimization</a:t>
            </a:r>
            <a:r>
              <a:rPr lang="en-US" altLang="en-US" i="1" dirty="0">
                <a:ea typeface="MS PGothic" panose="020B0600070205080204" pitchFamily="34" charset="-128"/>
              </a:rPr>
              <a:t>: </a:t>
            </a:r>
            <a:r>
              <a:rPr lang="en-US" altLang="en-US" b="1" dirty="0">
                <a:solidFill>
                  <a:srgbClr val="002060"/>
                </a:solidFill>
                <a:ea typeface="MS PGothic" panose="020B0600070205080204" pitchFamily="34" charset="-128"/>
              </a:rPr>
              <a:t>partial aggregation</a:t>
            </a:r>
          </a:p>
          <a:p>
            <a:pPr lvl="2"/>
            <a:r>
              <a:rPr lang="en-US" altLang="en-US" dirty="0">
                <a:ea typeface="MS PGothic" panose="020B0600070205080204" pitchFamily="34" charset="-128"/>
              </a:rPr>
              <a:t>combine tuples in the same group during run generation and intermediate merges, by computing partial aggregate values</a:t>
            </a:r>
          </a:p>
          <a:p>
            <a:pPr lvl="2"/>
            <a:r>
              <a:rPr lang="en-US" altLang="en-US" dirty="0">
                <a:ea typeface="MS PGothic" panose="020B0600070205080204" pitchFamily="34" charset="-128"/>
              </a:rPr>
              <a:t>For count, min, max, sum: keep aggregate values on tuples found so far in the group.  </a:t>
            </a:r>
          </a:p>
          <a:p>
            <a:pPr lvl="3"/>
            <a:r>
              <a:rPr lang="en-US" altLang="en-US" dirty="0">
                <a:ea typeface="MS PGothic" panose="020B0600070205080204" pitchFamily="34" charset="-128"/>
              </a:rPr>
              <a:t>When combining partial aggregate for count, add up the partial aggregates</a:t>
            </a:r>
          </a:p>
          <a:p>
            <a:pPr lvl="2"/>
            <a:r>
              <a:rPr lang="en-US" altLang="en-US" dirty="0">
                <a:ea typeface="MS PGothic" panose="020B0600070205080204" pitchFamily="34" charset="-128"/>
              </a:rPr>
              <a:t>For </a:t>
            </a:r>
            <a:r>
              <a:rPr lang="en-US" altLang="en-US" dirty="0" err="1">
                <a:ea typeface="MS PGothic" panose="020B0600070205080204" pitchFamily="34" charset="-128"/>
              </a:rPr>
              <a:t>avg</a:t>
            </a:r>
            <a:r>
              <a:rPr lang="en-US" altLang="en-US" dirty="0">
                <a:ea typeface="MS PGothic" panose="020B0600070205080204" pitchFamily="34" charset="-128"/>
              </a:rPr>
              <a:t>, keep sum and count, and divide sum by count at the end</a:t>
            </a:r>
          </a:p>
        </p:txBody>
      </p:sp>
    </p:spTree>
    <p:extLst>
      <p:ext uri="{BB962C8B-B14F-4D97-AF65-F5344CB8AC3E}">
        <p14:creationId xmlns:p14="http://schemas.microsoft.com/office/powerpoint/2010/main" val="36071716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12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1235">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123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123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123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123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12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35"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a:extLst>
              <a:ext uri="{FF2B5EF4-FFF2-40B4-BE49-F238E27FC236}">
                <a16:creationId xmlns:a16="http://schemas.microsoft.com/office/drawing/2014/main" id="{DAD3CFC1-2C2A-42D2-A575-828A9E8A7D6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Evaluation of Expressions</a:t>
            </a:r>
          </a:p>
        </p:txBody>
      </p:sp>
      <p:sp>
        <p:nvSpPr>
          <p:cNvPr id="100355" name="Rectangle 3">
            <a:extLst>
              <a:ext uri="{FF2B5EF4-FFF2-40B4-BE49-F238E27FC236}">
                <a16:creationId xmlns:a16="http://schemas.microsoft.com/office/drawing/2014/main" id="{A77B05E4-D4F7-4717-B352-991F9A2BAFA7}"/>
              </a:ext>
            </a:extLst>
          </p:cNvPr>
          <p:cNvSpPr>
            <a:spLocks noGrp="1" noChangeArrowheads="1"/>
          </p:cNvSpPr>
          <p:nvPr>
            <p:ph idx="1"/>
          </p:nvPr>
        </p:nvSpPr>
        <p:spPr>
          <a:xfrm>
            <a:off x="1775534" y="878038"/>
            <a:ext cx="5454160" cy="1970465"/>
          </a:xfrm>
        </p:spPr>
        <p:txBody>
          <a:bodyPr/>
          <a:lstStyle/>
          <a:p>
            <a:r>
              <a:rPr lang="en-US" altLang="en-US" dirty="0">
                <a:ea typeface="MS PGothic" panose="020B0600070205080204" pitchFamily="34" charset="-128"/>
              </a:rPr>
              <a:t>So far: we have seen algorithms for individual operations</a:t>
            </a:r>
          </a:p>
          <a:p>
            <a:r>
              <a:rPr lang="en-US" altLang="en-US" dirty="0">
                <a:ea typeface="MS PGothic" panose="020B0600070205080204" pitchFamily="34" charset="-128"/>
              </a:rPr>
              <a:t>Alternatives for evaluating an entire expression tree</a:t>
            </a:r>
          </a:p>
          <a:p>
            <a:pPr lvl="1"/>
            <a:r>
              <a:rPr lang="en-US" altLang="en-US" b="1" dirty="0">
                <a:solidFill>
                  <a:srgbClr val="002060"/>
                </a:solidFill>
                <a:ea typeface="MS PGothic" panose="020B0600070205080204" pitchFamily="34" charset="-128"/>
              </a:rPr>
              <a:t>Materialization</a:t>
            </a:r>
            <a:r>
              <a:rPr lang="en-US" altLang="en-US" dirty="0">
                <a:ea typeface="MS PGothic" panose="020B0600070205080204" pitchFamily="34" charset="-128"/>
              </a:rPr>
              <a:t>:  generate results of an expression whose inputs are relations or are already computed, </a:t>
            </a:r>
            <a:r>
              <a:rPr lang="en-US" altLang="en-US" b="1" dirty="0">
                <a:solidFill>
                  <a:srgbClr val="002060"/>
                </a:solidFill>
                <a:ea typeface="MS PGothic" panose="020B0600070205080204" pitchFamily="34" charset="-128"/>
              </a:rPr>
              <a:t>materialize</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(store) it on disk.  Repeat.</a:t>
            </a:r>
          </a:p>
          <a:p>
            <a:pPr lvl="1"/>
            <a:r>
              <a:rPr lang="en-US" altLang="en-US" b="1" dirty="0">
                <a:solidFill>
                  <a:srgbClr val="002060"/>
                </a:solidFill>
                <a:ea typeface="MS PGothic" panose="020B0600070205080204" pitchFamily="34" charset="-128"/>
              </a:rPr>
              <a:t>Pipelining</a:t>
            </a:r>
            <a:r>
              <a:rPr lang="en-US" altLang="en-US" dirty="0">
                <a:ea typeface="MS PGothic" panose="020B0600070205080204" pitchFamily="34" charset="-128"/>
              </a:rPr>
              <a:t>:  pass on tuples to parent operations even as an operation is being executed</a:t>
            </a:r>
          </a:p>
          <a:p>
            <a:r>
              <a:rPr lang="en-US" altLang="en-US" dirty="0">
                <a:ea typeface="MS PGothic" panose="020B0600070205080204" pitchFamily="34" charset="-128"/>
              </a:rPr>
              <a:t>We study above alternatives in more detail</a:t>
            </a:r>
          </a:p>
        </p:txBody>
      </p:sp>
    </p:spTree>
    <p:extLst>
      <p:ext uri="{BB962C8B-B14F-4D97-AF65-F5344CB8AC3E}">
        <p14:creationId xmlns:p14="http://schemas.microsoft.com/office/powerpoint/2010/main" val="26891076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a:extLst>
              <a:ext uri="{FF2B5EF4-FFF2-40B4-BE49-F238E27FC236}">
                <a16:creationId xmlns:a16="http://schemas.microsoft.com/office/drawing/2014/main" id="{B75B16A1-B58F-4CB3-AA24-54C6642B9A6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Materialization</a:t>
            </a:r>
          </a:p>
        </p:txBody>
      </p:sp>
      <p:sp>
        <p:nvSpPr>
          <p:cNvPr id="102403" name="Rectangle 3">
            <a:extLst>
              <a:ext uri="{FF2B5EF4-FFF2-40B4-BE49-F238E27FC236}">
                <a16:creationId xmlns:a16="http://schemas.microsoft.com/office/drawing/2014/main" id="{AB83BF51-4205-4CC7-9E7F-33401B9B87AD}"/>
              </a:ext>
            </a:extLst>
          </p:cNvPr>
          <p:cNvSpPr>
            <a:spLocks noGrp="1" noChangeArrowheads="1"/>
          </p:cNvSpPr>
          <p:nvPr>
            <p:ph idx="1"/>
          </p:nvPr>
        </p:nvSpPr>
        <p:spPr>
          <a:xfrm>
            <a:off x="1775534" y="866825"/>
            <a:ext cx="5466436" cy="1573426"/>
          </a:xfrm>
        </p:spPr>
        <p:txBody>
          <a:bodyPr/>
          <a:lstStyle/>
          <a:p>
            <a:r>
              <a:rPr lang="en-US" altLang="en-US" b="1" dirty="0">
                <a:solidFill>
                  <a:srgbClr val="002060"/>
                </a:solidFill>
                <a:ea typeface="MS PGothic" panose="020B0600070205080204" pitchFamily="34" charset="-128"/>
              </a:rPr>
              <a:t>Materialized evaluation</a:t>
            </a:r>
            <a:r>
              <a:rPr lang="en-US" altLang="en-US" dirty="0">
                <a:ea typeface="MS PGothic" panose="020B0600070205080204" pitchFamily="34" charset="-128"/>
              </a:rPr>
              <a:t>:</a:t>
            </a:r>
            <a:r>
              <a:rPr lang="en-US" altLang="en-US" b="1" dirty="0">
                <a:ea typeface="MS PGothic" panose="020B0600070205080204" pitchFamily="34" charset="-128"/>
              </a:rPr>
              <a:t>  </a:t>
            </a:r>
            <a:r>
              <a:rPr lang="en-US" altLang="en-US" dirty="0">
                <a:ea typeface="MS PGothic" panose="020B0600070205080204" pitchFamily="34" charset="-128"/>
              </a:rPr>
              <a:t>evaluate one operation at a time, starting at the lowest-level.  Use intermediate results materialized into temporary relations to evaluate next-level operations.</a:t>
            </a:r>
          </a:p>
          <a:p>
            <a:r>
              <a:rPr lang="en-US" altLang="en-US" dirty="0">
                <a:ea typeface="MS PGothic" panose="020B0600070205080204" pitchFamily="34" charset="-128"/>
              </a:rPr>
              <a:t>E.g., in figure below, compute and store</a:t>
            </a:r>
            <a:br>
              <a:rPr lang="en-US" altLang="en-US" dirty="0">
                <a:ea typeface="MS PGothic" panose="020B0600070205080204" pitchFamily="34" charset="-128"/>
              </a:rPr>
            </a:br>
            <a:br>
              <a:rPr lang="en-US" altLang="en-US" dirty="0">
                <a:ea typeface="MS PGothic" panose="020B0600070205080204" pitchFamily="34" charset="-128"/>
              </a:rPr>
            </a:br>
            <a:br>
              <a:rPr lang="en-US" altLang="en-US" dirty="0">
                <a:ea typeface="MS PGothic" panose="020B0600070205080204" pitchFamily="34" charset="-128"/>
              </a:rPr>
            </a:br>
            <a:r>
              <a:rPr lang="en-US" altLang="en-US" dirty="0">
                <a:ea typeface="MS PGothic" panose="020B0600070205080204" pitchFamily="34" charset="-128"/>
              </a:rPr>
              <a:t>then compute the store its join with </a:t>
            </a:r>
            <a:r>
              <a:rPr lang="en-US" altLang="en-US" i="1" dirty="0">
                <a:ea typeface="MS PGothic" panose="020B0600070205080204" pitchFamily="34" charset="-128"/>
              </a:rPr>
              <a:t>instructor, </a:t>
            </a:r>
            <a:r>
              <a:rPr lang="en-US" altLang="en-US" dirty="0">
                <a:ea typeface="MS PGothic" panose="020B0600070205080204" pitchFamily="34" charset="-128"/>
              </a:rPr>
              <a:t>and finally compute the projection on </a:t>
            </a:r>
            <a:r>
              <a:rPr lang="en-US" altLang="en-US" i="1" dirty="0">
                <a:ea typeface="MS PGothic" panose="020B0600070205080204" pitchFamily="34" charset="-128"/>
              </a:rPr>
              <a:t>name. </a:t>
            </a:r>
            <a:endParaRPr lang="en-US" altLang="en-US" b="1" i="1" dirty="0">
              <a:ea typeface="MS PGothic" panose="020B0600070205080204" pitchFamily="34" charset="-128"/>
            </a:endParaRPr>
          </a:p>
        </p:txBody>
      </p:sp>
      <p:graphicFrame>
        <p:nvGraphicFramePr>
          <p:cNvPr id="102404" name="Object 2">
            <a:extLst>
              <a:ext uri="{FF2B5EF4-FFF2-40B4-BE49-F238E27FC236}">
                <a16:creationId xmlns:a16="http://schemas.microsoft.com/office/drawing/2014/main" id="{046F3984-63E5-43B3-97DD-A0384B4EA3DA}"/>
              </a:ext>
            </a:extLst>
          </p:cNvPr>
          <p:cNvGraphicFramePr>
            <a:graphicFrameLocks noChangeAspect="1"/>
          </p:cNvGraphicFramePr>
          <p:nvPr/>
        </p:nvGraphicFramePr>
        <p:xfrm>
          <a:off x="2831399" y="1713899"/>
          <a:ext cx="2539604" cy="363141"/>
        </p:xfrm>
        <a:graphic>
          <a:graphicData uri="http://schemas.openxmlformats.org/presentationml/2006/ole">
            <mc:AlternateContent xmlns:mc="http://schemas.openxmlformats.org/markup-compatibility/2006">
              <mc:Choice xmlns:v="urn:schemas-microsoft-com:vml" Requires="v">
                <p:oleObj spid="_x0000_s3079" name="Equation" r:id="rId4" imgW="1676400" imgH="241300" progId="">
                  <p:embed/>
                </p:oleObj>
              </mc:Choice>
              <mc:Fallback>
                <p:oleObj name="Equation" r:id="rId4" imgW="1676400" imgH="241300" progId="">
                  <p:embed/>
                  <p:pic>
                    <p:nvPicPr>
                      <p:cNvPr id="102404" name="Object 2">
                        <a:extLst>
                          <a:ext uri="{FF2B5EF4-FFF2-40B4-BE49-F238E27FC236}">
                            <a16:creationId xmlns:a16="http://schemas.microsoft.com/office/drawing/2014/main" id="{046F3984-63E5-43B3-97DD-A0384B4EA3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1399" y="1713899"/>
                        <a:ext cx="2539604" cy="363141"/>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pic>
        <p:nvPicPr>
          <p:cNvPr id="102405" name="Picture 14">
            <a:extLst>
              <a:ext uri="{FF2B5EF4-FFF2-40B4-BE49-F238E27FC236}">
                <a16:creationId xmlns:a16="http://schemas.microsoft.com/office/drawing/2014/main" id="{B56C90A5-F0AE-475D-8135-EDB0B49580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0367" y="2625356"/>
            <a:ext cx="2130122" cy="1577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37042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a:extLst>
              <a:ext uri="{FF2B5EF4-FFF2-40B4-BE49-F238E27FC236}">
                <a16:creationId xmlns:a16="http://schemas.microsoft.com/office/drawing/2014/main" id="{53B60583-6953-4FCC-ABE5-6B7EE1F2A99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Materialization (Cont.)</a:t>
            </a:r>
          </a:p>
        </p:txBody>
      </p:sp>
      <p:sp>
        <p:nvSpPr>
          <p:cNvPr id="104451" name="Rectangle 3">
            <a:extLst>
              <a:ext uri="{FF2B5EF4-FFF2-40B4-BE49-F238E27FC236}">
                <a16:creationId xmlns:a16="http://schemas.microsoft.com/office/drawing/2014/main" id="{2A76FFE1-8C22-447B-8523-476FD7329743}"/>
              </a:ext>
            </a:extLst>
          </p:cNvPr>
          <p:cNvSpPr>
            <a:spLocks noGrp="1" noChangeArrowheads="1"/>
          </p:cNvSpPr>
          <p:nvPr>
            <p:ph idx="1"/>
          </p:nvPr>
        </p:nvSpPr>
        <p:spPr>
          <a:xfrm>
            <a:off x="1775534" y="866213"/>
            <a:ext cx="5599591" cy="2232154"/>
          </a:xfrm>
        </p:spPr>
        <p:txBody>
          <a:bodyPr/>
          <a:lstStyle/>
          <a:p>
            <a:r>
              <a:rPr lang="en-US" altLang="en-US" dirty="0">
                <a:ea typeface="MS PGothic" panose="020B0600070205080204" pitchFamily="34" charset="-128"/>
              </a:rPr>
              <a:t>Materialized evaluation is always applicable</a:t>
            </a:r>
          </a:p>
          <a:p>
            <a:r>
              <a:rPr lang="en-US" altLang="en-US" dirty="0">
                <a:ea typeface="MS PGothic" panose="020B0600070205080204" pitchFamily="34" charset="-128"/>
              </a:rPr>
              <a:t>Cost of writing results to disk and reading them back can be quite high</a:t>
            </a:r>
          </a:p>
          <a:p>
            <a:pPr lvl="1"/>
            <a:r>
              <a:rPr lang="en-US" altLang="en-US" dirty="0">
                <a:ea typeface="MS PGothic" panose="020B0600070205080204" pitchFamily="34" charset="-128"/>
              </a:rPr>
              <a:t>Our cost formulas for operations ignore cost of writing results to disk, so</a:t>
            </a:r>
          </a:p>
          <a:p>
            <a:pPr lvl="2"/>
            <a:r>
              <a:rPr lang="en-US" altLang="en-US" dirty="0">
                <a:ea typeface="MS PGothic" panose="020B0600070205080204" pitchFamily="34" charset="-128"/>
              </a:rPr>
              <a:t>Overall cost  =  Sum of costs of individual operations + </a:t>
            </a:r>
            <a:br>
              <a:rPr lang="en-US" altLang="en-US" dirty="0">
                <a:ea typeface="MS PGothic" panose="020B0600070205080204" pitchFamily="34" charset="-128"/>
              </a:rPr>
            </a:br>
            <a:r>
              <a:rPr lang="en-US" altLang="en-US" dirty="0">
                <a:ea typeface="MS PGothic" panose="020B0600070205080204" pitchFamily="34" charset="-128"/>
              </a:rPr>
              <a:t>                         cost of writing intermediate results to disk</a:t>
            </a:r>
          </a:p>
          <a:p>
            <a:r>
              <a:rPr lang="en-US" altLang="en-US" b="1" dirty="0">
                <a:solidFill>
                  <a:srgbClr val="002060"/>
                </a:solidFill>
                <a:ea typeface="MS PGothic" panose="020B0600070205080204" pitchFamily="34" charset="-128"/>
              </a:rPr>
              <a:t>Double buffering</a:t>
            </a:r>
            <a:r>
              <a:rPr lang="en-US" altLang="en-US" dirty="0">
                <a:ea typeface="MS PGothic" panose="020B0600070205080204" pitchFamily="34" charset="-128"/>
              </a:rPr>
              <a:t>: use two output buffers for each operation, when one is full write it to disk while the other is getting filled</a:t>
            </a:r>
          </a:p>
          <a:p>
            <a:pPr lvl="1"/>
            <a:r>
              <a:rPr lang="en-US" altLang="en-US" dirty="0">
                <a:ea typeface="MS PGothic" panose="020B0600070205080204" pitchFamily="34" charset="-128"/>
              </a:rPr>
              <a:t>Allows overlap of disk writes with computation and reduces execution time</a:t>
            </a:r>
          </a:p>
        </p:txBody>
      </p:sp>
    </p:spTree>
    <p:extLst>
      <p:ext uri="{BB962C8B-B14F-4D97-AF65-F5344CB8AC3E}">
        <p14:creationId xmlns:p14="http://schemas.microsoft.com/office/powerpoint/2010/main" val="7065420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050">
            <a:extLst>
              <a:ext uri="{FF2B5EF4-FFF2-40B4-BE49-F238E27FC236}">
                <a16:creationId xmlns:a16="http://schemas.microsoft.com/office/drawing/2014/main" id="{08BE99F7-675F-4CF6-B440-2AF8B1C3756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Pipelining</a:t>
            </a:r>
          </a:p>
        </p:txBody>
      </p:sp>
      <p:sp>
        <p:nvSpPr>
          <p:cNvPr id="106499" name="Rectangle 2051">
            <a:extLst>
              <a:ext uri="{FF2B5EF4-FFF2-40B4-BE49-F238E27FC236}">
                <a16:creationId xmlns:a16="http://schemas.microsoft.com/office/drawing/2014/main" id="{96D60249-A125-4E6A-AC6B-5F3808DCAF49}"/>
              </a:ext>
            </a:extLst>
          </p:cNvPr>
          <p:cNvSpPr>
            <a:spLocks noGrp="1" noChangeArrowheads="1"/>
          </p:cNvSpPr>
          <p:nvPr>
            <p:ph idx="1"/>
          </p:nvPr>
        </p:nvSpPr>
        <p:spPr>
          <a:xfrm>
            <a:off x="1782192" y="889165"/>
            <a:ext cx="5700166" cy="3008193"/>
          </a:xfrm>
        </p:spPr>
        <p:txBody>
          <a:bodyPr/>
          <a:lstStyle/>
          <a:p>
            <a:pPr>
              <a:lnSpc>
                <a:spcPct val="90000"/>
              </a:lnSpc>
            </a:pPr>
            <a:r>
              <a:rPr lang="en-US" altLang="en-US" b="1" dirty="0">
                <a:solidFill>
                  <a:srgbClr val="002060"/>
                </a:solidFill>
                <a:ea typeface="MS PGothic" panose="020B0600070205080204" pitchFamily="34" charset="-128"/>
              </a:rPr>
              <a:t>Pipelined evaluation</a:t>
            </a:r>
            <a:r>
              <a:rPr lang="en-US" altLang="en-US" dirty="0">
                <a:ea typeface="MS PGothic" panose="020B0600070205080204" pitchFamily="34" charset="-128"/>
              </a:rPr>
              <a:t>:  evaluate several operations simultaneously, passing the results of one operation on to the next.</a:t>
            </a:r>
          </a:p>
          <a:p>
            <a:pPr>
              <a:lnSpc>
                <a:spcPct val="90000"/>
              </a:lnSpc>
            </a:pPr>
            <a:r>
              <a:rPr lang="en-US" altLang="en-US" dirty="0">
                <a:ea typeface="MS PGothic" panose="020B0600070205080204" pitchFamily="34" charset="-128"/>
              </a:rPr>
              <a:t>E.g., in previous expression tree, don</a:t>
            </a:r>
            <a:r>
              <a:rPr lang="ja-JP" altLang="en-US" dirty="0">
                <a:ea typeface="MS PGothic" panose="020B0600070205080204" pitchFamily="34" charset="-128"/>
              </a:rPr>
              <a:t>’</a:t>
            </a:r>
            <a:r>
              <a:rPr lang="en-US" altLang="ja-JP" dirty="0">
                <a:ea typeface="MS PGothic" panose="020B0600070205080204" pitchFamily="34" charset="-128"/>
              </a:rPr>
              <a:t>t store result of</a:t>
            </a:r>
            <a:br>
              <a:rPr lang="en-US" altLang="ja-JP" dirty="0">
                <a:ea typeface="MS PGothic" panose="020B0600070205080204" pitchFamily="34" charset="-128"/>
              </a:rPr>
            </a:br>
            <a:br>
              <a:rPr lang="en-US" altLang="ja-JP" dirty="0">
                <a:ea typeface="MS PGothic" panose="020B0600070205080204" pitchFamily="34" charset="-128"/>
              </a:rPr>
            </a:br>
            <a:r>
              <a:rPr lang="en-US" altLang="ja-JP" dirty="0">
                <a:ea typeface="MS PGothic" panose="020B0600070205080204" pitchFamily="34" charset="-128"/>
              </a:rPr>
              <a:t> </a:t>
            </a:r>
          </a:p>
          <a:p>
            <a:pPr lvl="1">
              <a:lnSpc>
                <a:spcPct val="90000"/>
              </a:lnSpc>
            </a:pPr>
            <a:r>
              <a:rPr lang="en-US" altLang="en-US" dirty="0">
                <a:ea typeface="MS PGothic" panose="020B0600070205080204" pitchFamily="34" charset="-128"/>
              </a:rPr>
              <a:t>instead, pass tuples directly to the join..  Similarly, don</a:t>
            </a:r>
            <a:r>
              <a:rPr lang="ja-JP" altLang="en-US" dirty="0">
                <a:ea typeface="MS PGothic" panose="020B0600070205080204" pitchFamily="34" charset="-128"/>
              </a:rPr>
              <a:t>’</a:t>
            </a:r>
            <a:r>
              <a:rPr lang="en-US" altLang="ja-JP" dirty="0">
                <a:ea typeface="MS PGothic" panose="020B0600070205080204" pitchFamily="34" charset="-128"/>
              </a:rPr>
              <a:t>t store result of join, pass tuples directly to projection. </a:t>
            </a:r>
          </a:p>
          <a:p>
            <a:pPr>
              <a:lnSpc>
                <a:spcPct val="90000"/>
              </a:lnSpc>
            </a:pPr>
            <a:r>
              <a:rPr lang="en-US" altLang="en-US" dirty="0">
                <a:ea typeface="MS PGothic" panose="020B0600070205080204" pitchFamily="34" charset="-128"/>
              </a:rPr>
              <a:t>Much cheaper than materialization: no need to store a temporary relation to disk.</a:t>
            </a:r>
          </a:p>
          <a:p>
            <a:pPr>
              <a:lnSpc>
                <a:spcPct val="90000"/>
              </a:lnSpc>
            </a:pPr>
            <a:r>
              <a:rPr lang="en-US" altLang="en-US" dirty="0">
                <a:ea typeface="MS PGothic" panose="020B0600070205080204" pitchFamily="34" charset="-128"/>
              </a:rPr>
              <a:t>Pipelining may not always be possible – e.g., sort, hash-join. </a:t>
            </a:r>
          </a:p>
          <a:p>
            <a:pPr>
              <a:lnSpc>
                <a:spcPct val="90000"/>
              </a:lnSpc>
            </a:pPr>
            <a:r>
              <a:rPr lang="en-US" altLang="en-US" dirty="0">
                <a:ea typeface="MS PGothic" panose="020B0600070205080204" pitchFamily="34" charset="-128"/>
              </a:rPr>
              <a:t>For pipelining to be effective, use evaluation algorithms that generate output tuples even as tuples are received for inputs to the operation. </a:t>
            </a:r>
          </a:p>
          <a:p>
            <a:pPr>
              <a:lnSpc>
                <a:spcPct val="90000"/>
              </a:lnSpc>
            </a:pPr>
            <a:r>
              <a:rPr lang="en-US" altLang="en-US" dirty="0">
                <a:ea typeface="MS PGothic" panose="020B0600070205080204" pitchFamily="34" charset="-128"/>
              </a:rPr>
              <a:t>Pipelines can be executed in two ways:  </a:t>
            </a:r>
            <a:r>
              <a:rPr lang="en-US" altLang="en-US" b="1" dirty="0">
                <a:solidFill>
                  <a:srgbClr val="002060"/>
                </a:solidFill>
                <a:ea typeface="MS PGothic" panose="020B0600070205080204" pitchFamily="34" charset="-128"/>
              </a:rPr>
              <a:t>demand driven</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and </a:t>
            </a:r>
            <a:r>
              <a:rPr lang="en-US" altLang="en-US" b="1" dirty="0">
                <a:solidFill>
                  <a:srgbClr val="002060"/>
                </a:solidFill>
                <a:ea typeface="MS PGothic" panose="020B0600070205080204" pitchFamily="34" charset="-128"/>
              </a:rPr>
              <a:t>producer driven</a:t>
            </a:r>
            <a:r>
              <a:rPr lang="en-US" altLang="en-US" dirty="0">
                <a:solidFill>
                  <a:srgbClr val="002060"/>
                </a:solidFill>
                <a:ea typeface="MS PGothic" panose="020B0600070205080204" pitchFamily="34" charset="-128"/>
              </a:rPr>
              <a:t> </a:t>
            </a:r>
          </a:p>
        </p:txBody>
      </p:sp>
      <p:graphicFrame>
        <p:nvGraphicFramePr>
          <p:cNvPr id="106500" name="Object 5">
            <a:extLst>
              <a:ext uri="{FF2B5EF4-FFF2-40B4-BE49-F238E27FC236}">
                <a16:creationId xmlns:a16="http://schemas.microsoft.com/office/drawing/2014/main" id="{4F0A48FF-087B-401A-A1C0-B05A20AB0488}"/>
              </a:ext>
            </a:extLst>
          </p:cNvPr>
          <p:cNvGraphicFramePr>
            <a:graphicFrameLocks noChangeAspect="1"/>
          </p:cNvGraphicFramePr>
          <p:nvPr/>
        </p:nvGraphicFramePr>
        <p:xfrm>
          <a:off x="2936803" y="1502802"/>
          <a:ext cx="2539604" cy="363141"/>
        </p:xfrm>
        <a:graphic>
          <a:graphicData uri="http://schemas.openxmlformats.org/presentationml/2006/ole">
            <mc:AlternateContent xmlns:mc="http://schemas.openxmlformats.org/markup-compatibility/2006">
              <mc:Choice xmlns:v="urn:schemas-microsoft-com:vml" Requires="v">
                <p:oleObj spid="_x0000_s2055" name="Equation" r:id="rId4" imgW="1676400" imgH="241300" progId="">
                  <p:embed/>
                </p:oleObj>
              </mc:Choice>
              <mc:Fallback>
                <p:oleObj name="Equation" r:id="rId4" imgW="1676400" imgH="241300" progId="">
                  <p:embed/>
                  <p:pic>
                    <p:nvPicPr>
                      <p:cNvPr id="106500" name="Object 5">
                        <a:extLst>
                          <a:ext uri="{FF2B5EF4-FFF2-40B4-BE49-F238E27FC236}">
                            <a16:creationId xmlns:a16="http://schemas.microsoft.com/office/drawing/2014/main" id="{4F0A48FF-087B-401A-A1C0-B05A20AB04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6803" y="1502802"/>
                        <a:ext cx="2539604" cy="363141"/>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15217258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a:extLst>
              <a:ext uri="{FF2B5EF4-FFF2-40B4-BE49-F238E27FC236}">
                <a16:creationId xmlns:a16="http://schemas.microsoft.com/office/drawing/2014/main" id="{3D969869-47E9-4D95-B1BC-52547E73B00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Pipelining (Cont.)</a:t>
            </a:r>
          </a:p>
        </p:txBody>
      </p:sp>
      <p:sp>
        <p:nvSpPr>
          <p:cNvPr id="108547" name="Rectangle 3">
            <a:extLst>
              <a:ext uri="{FF2B5EF4-FFF2-40B4-BE49-F238E27FC236}">
                <a16:creationId xmlns:a16="http://schemas.microsoft.com/office/drawing/2014/main" id="{0F65DC46-5F18-44FC-BC85-911914755D03}"/>
              </a:ext>
            </a:extLst>
          </p:cNvPr>
          <p:cNvSpPr>
            <a:spLocks noGrp="1" noChangeArrowheads="1"/>
          </p:cNvSpPr>
          <p:nvPr>
            <p:ph idx="1"/>
          </p:nvPr>
        </p:nvSpPr>
        <p:spPr>
          <a:xfrm>
            <a:off x="1775534" y="865773"/>
            <a:ext cx="5652857" cy="3721064"/>
          </a:xfrm>
        </p:spPr>
        <p:txBody>
          <a:bodyPr/>
          <a:lstStyle/>
          <a:p>
            <a:r>
              <a:rPr lang="en-US" altLang="en-US" dirty="0">
                <a:ea typeface="MS PGothic" panose="020B0600070205080204" pitchFamily="34" charset="-128"/>
              </a:rPr>
              <a:t>In </a:t>
            </a:r>
            <a:r>
              <a:rPr lang="en-US" altLang="en-US" b="1" dirty="0">
                <a:solidFill>
                  <a:srgbClr val="002060"/>
                </a:solidFill>
                <a:ea typeface="MS PGothic" panose="020B0600070205080204" pitchFamily="34" charset="-128"/>
              </a:rPr>
              <a:t>demand driven</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or </a:t>
            </a:r>
            <a:r>
              <a:rPr lang="en-US" altLang="en-US" b="1" dirty="0">
                <a:solidFill>
                  <a:srgbClr val="002060"/>
                </a:solidFill>
                <a:ea typeface="MS PGothic" panose="020B0600070205080204" pitchFamily="34" charset="-128"/>
              </a:rPr>
              <a:t>lazy</a:t>
            </a:r>
            <a:r>
              <a:rPr lang="en-US" altLang="en-US" b="1" dirty="0">
                <a:ea typeface="MS PGothic" panose="020B0600070205080204" pitchFamily="34" charset="-128"/>
              </a:rPr>
              <a:t> </a:t>
            </a:r>
            <a:r>
              <a:rPr lang="en-US" altLang="en-US" dirty="0">
                <a:ea typeface="MS PGothic" panose="020B0600070205080204" pitchFamily="34" charset="-128"/>
              </a:rPr>
              <a:t>evaluation</a:t>
            </a:r>
          </a:p>
          <a:p>
            <a:pPr lvl="1"/>
            <a:r>
              <a:rPr lang="en-US" altLang="en-US" dirty="0">
                <a:ea typeface="MS PGothic" panose="020B0600070205080204" pitchFamily="34" charset="-128"/>
              </a:rPr>
              <a:t>system repeatedly requests next tuple  from top level operation</a:t>
            </a:r>
          </a:p>
          <a:p>
            <a:pPr lvl="1"/>
            <a:r>
              <a:rPr lang="en-US" altLang="en-US" dirty="0">
                <a:ea typeface="MS PGothic" panose="020B0600070205080204" pitchFamily="34" charset="-128"/>
              </a:rPr>
              <a:t>Each operation requests  next tuple from children operations as required, in order to output its next tuple</a:t>
            </a:r>
          </a:p>
          <a:p>
            <a:pPr lvl="1"/>
            <a:r>
              <a:rPr lang="en-US" altLang="en-US" dirty="0">
                <a:ea typeface="MS PGothic" panose="020B0600070205080204" pitchFamily="34" charset="-128"/>
              </a:rPr>
              <a:t>In between calls, operation has to maintain </a:t>
            </a:r>
            <a:r>
              <a:rPr lang="ja-JP" altLang="en-US" dirty="0">
                <a:ea typeface="MS PGothic" panose="020B0600070205080204" pitchFamily="34" charset="-128"/>
              </a:rPr>
              <a:t>“</a:t>
            </a:r>
            <a:r>
              <a:rPr lang="en-US" altLang="ja-JP" b="1" dirty="0">
                <a:solidFill>
                  <a:srgbClr val="002060"/>
                </a:solidFill>
                <a:ea typeface="MS PGothic" panose="020B0600070205080204" pitchFamily="34" charset="-128"/>
              </a:rPr>
              <a:t>state</a:t>
            </a:r>
            <a:r>
              <a:rPr lang="ja-JP" altLang="en-US" dirty="0">
                <a:ea typeface="MS PGothic" panose="020B0600070205080204" pitchFamily="34" charset="-128"/>
              </a:rPr>
              <a:t>”</a:t>
            </a:r>
            <a:r>
              <a:rPr lang="en-US" altLang="ja-JP" dirty="0">
                <a:ea typeface="MS PGothic" panose="020B0600070205080204" pitchFamily="34" charset="-128"/>
              </a:rPr>
              <a:t> so it knows what to return next</a:t>
            </a:r>
          </a:p>
          <a:p>
            <a:r>
              <a:rPr lang="en-US" altLang="en-US" dirty="0">
                <a:ea typeface="MS PGothic" panose="020B0600070205080204" pitchFamily="34" charset="-128"/>
              </a:rPr>
              <a:t>In </a:t>
            </a:r>
            <a:r>
              <a:rPr lang="en-US" altLang="en-US" b="1" dirty="0">
                <a:solidFill>
                  <a:srgbClr val="002060"/>
                </a:solidFill>
                <a:ea typeface="MS PGothic" panose="020B0600070205080204" pitchFamily="34" charset="-128"/>
              </a:rPr>
              <a:t>producer-driven</a:t>
            </a:r>
            <a:r>
              <a:rPr lang="en-US" altLang="en-US" dirty="0">
                <a:ea typeface="MS PGothic" panose="020B0600070205080204" pitchFamily="34" charset="-128"/>
              </a:rPr>
              <a:t> or </a:t>
            </a:r>
            <a:r>
              <a:rPr lang="en-US" altLang="en-US" b="1" dirty="0">
                <a:solidFill>
                  <a:srgbClr val="002060"/>
                </a:solidFill>
                <a:ea typeface="MS PGothic" panose="020B0600070205080204" pitchFamily="34" charset="-128"/>
              </a:rPr>
              <a:t>eager</a:t>
            </a:r>
            <a:r>
              <a:rPr lang="en-US" altLang="en-US" dirty="0">
                <a:ea typeface="MS PGothic" panose="020B0600070205080204" pitchFamily="34" charset="-128"/>
              </a:rPr>
              <a:t> pipelining</a:t>
            </a:r>
          </a:p>
          <a:p>
            <a:pPr lvl="1"/>
            <a:r>
              <a:rPr lang="en-US" altLang="en-US" dirty="0">
                <a:ea typeface="MS PGothic" panose="020B0600070205080204" pitchFamily="34" charset="-128"/>
              </a:rPr>
              <a:t>Operators produce tuples eagerly and pass them up to their parents</a:t>
            </a:r>
          </a:p>
          <a:p>
            <a:pPr lvl="2"/>
            <a:r>
              <a:rPr lang="en-US" altLang="en-US" dirty="0">
                <a:ea typeface="MS PGothic" panose="020B0600070205080204" pitchFamily="34" charset="-128"/>
              </a:rPr>
              <a:t>Buffer maintained between operators, child puts tuples in buffer, parent removes tuples from buffer</a:t>
            </a:r>
          </a:p>
          <a:p>
            <a:pPr lvl="2"/>
            <a:r>
              <a:rPr lang="en-US" altLang="en-US" dirty="0">
                <a:ea typeface="MS PGothic" panose="020B0600070205080204" pitchFamily="34" charset="-128"/>
              </a:rPr>
              <a:t>if buffer is full, child waits till there is space in the buffer, and then generates more tuples</a:t>
            </a:r>
          </a:p>
          <a:p>
            <a:pPr lvl="1"/>
            <a:r>
              <a:rPr lang="en-US" altLang="en-US" dirty="0">
                <a:ea typeface="MS PGothic" panose="020B0600070205080204" pitchFamily="34" charset="-128"/>
              </a:rPr>
              <a:t>System schedules operations that have space in output buffer and can process more input tuples</a:t>
            </a:r>
          </a:p>
          <a:p>
            <a:r>
              <a:rPr lang="en-US" altLang="en-US" dirty="0">
                <a:ea typeface="MS PGothic" panose="020B0600070205080204" pitchFamily="34" charset="-128"/>
              </a:rPr>
              <a:t>Alternative name: </a:t>
            </a:r>
            <a:r>
              <a:rPr lang="en-US" altLang="en-US" b="1" dirty="0">
                <a:solidFill>
                  <a:srgbClr val="002060"/>
                </a:solidFill>
                <a:ea typeface="MS PGothic" panose="020B0600070205080204" pitchFamily="34" charset="-128"/>
              </a:rPr>
              <a:t>pull</a:t>
            </a:r>
            <a:r>
              <a:rPr lang="en-US" altLang="en-US" dirty="0">
                <a:ea typeface="MS PGothic" panose="020B0600070205080204" pitchFamily="34" charset="-128"/>
              </a:rPr>
              <a:t> and </a:t>
            </a:r>
            <a:r>
              <a:rPr lang="en-US" altLang="en-US" b="1" dirty="0">
                <a:solidFill>
                  <a:srgbClr val="002060"/>
                </a:solidFill>
                <a:ea typeface="MS PGothic" panose="020B0600070205080204" pitchFamily="34" charset="-128"/>
              </a:rPr>
              <a:t>push</a:t>
            </a:r>
            <a:r>
              <a:rPr lang="en-US" altLang="en-US" dirty="0">
                <a:ea typeface="MS PGothic" panose="020B0600070205080204" pitchFamily="34" charset="-128"/>
              </a:rPr>
              <a:t> models of pipelining</a:t>
            </a:r>
          </a:p>
          <a:p>
            <a:pPr>
              <a:buFont typeface="Monotype Sorts" pitchFamily="-65" charset="2"/>
              <a:buNone/>
            </a:pPr>
            <a:endParaRPr lang="en-US" altLang="en-US" dirty="0">
              <a:ea typeface="MS PGothic" panose="020B0600070205080204" pitchFamily="34" charset="-128"/>
            </a:endParaRPr>
          </a:p>
        </p:txBody>
      </p:sp>
    </p:spTree>
    <p:extLst>
      <p:ext uri="{BB962C8B-B14F-4D97-AF65-F5344CB8AC3E}">
        <p14:creationId xmlns:p14="http://schemas.microsoft.com/office/powerpoint/2010/main" val="40251631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a:extLst>
              <a:ext uri="{FF2B5EF4-FFF2-40B4-BE49-F238E27FC236}">
                <a16:creationId xmlns:a16="http://schemas.microsoft.com/office/drawing/2014/main" id="{3EF99701-7A8B-4FEC-B522-3B9840E1BF3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Pipelining (Cont.)</a:t>
            </a:r>
          </a:p>
        </p:txBody>
      </p:sp>
      <p:sp>
        <p:nvSpPr>
          <p:cNvPr id="110595" name="Rectangle 3">
            <a:extLst>
              <a:ext uri="{FF2B5EF4-FFF2-40B4-BE49-F238E27FC236}">
                <a16:creationId xmlns:a16="http://schemas.microsoft.com/office/drawing/2014/main" id="{6F533134-555E-43F5-B79B-23B670FAF34D}"/>
              </a:ext>
            </a:extLst>
          </p:cNvPr>
          <p:cNvSpPr>
            <a:spLocks noGrp="1" noChangeArrowheads="1"/>
          </p:cNvSpPr>
          <p:nvPr>
            <p:ph idx="1"/>
          </p:nvPr>
        </p:nvSpPr>
        <p:spPr>
          <a:xfrm>
            <a:off x="1779190" y="886798"/>
            <a:ext cx="5609252" cy="3233786"/>
          </a:xfrm>
        </p:spPr>
        <p:txBody>
          <a:bodyPr/>
          <a:lstStyle/>
          <a:p>
            <a:pPr>
              <a:lnSpc>
                <a:spcPct val="90000"/>
              </a:lnSpc>
            </a:pPr>
            <a:r>
              <a:rPr lang="en-US" altLang="en-US" dirty="0">
                <a:ea typeface="MS PGothic" panose="020B0600070205080204" pitchFamily="34" charset="-128"/>
              </a:rPr>
              <a:t>Implementation of demand-driven pipelining</a:t>
            </a:r>
          </a:p>
          <a:p>
            <a:pPr lvl="1">
              <a:lnSpc>
                <a:spcPct val="90000"/>
              </a:lnSpc>
            </a:pPr>
            <a:r>
              <a:rPr lang="en-US" altLang="en-US" dirty="0">
                <a:ea typeface="MS PGothic" panose="020B0600070205080204" pitchFamily="34" charset="-128"/>
              </a:rPr>
              <a:t>Each operation is implemented as an </a:t>
            </a:r>
            <a:r>
              <a:rPr lang="en-US" altLang="en-US" b="1" dirty="0">
                <a:solidFill>
                  <a:srgbClr val="002060"/>
                </a:solidFill>
                <a:ea typeface="MS PGothic" panose="020B0600070205080204" pitchFamily="34" charset="-128"/>
              </a:rPr>
              <a:t>iterator</a:t>
            </a:r>
            <a:r>
              <a:rPr lang="en-US" altLang="en-US" dirty="0">
                <a:ea typeface="MS PGothic" panose="020B0600070205080204" pitchFamily="34" charset="-128"/>
              </a:rPr>
              <a:t> implementing the following operations</a:t>
            </a:r>
          </a:p>
          <a:p>
            <a:pPr lvl="2">
              <a:lnSpc>
                <a:spcPct val="90000"/>
              </a:lnSpc>
            </a:pPr>
            <a:r>
              <a:rPr lang="en-US" altLang="en-US" b="1" dirty="0">
                <a:ea typeface="MS PGothic" panose="020B0600070205080204" pitchFamily="34" charset="-128"/>
              </a:rPr>
              <a:t>open()</a:t>
            </a:r>
          </a:p>
          <a:p>
            <a:pPr lvl="3">
              <a:lnSpc>
                <a:spcPct val="90000"/>
              </a:lnSpc>
            </a:pPr>
            <a:r>
              <a:rPr lang="en-US" altLang="en-US" dirty="0">
                <a:ea typeface="MS PGothic" panose="020B0600070205080204" pitchFamily="34" charset="-128"/>
              </a:rPr>
              <a:t>E.g., file scan: initialize file scan</a:t>
            </a:r>
          </a:p>
          <a:p>
            <a:pPr lvl="4">
              <a:lnSpc>
                <a:spcPct val="90000"/>
              </a:lnSpc>
            </a:pPr>
            <a:r>
              <a:rPr lang="en-US" altLang="en-US" dirty="0">
                <a:ea typeface="MS PGothic" panose="020B0600070205080204" pitchFamily="34" charset="-128"/>
              </a:rPr>
              <a:t> state: pointer to beginning of file</a:t>
            </a:r>
          </a:p>
          <a:p>
            <a:pPr lvl="3">
              <a:lnSpc>
                <a:spcPct val="90000"/>
              </a:lnSpc>
            </a:pPr>
            <a:r>
              <a:rPr lang="en-US" altLang="en-US" dirty="0">
                <a:ea typeface="MS PGothic" panose="020B0600070205080204" pitchFamily="34" charset="-128"/>
              </a:rPr>
              <a:t>E.g., merge join: sort relations;</a:t>
            </a:r>
          </a:p>
          <a:p>
            <a:pPr lvl="4">
              <a:lnSpc>
                <a:spcPct val="90000"/>
              </a:lnSpc>
            </a:pPr>
            <a:r>
              <a:rPr lang="en-US" altLang="en-US" dirty="0">
                <a:ea typeface="MS PGothic" panose="020B0600070205080204" pitchFamily="34" charset="-128"/>
              </a:rPr>
              <a:t> state: pointers to beginning of sorted relations</a:t>
            </a:r>
          </a:p>
          <a:p>
            <a:pPr lvl="2">
              <a:lnSpc>
                <a:spcPct val="90000"/>
              </a:lnSpc>
            </a:pPr>
            <a:r>
              <a:rPr lang="en-US" altLang="en-US" dirty="0">
                <a:ea typeface="MS PGothic" panose="020B0600070205080204" pitchFamily="34" charset="-128"/>
              </a:rPr>
              <a:t> </a:t>
            </a:r>
            <a:r>
              <a:rPr lang="en-US" altLang="en-US" b="1" dirty="0">
                <a:ea typeface="MS PGothic" panose="020B0600070205080204" pitchFamily="34" charset="-128"/>
              </a:rPr>
              <a:t>next()</a:t>
            </a:r>
          </a:p>
          <a:p>
            <a:pPr lvl="3">
              <a:lnSpc>
                <a:spcPct val="90000"/>
              </a:lnSpc>
            </a:pPr>
            <a:r>
              <a:rPr lang="en-US" altLang="en-US" dirty="0">
                <a:ea typeface="MS PGothic" panose="020B0600070205080204" pitchFamily="34" charset="-128"/>
              </a:rPr>
              <a:t>E.g., for file scan: Output next tuple, and advance and store file pointer</a:t>
            </a:r>
          </a:p>
          <a:p>
            <a:pPr lvl="3">
              <a:lnSpc>
                <a:spcPct val="90000"/>
              </a:lnSpc>
            </a:pPr>
            <a:r>
              <a:rPr lang="en-US" altLang="en-US" dirty="0">
                <a:ea typeface="MS PGothic" panose="020B0600070205080204" pitchFamily="34" charset="-128"/>
              </a:rPr>
              <a:t>E.g., for merge join:  continue with merge from earlier state till next output tuple is found.  Save pointers as iterator state.</a:t>
            </a:r>
          </a:p>
          <a:p>
            <a:pPr lvl="2">
              <a:lnSpc>
                <a:spcPct val="90000"/>
              </a:lnSpc>
            </a:pPr>
            <a:r>
              <a:rPr lang="en-US" altLang="en-US" b="1" dirty="0">
                <a:ea typeface="MS PGothic" panose="020B0600070205080204" pitchFamily="34" charset="-128"/>
              </a:rPr>
              <a:t>close()</a:t>
            </a:r>
          </a:p>
          <a:p>
            <a:pPr>
              <a:lnSpc>
                <a:spcPct val="90000"/>
              </a:lnSpc>
            </a:pPr>
            <a:endParaRPr lang="en-US" altLang="en-US" dirty="0">
              <a:ea typeface="MS PGothic" panose="020B0600070205080204" pitchFamily="34" charset="-128"/>
            </a:endParaRPr>
          </a:p>
        </p:txBody>
      </p:sp>
    </p:spTree>
    <p:extLst>
      <p:ext uri="{BB962C8B-B14F-4D97-AF65-F5344CB8AC3E}">
        <p14:creationId xmlns:p14="http://schemas.microsoft.com/office/powerpoint/2010/main" val="221487484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HW3A – Setting the Foundation for</a:t>
            </a:r>
          </a:p>
          <a:p>
            <a:pPr algn="ctr"/>
            <a:r>
              <a:rPr lang="en-US" altLang="en-US" sz="2800" i="1" dirty="0">
                <a:solidFill>
                  <a:schemeClr val="bg1"/>
                </a:solidFill>
              </a:rPr>
              <a:t>HW3 and HW4 </a:t>
            </a:r>
            <a:r>
              <a:rPr lang="en-US" altLang="en-US" sz="2800" i="1" dirty="0">
                <a:solidFill>
                  <a:schemeClr val="bg1"/>
                </a:solidFill>
                <a:sym typeface="Wingdings" panose="05000000000000000000" pitchFamily="2" charset="2"/>
              </a:rPr>
              <a:t> Project</a:t>
            </a:r>
            <a:endParaRPr lang="en-US" altLang="en-US" sz="1600" i="1" dirty="0">
              <a:solidFill>
                <a:schemeClr val="bg1"/>
              </a:solidFill>
            </a:endParaRPr>
          </a:p>
        </p:txBody>
      </p:sp>
      <p:sp>
        <p:nvSpPr>
          <p:cNvPr id="8" name="TextBox 9">
            <a:extLst>
              <a:ext uri="{FF2B5EF4-FFF2-40B4-BE49-F238E27FC236}">
                <a16:creationId xmlns:a16="http://schemas.microsoft.com/office/drawing/2014/main" id="{1A245B92-21F7-4B6D-AD08-DE7F521B8B28}"/>
              </a:ext>
            </a:extLst>
          </p:cNvPr>
          <p:cNvSpPr txBox="1">
            <a:spLocks noChangeArrowheads="1"/>
          </p:cNvSpPr>
          <p:nvPr/>
        </p:nvSpPr>
        <p:spPr bwMode="auto">
          <a:xfrm>
            <a:off x="0"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0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99</a:t>
            </a:fld>
            <a:r>
              <a:rPr kumimoji="0" lang="en-US" altLang="en-US" sz="10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000" b="0"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(F21): Lecture 11: No SQL, Transaction, Query, Big Data</a:t>
            </a:r>
            <a:r>
              <a:rPr kumimoji="0" lang="en-US" altLang="en-US" sz="1000" b="0" i="1"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2021</a:t>
            </a:r>
          </a:p>
        </p:txBody>
      </p:sp>
    </p:spTree>
    <p:extLst>
      <p:ext uri="{BB962C8B-B14F-4D97-AF65-F5344CB8AC3E}">
        <p14:creationId xmlns:p14="http://schemas.microsoft.com/office/powerpoint/2010/main" val="40976937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ll_16x9_Template">
  <a:themeElements>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smtClean="0">
            <a:solidFill>
              <a:schemeClr val="tx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w="28575">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1_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7.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2_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81732</TotalTime>
  <Words>10536</Words>
  <Application>Microsoft Office PowerPoint</Application>
  <PresentationFormat>On-screen Show (16:9)</PresentationFormat>
  <Paragraphs>1100</Paragraphs>
  <Slides>131</Slides>
  <Notes>96</Notes>
  <HiddenSlides>5</HiddenSlides>
  <MMClips>0</MMClips>
  <ScaleCrop>false</ScaleCrop>
  <HeadingPairs>
    <vt:vector size="8" baseType="variant">
      <vt:variant>
        <vt:lpstr>Fonts Used</vt:lpstr>
      </vt:variant>
      <vt:variant>
        <vt:i4>16</vt:i4>
      </vt:variant>
      <vt:variant>
        <vt:lpstr>Theme</vt:lpstr>
      </vt:variant>
      <vt:variant>
        <vt:i4>8</vt:i4>
      </vt:variant>
      <vt:variant>
        <vt:lpstr>Embedded OLE Servers</vt:lpstr>
      </vt:variant>
      <vt:variant>
        <vt:i4>1</vt:i4>
      </vt:variant>
      <vt:variant>
        <vt:lpstr>Slide Titles</vt:lpstr>
      </vt:variant>
      <vt:variant>
        <vt:i4>131</vt:i4>
      </vt:variant>
    </vt:vector>
  </HeadingPairs>
  <TitlesOfParts>
    <vt:vector size="156" baseType="lpstr">
      <vt:lpstr>Amazon Ember</vt:lpstr>
      <vt:lpstr>Arial</vt:lpstr>
      <vt:lpstr>Arial Black</vt:lpstr>
      <vt:lpstr>Calibri</vt:lpstr>
      <vt:lpstr>Century Schoolbook</vt:lpstr>
      <vt:lpstr>Helvetica</vt:lpstr>
      <vt:lpstr>Monotype Sorts</vt:lpstr>
      <vt:lpstr>Museo For Dell</vt:lpstr>
      <vt:lpstr>Museo For Dell 300</vt:lpstr>
      <vt:lpstr>Museo Sans For Dell</vt:lpstr>
      <vt:lpstr>Symbol</vt:lpstr>
      <vt:lpstr>Times</vt:lpstr>
      <vt:lpstr>Times New Roman</vt:lpstr>
      <vt:lpstr>Trebuchet MS</vt:lpstr>
      <vt:lpstr>Webdings</vt:lpstr>
      <vt:lpstr>Wingdings</vt:lpstr>
      <vt:lpstr>Office Theme</vt:lpstr>
      <vt:lpstr>Dell_16x9_Template</vt:lpstr>
      <vt:lpstr>3_Office Theme</vt:lpstr>
      <vt:lpstr>1_Office Theme</vt:lpstr>
      <vt:lpstr>2_Office Theme</vt:lpstr>
      <vt:lpstr>1_db</vt:lpstr>
      <vt:lpstr>2_db-5-grey</vt:lpstr>
      <vt:lpstr>2_db</vt:lpstr>
      <vt:lpstr>Equation</vt:lpstr>
      <vt:lpstr>PowerPoint Presentation</vt:lpstr>
      <vt:lpstr>PowerPoint Presentation</vt:lpstr>
      <vt:lpstr>Contents</vt:lpstr>
      <vt:lpstr>PowerPoint Presentation</vt:lpstr>
      <vt:lpstr>Syllabus Topics</vt:lpstr>
      <vt:lpstr>PowerPoint Presentation</vt:lpstr>
      <vt:lpstr>Concepts and Examples</vt:lpstr>
      <vt:lpstr>PowerPoint Presentation</vt:lpstr>
      <vt:lpstr>Features of Good Relational Designs</vt:lpstr>
      <vt:lpstr>Evil’s of Redundancy</vt:lpstr>
      <vt:lpstr>A Combined Schema Without Repetition</vt:lpstr>
      <vt:lpstr>Decomposition</vt:lpstr>
      <vt:lpstr>A Lossy Decomposition</vt:lpstr>
      <vt:lpstr>Lossless Decomposition</vt:lpstr>
      <vt:lpstr>Example of Lossless Decomposition </vt:lpstr>
      <vt:lpstr>Wide Flat Tables</vt:lpstr>
      <vt:lpstr>PowerPoint Presentation</vt:lpstr>
      <vt:lpstr>Normalization Theory</vt:lpstr>
      <vt:lpstr>Functional Dependencies</vt:lpstr>
      <vt:lpstr>Functional Dependencies (Cont.)</vt:lpstr>
      <vt:lpstr>Functional Dependencies Definition </vt:lpstr>
      <vt:lpstr>Closure of a Set of Functional Dependencies</vt:lpstr>
      <vt:lpstr>Keys and Functional Dependencies</vt:lpstr>
      <vt:lpstr>Use of Functional Dependencies</vt:lpstr>
      <vt:lpstr>Trivial Functional Dependencies</vt:lpstr>
      <vt:lpstr>Lossless Decomposition</vt:lpstr>
      <vt:lpstr>Example</vt:lpstr>
      <vt:lpstr>Dependency Preservation</vt:lpstr>
      <vt:lpstr>Dependency Preservation Example</vt:lpstr>
      <vt:lpstr>PowerPoint Presentation</vt:lpstr>
      <vt:lpstr>Boyce-Codd Normal Form</vt:lpstr>
      <vt:lpstr>Boyce-Codd Normal Form (Cont.)</vt:lpstr>
      <vt:lpstr>Decomposing a Schema into BCNF</vt:lpstr>
      <vt:lpstr>Example</vt:lpstr>
      <vt:lpstr>BCNF and Dependency Preservation</vt:lpstr>
      <vt:lpstr>Third Normal Form</vt:lpstr>
      <vt:lpstr>3NF Example</vt:lpstr>
      <vt:lpstr>Redundancy in 3NF</vt:lpstr>
      <vt:lpstr>Comparison of BCNF and 3NF</vt:lpstr>
      <vt:lpstr>Goals of Normalization</vt:lpstr>
      <vt:lpstr>How good is BCNF?</vt:lpstr>
      <vt:lpstr>How good is BCNF? (Cont.)</vt:lpstr>
      <vt:lpstr>Higher Normal Forms </vt:lpstr>
      <vt:lpstr>PowerPoint Presentation</vt:lpstr>
      <vt:lpstr>Functional-Dependency Theory Roadmap</vt:lpstr>
      <vt:lpstr>Closure of a Set of Functional Dependencies</vt:lpstr>
      <vt:lpstr>Closure of a Set of Functional Dependencies</vt:lpstr>
      <vt:lpstr>Example of  F+</vt:lpstr>
      <vt:lpstr>Closure of Functional Dependencies (Cont.)</vt:lpstr>
      <vt:lpstr>Procedure for Computing F+</vt:lpstr>
      <vt:lpstr>Closure of Attribute Sets</vt:lpstr>
      <vt:lpstr>Example of Attribute Set Closure</vt:lpstr>
      <vt:lpstr>Uses of Attribute Closure</vt:lpstr>
      <vt:lpstr>Canonical Cover</vt:lpstr>
      <vt:lpstr>Extraneous Attributes</vt:lpstr>
      <vt:lpstr>Extraneous Attributes (Cont.)</vt:lpstr>
      <vt:lpstr>Extraneous Attributes</vt:lpstr>
      <vt:lpstr>Testing if an Attribute is Extraneous</vt:lpstr>
      <vt:lpstr>Examples of Extraneous Attributes</vt:lpstr>
      <vt:lpstr>Canonical Cover</vt:lpstr>
      <vt:lpstr>Canonical Cover</vt:lpstr>
      <vt:lpstr>Example: Computing a Canonical Cover</vt:lpstr>
      <vt:lpstr>Dependency Preservation</vt:lpstr>
      <vt:lpstr>Dependency Preservation (Cont.)</vt:lpstr>
      <vt:lpstr>Testing for Dependency Preservation</vt:lpstr>
      <vt:lpstr>Example</vt:lpstr>
      <vt:lpstr>PowerPoint Presentation</vt:lpstr>
      <vt:lpstr>PowerPoint Presentation</vt:lpstr>
      <vt:lpstr>Query Compilation</vt:lpstr>
      <vt:lpstr>Parsing and Execution</vt:lpstr>
      <vt:lpstr>Query Processing Overview</vt:lpstr>
      <vt:lpstr>PowerPoint Presentation</vt:lpstr>
      <vt:lpstr>Chapter 15:  Query Processing</vt:lpstr>
      <vt:lpstr>Basic Steps in Query Processing</vt:lpstr>
      <vt:lpstr>Basic Steps in Query Processing (Cont.)</vt:lpstr>
      <vt:lpstr>Basic Steps in Query Processing: Optimization</vt:lpstr>
      <vt:lpstr>Basic Steps: Optimization (Cont.)</vt:lpstr>
      <vt:lpstr>Measures of Query Cost</vt:lpstr>
      <vt:lpstr>Measures of Query Cost</vt:lpstr>
      <vt:lpstr>Measures of Query Cost (Cont.)</vt:lpstr>
      <vt:lpstr>Join Operation</vt:lpstr>
      <vt:lpstr>Nested-Loop Join</vt:lpstr>
      <vt:lpstr>Indexed Nested-Loop Join</vt:lpstr>
      <vt:lpstr>Merge-Join</vt:lpstr>
      <vt:lpstr>Merge-Join (Cont.)</vt:lpstr>
      <vt:lpstr>Hash-Join</vt:lpstr>
      <vt:lpstr>Hash-Join (Cont.)</vt:lpstr>
      <vt:lpstr>Hash-Join (Cont.)</vt:lpstr>
      <vt:lpstr>Hash-Join Algorithm</vt:lpstr>
      <vt:lpstr>Hash-Join algorithm (Cont.)</vt:lpstr>
      <vt:lpstr>Other Operations</vt:lpstr>
      <vt:lpstr>Other Operations : Aggregation</vt:lpstr>
      <vt:lpstr>Evaluation of Expressions</vt:lpstr>
      <vt:lpstr>Materialization</vt:lpstr>
      <vt:lpstr>Materialization (Cont.)</vt:lpstr>
      <vt:lpstr>Pipelining</vt:lpstr>
      <vt:lpstr>Pipelining (Cont.)</vt:lpstr>
      <vt:lpstr>Pipelining (Cont.)</vt:lpstr>
      <vt:lpstr>PowerPoint Presentation</vt:lpstr>
      <vt:lpstr>Types of Database Application  </vt:lpstr>
      <vt:lpstr>Homework 3A – Laying the Foundation</vt:lpstr>
      <vt:lpstr>PowerPoint Presentation</vt:lpstr>
      <vt:lpstr>Data Modeling Concepts and REST</vt:lpstr>
      <vt:lpstr>REST and Resources</vt:lpstr>
      <vt:lpstr>URLs</vt:lpstr>
      <vt:lpstr>URL Mappings</vt:lpstr>
      <vt:lpstr>Simplistic, Conceptual Mapping (Examples)</vt:lpstr>
      <vt:lpstr>PUT, DELETE, UPDATE</vt:lpstr>
      <vt:lpstr>Simplistic, Conceptual Mapping (Examples)</vt:lpstr>
      <vt:lpstr>SOLID (SW) Design Principle</vt:lpstr>
      <vt:lpstr>PowerPoint Presentation</vt:lpstr>
      <vt:lpstr>Target Application/Project(s) – Reminder</vt:lpstr>
      <vt:lpstr>Target Application/Project – Reminder (Lecture 1)</vt:lpstr>
      <vt:lpstr>PowerPoint Presentation</vt:lpstr>
      <vt:lpstr>Problem Statement – Modified (Lecture 1 Reminder)</vt:lpstr>
      <vt:lpstr>Web Application – Operational System</vt:lpstr>
      <vt:lpstr>User Story</vt:lpstr>
      <vt:lpstr>Simple Example – A Resource</vt:lpstr>
      <vt:lpstr>CRUD (https://en.wikipedia.org/wiki/Create,_read,_update_and_delete)</vt:lpstr>
      <vt:lpstr>REST API Definition</vt:lpstr>
      <vt:lpstr>PowerPoint Presentation</vt:lpstr>
      <vt:lpstr>Analysis System – Fantasy Baseball Concept</vt:lpstr>
      <vt:lpstr>Enterprise Information Integration</vt:lpstr>
      <vt:lpstr>Data Warehouse and Data Lake</vt:lpstr>
      <vt:lpstr>Data Warehousing</vt:lpstr>
      <vt:lpstr>Overview (Cont.)</vt:lpstr>
      <vt:lpstr>ETL Concepts</vt:lpstr>
      <vt:lpstr>MapReduce</vt:lpstr>
      <vt:lpstr>Algebraic Operations</vt:lpstr>
      <vt:lpstr>Spark</vt:lpstr>
      <vt:lpstr>Mapping to HW3a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615</cp:revision>
  <cp:lastPrinted>2021-09-23T10:10:07Z</cp:lastPrinted>
  <dcterms:created xsi:type="dcterms:W3CDTF">2010-04-12T23:12:02Z</dcterms:created>
  <dcterms:modified xsi:type="dcterms:W3CDTF">2021-11-29T15:07:42Z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